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259" r:id="rId3"/>
    <p:sldId id="312" r:id="rId4"/>
    <p:sldId id="311" r:id="rId5"/>
    <p:sldId id="261" r:id="rId6"/>
    <p:sldId id="262" r:id="rId7"/>
    <p:sldId id="263" r:id="rId8"/>
    <p:sldId id="264" r:id="rId9"/>
    <p:sldId id="265" r:id="rId10"/>
    <p:sldId id="266" r:id="rId11"/>
    <p:sldId id="283" r:id="rId12"/>
    <p:sldId id="335" r:id="rId13"/>
    <p:sldId id="336" r:id="rId14"/>
    <p:sldId id="337" r:id="rId15"/>
    <p:sldId id="338" r:id="rId16"/>
    <p:sldId id="349" r:id="rId17"/>
    <p:sldId id="339" r:id="rId18"/>
    <p:sldId id="354" r:id="rId19"/>
    <p:sldId id="350" r:id="rId20"/>
    <p:sldId id="351" r:id="rId21"/>
    <p:sldId id="352" r:id="rId22"/>
    <p:sldId id="353" r:id="rId23"/>
    <p:sldId id="310" r:id="rId24"/>
    <p:sldId id="267" r:id="rId25"/>
    <p:sldId id="258" r:id="rId26"/>
    <p:sldId id="270" r:id="rId27"/>
    <p:sldId id="273" r:id="rId28"/>
    <p:sldId id="293" r:id="rId29"/>
    <p:sldId id="292" r:id="rId30"/>
    <p:sldId id="294" r:id="rId31"/>
    <p:sldId id="291" r:id="rId32"/>
    <p:sldId id="280" r:id="rId33"/>
    <p:sldId id="274" r:id="rId34"/>
    <p:sldId id="279" r:id="rId35"/>
    <p:sldId id="275" r:id="rId36"/>
    <p:sldId id="276" r:id="rId37"/>
    <p:sldId id="277" r:id="rId38"/>
    <p:sldId id="278" r:id="rId39"/>
    <p:sldId id="282" r:id="rId40"/>
    <p:sldId id="284" r:id="rId41"/>
    <p:sldId id="333" r:id="rId42"/>
    <p:sldId id="285" r:id="rId43"/>
    <p:sldId id="286" r:id="rId44"/>
    <p:sldId id="334" r:id="rId45"/>
    <p:sldId id="305" r:id="rId46"/>
    <p:sldId id="287" r:id="rId47"/>
    <p:sldId id="288" r:id="rId48"/>
    <p:sldId id="355" r:id="rId49"/>
    <p:sldId id="340" r:id="rId50"/>
    <p:sldId id="341" r:id="rId51"/>
    <p:sldId id="356" r:id="rId52"/>
    <p:sldId id="358" r:id="rId53"/>
    <p:sldId id="281" r:id="rId54"/>
    <p:sldId id="257" r:id="rId55"/>
    <p:sldId id="295" r:id="rId56"/>
    <p:sldId id="296" r:id="rId57"/>
    <p:sldId id="297" r:id="rId58"/>
    <p:sldId id="298" r:id="rId59"/>
    <p:sldId id="299" r:id="rId60"/>
    <p:sldId id="289" r:id="rId61"/>
    <p:sldId id="290" r:id="rId62"/>
    <p:sldId id="300" r:id="rId63"/>
    <p:sldId id="306" r:id="rId64"/>
    <p:sldId id="307" r:id="rId65"/>
    <p:sldId id="301" r:id="rId66"/>
    <p:sldId id="303" r:id="rId67"/>
    <p:sldId id="302" r:id="rId68"/>
    <p:sldId id="308" r:id="rId69"/>
    <p:sldId id="304" r:id="rId70"/>
    <p:sldId id="323" r:id="rId71"/>
    <p:sldId id="324" r:id="rId72"/>
    <p:sldId id="325" r:id="rId73"/>
    <p:sldId id="326" r:id="rId74"/>
    <p:sldId id="309" r:id="rId75"/>
    <p:sldId id="329" r:id="rId76"/>
    <p:sldId id="313" r:id="rId77"/>
    <p:sldId id="314" r:id="rId78"/>
    <p:sldId id="330" r:id="rId79"/>
    <p:sldId id="315" r:id="rId80"/>
    <p:sldId id="331" r:id="rId81"/>
    <p:sldId id="327" r:id="rId82"/>
    <p:sldId id="328" r:id="rId83"/>
    <p:sldId id="317" r:id="rId84"/>
    <p:sldId id="316" r:id="rId85"/>
    <p:sldId id="348" r:id="rId86"/>
    <p:sldId id="342" r:id="rId87"/>
    <p:sldId id="343" r:id="rId88"/>
    <p:sldId id="344" r:id="rId89"/>
    <p:sldId id="345" r:id="rId90"/>
    <p:sldId id="346" r:id="rId91"/>
    <p:sldId id="347" r:id="rId92"/>
    <p:sldId id="268" r:id="rId93"/>
    <p:sldId id="269" r:id="rId94"/>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6035"/>
    <a:srgbClr val="A67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5388" autoAdjust="0"/>
  </p:normalViewPr>
  <p:slideViewPr>
    <p:cSldViewPr>
      <p:cViewPr>
        <p:scale>
          <a:sx n="70" d="100"/>
          <a:sy n="70" d="100"/>
        </p:scale>
        <p:origin x="-1786" y="-7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8E4985-626C-4AC4-9FAA-5ACDF29301EE}" type="datetimeFigureOut">
              <a:rPr lang="zh-TW" altLang="en-US" smtClean="0"/>
              <a:t>2020/9/17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23F0B5-B64C-4B67-9B9E-30FD6F883338}" type="slidenum">
              <a:rPr lang="zh-TW" altLang="en-US" smtClean="0"/>
              <a:t>‹#›</a:t>
            </a:fld>
            <a:endParaRPr lang="zh-TW" altLang="en-US"/>
          </a:p>
        </p:txBody>
      </p:sp>
    </p:spTree>
    <p:extLst>
      <p:ext uri="{BB962C8B-B14F-4D97-AF65-F5344CB8AC3E}">
        <p14:creationId xmlns:p14="http://schemas.microsoft.com/office/powerpoint/2010/main" val="27865761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DE002-B6E1-439D-B297-A37652C77870}" type="datetimeFigureOut">
              <a:rPr lang="zh-TW" altLang="en-US" smtClean="0"/>
              <a:t>2020/9/17</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ABA28-462C-4205-94CB-93917BF3E343}" type="slidenum">
              <a:rPr lang="zh-TW" altLang="en-US" smtClean="0"/>
              <a:t>‹#›</a:t>
            </a:fld>
            <a:endParaRPr lang="zh-TW" altLang="en-US"/>
          </a:p>
        </p:txBody>
      </p:sp>
    </p:spTree>
    <p:extLst>
      <p:ext uri="{BB962C8B-B14F-4D97-AF65-F5344CB8AC3E}">
        <p14:creationId xmlns:p14="http://schemas.microsoft.com/office/powerpoint/2010/main" val="33112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2761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14244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17441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373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3739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0"/>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EF95760-E258-4B2A-90FA-7F6A91F3F52B}" type="datetime1">
              <a:rPr lang="zh-TW" altLang="en-US" smtClean="0"/>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2722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DF18BB9-620E-47C6-99F8-D8B0B7ECFD42}" type="datetime1">
              <a:rPr lang="zh-TW" altLang="en-US" smtClean="0"/>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8974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AB0884E-9DA6-4C17-AD5F-533EA8EC0BBC}" type="datetime1">
              <a:rPr lang="zh-TW" altLang="en-US" smtClean="0"/>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375672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458D747-C2C6-4614-85AF-03B17B91D0FD}" type="datetime1">
              <a:rPr lang="zh-TW" altLang="en-US" smtClean="0"/>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156589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9AFD088-50E5-45A6-81BA-2BB7C714D4E8}" type="datetime1">
              <a:rPr lang="zh-TW" altLang="en-US" smtClean="0"/>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261036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BB1B088-56E5-4CDD-914A-1B8B62FE5DC8}" type="datetime1">
              <a:rPr lang="zh-TW" altLang="en-US" smtClean="0"/>
              <a:t>2020/9/17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88520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65AEBAE-9145-4B1F-8C80-23A7ADB82CDD}" type="datetime1">
              <a:rPr lang="zh-TW" altLang="en-US" smtClean="0"/>
              <a:t>2020/9/17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326804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A82CEB3-E3C3-4D76-9272-C31CCD2A98B6}" type="datetime1">
              <a:rPr lang="zh-TW" altLang="en-US" smtClean="0"/>
              <a:t>2020/9/17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52620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A14BF66-46DF-4EA2-9A21-46C2AE473C23}" type="datetime1">
              <a:rPr lang="zh-TW" altLang="en-US" smtClean="0"/>
              <a:t>2020/9/17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34285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3"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358142A-5FB7-454A-9740-C86F91D8C764}" type="datetime1">
              <a:rPr lang="zh-TW" altLang="en-US" smtClean="0"/>
              <a:t>2020/9/17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42606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DB7275-C69B-4DF5-B5F5-02C7A2FBF434}" type="datetime1">
              <a:rPr lang="zh-TW" altLang="en-US" smtClean="0"/>
              <a:t>2020/9/17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41111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11E839-B0A7-47A7-96CE-3FDCF2BBD175}" type="datetime1">
              <a:rPr lang="zh-TW" altLang="en-US" smtClean="0"/>
              <a:t>2020/9/17</a:t>
            </a:fld>
            <a:endParaRPr lang="zh-TW" altLang="en-US"/>
          </a:p>
        </p:txBody>
      </p:sp>
      <p:sp>
        <p:nvSpPr>
          <p:cNvPr id="5" name="頁尾版面配置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6430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611560" y="1165771"/>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109</a:t>
            </a:r>
            <a:r>
              <a:rPr lang="zh-TW" altLang="en-US"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級迎新</a:t>
            </a:r>
            <a:r>
              <a:rPr lang="en-US" altLang="zh-TW"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
            </a:r>
            <a:br>
              <a:rPr lang="en-US" altLang="zh-TW"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br>
            <a:r>
              <a:rPr lang="zh-TW" altLang="en-US"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暨</a:t>
            </a:r>
            <a:r>
              <a:rPr lang="en-US" altLang="zh-TW"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
            </a:r>
            <a:br>
              <a:rPr lang="en-US" altLang="zh-TW"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br>
            <a:r>
              <a:rPr lang="zh-TW" altLang="en-US"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期初部落會議</a:t>
            </a:r>
            <a:endParaRPr lang="zh-TW" altLang="en-US" sz="72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a:t>
            </a:fld>
            <a:endParaRPr lang="zh-TW" altLang="en-US"/>
          </a:p>
        </p:txBody>
      </p:sp>
    </p:spTree>
    <p:extLst>
      <p:ext uri="{BB962C8B-B14F-4D97-AF65-F5344CB8AC3E}">
        <p14:creationId xmlns:p14="http://schemas.microsoft.com/office/powerpoint/2010/main" val="243676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1048072"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9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團康時間</a:t>
            </a:r>
            <a:endParaRPr lang="zh-TW" altLang="en-US" sz="9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10</a:t>
            </a:fld>
            <a:endParaRPr lang="zh-TW" altLang="en-US"/>
          </a:p>
        </p:txBody>
      </p:sp>
    </p:spTree>
    <p:extLst>
      <p:ext uri="{BB962C8B-B14F-4D97-AF65-F5344CB8AC3E}">
        <p14:creationId xmlns:p14="http://schemas.microsoft.com/office/powerpoint/2010/main" val="68359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1048072"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9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原資</a:t>
            </a:r>
            <a:r>
              <a:rPr lang="zh-TW" altLang="en-US" sz="9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中心</a:t>
            </a:r>
            <a:endParaRPr lang="zh-TW" altLang="en-US" sz="9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11</a:t>
            </a:fld>
            <a:endParaRPr lang="zh-TW" altLang="en-US"/>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190658"/>
            <a:ext cx="6192688"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中心成員介紹</a:t>
            </a:r>
            <a:endParaRPr lang="en-US" altLang="zh-TW" sz="7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12</a:t>
            </a:fld>
            <a:endParaRPr lang="zh-TW" altLang="en-US"/>
          </a:p>
        </p:txBody>
      </p:sp>
    </p:spTree>
    <p:extLst>
      <p:ext uri="{BB962C8B-B14F-4D97-AF65-F5344CB8AC3E}">
        <p14:creationId xmlns:p14="http://schemas.microsoft.com/office/powerpoint/2010/main" val="65509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411510"/>
            <a:ext cx="3312368" cy="4114552"/>
          </a:xfrm>
        </p:spPr>
        <p:txBody>
          <a:bodyPr>
            <a:normAutofit/>
          </a:bodyPr>
          <a:lstStyle/>
          <a:p>
            <a:pPr marL="0" indent="0">
              <a:buNone/>
              <a:defRPr/>
            </a:pPr>
            <a:r>
              <a:rPr lang="zh-TW" altLang="en-US" sz="2800" dirty="0" smtClean="0">
                <a:latin typeface="標楷體" panose="03000509000000000000" pitchFamily="65" charset="-120"/>
                <a:ea typeface="標楷體" panose="03000509000000000000" pitchFamily="65" charset="-120"/>
              </a:rPr>
              <a:t>原資中心主任</a:t>
            </a:r>
            <a:endParaRPr lang="en-US" altLang="zh-TW" sz="2800" dirty="0" smtClean="0">
              <a:latin typeface="標楷體" panose="03000509000000000000" pitchFamily="65" charset="-120"/>
              <a:ea typeface="標楷體" panose="03000509000000000000" pitchFamily="65" charset="-120"/>
            </a:endParaRPr>
          </a:p>
          <a:p>
            <a:pPr marL="0" indent="0">
              <a:buNone/>
              <a:defRPr/>
            </a:pPr>
            <a:r>
              <a:rPr lang="zh-TW" altLang="en-US" sz="3600" dirty="0" smtClean="0">
                <a:latin typeface="標楷體" panose="03000509000000000000" pitchFamily="65" charset="-120"/>
                <a:ea typeface="標楷體" panose="03000509000000000000" pitchFamily="65" charset="-120"/>
              </a:rPr>
              <a:t>鄭如伶 學務長</a:t>
            </a:r>
            <a:endParaRPr lang="en-US" altLang="zh-TW" sz="3600" dirty="0" smtClean="0">
              <a:latin typeface="標楷體" panose="03000509000000000000" pitchFamily="65" charset="-120"/>
              <a:ea typeface="標楷體" panose="03000509000000000000" pitchFamily="65" charset="-120"/>
            </a:endParaRPr>
          </a:p>
          <a:p>
            <a:pPr marL="0" indent="0">
              <a:buNone/>
              <a:defRPr/>
            </a:pPr>
            <a:endParaRPr lang="en-US" altLang="zh-TW" dirty="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中心各項業務及活動總理及</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規</a:t>
            </a:r>
            <a:r>
              <a:rPr lang="zh-TW" altLang="en-US" sz="2000" dirty="0">
                <a:latin typeface="標楷體" panose="03000509000000000000" pitchFamily="65" charset="-120"/>
                <a:ea typeface="標楷體" panose="03000509000000000000" pitchFamily="65" charset="-120"/>
              </a:rPr>
              <a:t>畫中心各項業務。</a:t>
            </a: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13</a:t>
            </a:fld>
            <a:endParaRPr lang="zh-TW" alt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44580"/>
            <a:ext cx="3024336" cy="4076667"/>
          </a:xfrm>
          <a:prstGeom prst="rect">
            <a:avLst/>
          </a:prstGeom>
        </p:spPr>
      </p:pic>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14</a:t>
            </a:fld>
            <a:endParaRPr lang="zh-TW" altLang="en-US"/>
          </a:p>
        </p:txBody>
      </p:sp>
      <p:sp>
        <p:nvSpPr>
          <p:cNvPr id="7" name="內容版面配置區 2"/>
          <p:cNvSpPr>
            <a:spLocks noGrp="1"/>
          </p:cNvSpPr>
          <p:nvPr>
            <p:ph idx="1"/>
          </p:nvPr>
        </p:nvSpPr>
        <p:spPr>
          <a:xfrm>
            <a:off x="827584" y="411510"/>
            <a:ext cx="3312368" cy="4114552"/>
          </a:xfrm>
        </p:spPr>
        <p:txBody>
          <a:bodyPr>
            <a:normAutofit/>
          </a:bodyPr>
          <a:lstStyle/>
          <a:p>
            <a:pPr marL="0" indent="0">
              <a:buNone/>
              <a:defRPr/>
            </a:pPr>
            <a:r>
              <a:rPr lang="zh-TW" altLang="en-US" sz="2800" dirty="0" smtClean="0">
                <a:latin typeface="標楷體" panose="03000509000000000000" pitchFamily="65" charset="-120"/>
                <a:ea typeface="標楷體" panose="03000509000000000000" pitchFamily="65" charset="-120"/>
              </a:rPr>
              <a:t>原資</a:t>
            </a:r>
            <a:r>
              <a:rPr lang="zh-TW" altLang="en-US" sz="2800" dirty="0" smtClean="0">
                <a:latin typeface="標楷體" panose="03000509000000000000" pitchFamily="65" charset="-120"/>
                <a:ea typeface="標楷體" panose="03000509000000000000" pitchFamily="65" charset="-120"/>
              </a:rPr>
              <a:t>中心秘書</a:t>
            </a:r>
            <a:endParaRPr lang="en-US" altLang="zh-TW" sz="2800" dirty="0" smtClean="0">
              <a:latin typeface="標楷體" panose="03000509000000000000" pitchFamily="65" charset="-120"/>
              <a:ea typeface="標楷體" panose="03000509000000000000" pitchFamily="65" charset="-120"/>
            </a:endParaRPr>
          </a:p>
          <a:p>
            <a:pPr marL="0" indent="0">
              <a:buNone/>
              <a:defRPr/>
            </a:pPr>
            <a:r>
              <a:rPr lang="zh-TW" altLang="en-US" dirty="0" smtClean="0">
                <a:latin typeface="標楷體" panose="03000509000000000000" pitchFamily="65" charset="-120"/>
                <a:ea typeface="標楷體" panose="03000509000000000000" pitchFamily="65" charset="-120"/>
              </a:rPr>
              <a:t>何守中 組長</a:t>
            </a:r>
            <a:endParaRPr lang="en-US" altLang="zh-TW" dirty="0" smtClean="0">
              <a:latin typeface="標楷體" panose="03000509000000000000" pitchFamily="65" charset="-120"/>
              <a:ea typeface="標楷體" panose="03000509000000000000" pitchFamily="65" charset="-120"/>
            </a:endParaRPr>
          </a:p>
          <a:p>
            <a:pPr marL="0" indent="0">
              <a:buNone/>
              <a:defRPr/>
            </a:pPr>
            <a:endParaRPr lang="en-US" altLang="zh-TW" dirty="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承中心主任</a:t>
            </a:r>
            <a:r>
              <a:rPr lang="zh-TW" altLang="en-US" sz="2000" dirty="0">
                <a:latin typeface="標楷體" panose="03000509000000000000" pitchFamily="65" charset="-120"/>
                <a:ea typeface="標楷體" panose="03000509000000000000" pitchFamily="65" charset="-120"/>
              </a:rPr>
              <a:t>指示，規劃及執行中心相關業務及各項工作計畫。</a:t>
            </a:r>
          </a:p>
        </p:txBody>
      </p:sp>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l="9220" t="4233" r="9305"/>
          <a:stretch/>
        </p:blipFill>
        <p:spPr>
          <a:xfrm>
            <a:off x="4788024" y="416518"/>
            <a:ext cx="3096344" cy="4056682"/>
          </a:xfrm>
          <a:prstGeom prst="rect">
            <a:avLst/>
          </a:prstGeom>
        </p:spPr>
      </p:pic>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15</a:t>
            </a:fld>
            <a:endParaRPr lang="zh-TW" altLang="en-US"/>
          </a:p>
        </p:txBody>
      </p:sp>
      <p:sp>
        <p:nvSpPr>
          <p:cNvPr id="5" name="內容版面配置區 2"/>
          <p:cNvSpPr>
            <a:spLocks noGrp="1"/>
          </p:cNvSpPr>
          <p:nvPr>
            <p:ph idx="1"/>
          </p:nvPr>
        </p:nvSpPr>
        <p:spPr>
          <a:xfrm>
            <a:off x="827584" y="483518"/>
            <a:ext cx="3456384" cy="4536504"/>
          </a:xfrm>
        </p:spPr>
        <p:txBody>
          <a:bodyPr>
            <a:normAutofit/>
          </a:bodyPr>
          <a:lstStyle/>
          <a:p>
            <a:pPr marL="0" indent="0">
              <a:buNone/>
              <a:defRPr/>
            </a:pPr>
            <a:r>
              <a:rPr lang="zh-TW" altLang="en-US" sz="2800" dirty="0" smtClean="0">
                <a:latin typeface="標楷體" panose="03000509000000000000" pitchFamily="65" charset="-120"/>
                <a:ea typeface="標楷體" panose="03000509000000000000" pitchFamily="65" charset="-120"/>
              </a:rPr>
              <a:t>原資中心輔導人員</a:t>
            </a:r>
            <a:endParaRPr lang="en-US" altLang="zh-TW" sz="2800" dirty="0" smtClean="0">
              <a:latin typeface="標楷體" panose="03000509000000000000" pitchFamily="65" charset="-120"/>
              <a:ea typeface="標楷體" panose="03000509000000000000" pitchFamily="65" charset="-120"/>
            </a:endParaRPr>
          </a:p>
          <a:p>
            <a:pPr marL="0" indent="0">
              <a:buNone/>
              <a:defRPr/>
            </a:pPr>
            <a:r>
              <a:rPr lang="zh-TW" altLang="en-US" sz="3600" dirty="0">
                <a:latin typeface="標楷體" panose="03000509000000000000" pitchFamily="65" charset="-120"/>
                <a:ea typeface="標楷體" panose="03000509000000000000" pitchFamily="65" charset="-120"/>
              </a:rPr>
              <a:t>杜培宣</a:t>
            </a:r>
            <a:r>
              <a:rPr lang="zh-TW" altLang="en-US" sz="3600" dirty="0" smtClean="0">
                <a:latin typeface="標楷體" panose="03000509000000000000" pitchFamily="65" charset="-120"/>
                <a:ea typeface="標楷體" panose="03000509000000000000" pitchFamily="65" charset="-120"/>
              </a:rPr>
              <a:t> </a:t>
            </a:r>
            <a:r>
              <a:rPr lang="zh-TW" altLang="en-US" sz="3600" dirty="0" smtClean="0">
                <a:latin typeface="標楷體" panose="03000509000000000000" pitchFamily="65" charset="-120"/>
                <a:ea typeface="標楷體" panose="03000509000000000000" pitchFamily="65" charset="-120"/>
              </a:rPr>
              <a:t>老師</a:t>
            </a:r>
            <a:endParaRPr lang="en-US" altLang="zh-TW"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一</a:t>
            </a:r>
            <a:r>
              <a:rPr lang="zh-TW" altLang="en-US" sz="2000" dirty="0">
                <a:latin typeface="標楷體" panose="03000509000000000000" pitchFamily="65" charset="-120"/>
                <a:ea typeface="標楷體" panose="03000509000000000000" pitchFamily="65" charset="-120"/>
              </a:rPr>
              <a:t>、協助規劃及執行中心</a:t>
            </a:r>
            <a:r>
              <a:rPr lang="zh-TW" altLang="en-US" sz="2000" dirty="0" smtClean="0">
                <a:latin typeface="標楷體" panose="03000509000000000000" pitchFamily="65" charset="-120"/>
                <a:ea typeface="標楷體" panose="03000509000000000000" pitchFamily="65" charset="-120"/>
              </a:rPr>
              <a:t>專</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案</a:t>
            </a:r>
            <a:r>
              <a:rPr lang="zh-TW" altLang="en-US" sz="2000" dirty="0">
                <a:latin typeface="標楷體" panose="03000509000000000000" pitchFamily="65" charset="-120"/>
                <a:ea typeface="標楷體" panose="03000509000000000000" pitchFamily="65" charset="-120"/>
              </a:rPr>
              <a:t>計畫及各項工作計畫。</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二、</a:t>
            </a:r>
            <a:r>
              <a:rPr lang="zh-TW" altLang="en-US" sz="2000" dirty="0" smtClean="0">
                <a:latin typeface="標楷體" panose="03000509000000000000" pitchFamily="65" charset="-120"/>
                <a:ea typeface="標楷體" panose="03000509000000000000" pitchFamily="65" charset="-120"/>
              </a:rPr>
              <a:t>原住民大專</a:t>
            </a:r>
            <a:r>
              <a:rPr lang="zh-TW" altLang="en-US" sz="2000" dirty="0">
                <a:latin typeface="標楷體" panose="03000509000000000000" pitchFamily="65" charset="-120"/>
                <a:ea typeface="標楷體" panose="03000509000000000000" pitchFamily="65" charset="-120"/>
              </a:rPr>
              <a:t>校院</a:t>
            </a:r>
            <a:r>
              <a:rPr lang="zh-TW" altLang="en-US" sz="2000" dirty="0" smtClean="0">
                <a:latin typeface="標楷體" panose="03000509000000000000" pitchFamily="65" charset="-120"/>
                <a:ea typeface="標楷體" panose="03000509000000000000" pitchFamily="65" charset="-120"/>
              </a:rPr>
              <a:t>獎助金。</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三、輔導原住民族學生</a:t>
            </a:r>
            <a:r>
              <a:rPr lang="zh-TW" altLang="en-US" sz="2000" dirty="0" smtClean="0">
                <a:latin typeface="標楷體" panose="03000509000000000000" pitchFamily="65" charset="-120"/>
                <a:ea typeface="標楷體" panose="03000509000000000000" pitchFamily="65" charset="-120"/>
              </a:rPr>
              <a:t>申請</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各項</a:t>
            </a:r>
            <a:r>
              <a:rPr lang="zh-TW" altLang="en-US" sz="2000" dirty="0">
                <a:latin typeface="標楷體" panose="03000509000000000000" pitchFamily="65" charset="-120"/>
                <a:ea typeface="標楷體" panose="03000509000000000000" pitchFamily="65" charset="-120"/>
              </a:rPr>
              <a:t>獎助方案。</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四、其他有關原住民族</a:t>
            </a:r>
            <a:r>
              <a:rPr lang="zh-TW" altLang="en-US" sz="2000" dirty="0" smtClean="0">
                <a:latin typeface="標楷體" panose="03000509000000000000" pitchFamily="65" charset="-120"/>
                <a:ea typeface="標楷體" panose="03000509000000000000" pitchFamily="65" charset="-120"/>
              </a:rPr>
              <a:t>學生</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相關</a:t>
            </a:r>
            <a:r>
              <a:rPr lang="zh-TW" altLang="en-US" sz="2000" dirty="0">
                <a:latin typeface="標楷體" panose="03000509000000000000" pitchFamily="65" charset="-120"/>
                <a:ea typeface="標楷體" panose="03000509000000000000" pitchFamily="65" charset="-120"/>
              </a:rPr>
              <a:t>業務。</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五、原住民族學生社團輔導</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defRPr/>
            </a:pPr>
            <a:endParaRPr lang="zh-TW" altLang="en-US" sz="2000"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4590" r="7729"/>
          <a:stretch/>
        </p:blipFill>
        <p:spPr>
          <a:xfrm>
            <a:off x="5004048" y="339502"/>
            <a:ext cx="3073649" cy="4236673"/>
          </a:xfrm>
          <a:prstGeom prst="rect">
            <a:avLst/>
          </a:prstGeom>
        </p:spPr>
      </p:pic>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555776" y="1190658"/>
            <a:ext cx="648072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6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相關業務承辦員</a:t>
            </a:r>
            <a:endParaRPr lang="en-US" altLang="zh-TW" sz="6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16</a:t>
            </a:fld>
            <a:endParaRPr lang="zh-TW" altLang="en-US"/>
          </a:p>
        </p:txBody>
      </p:sp>
    </p:spTree>
    <p:extLst>
      <p:ext uri="{BB962C8B-B14F-4D97-AF65-F5344CB8AC3E}">
        <p14:creationId xmlns:p14="http://schemas.microsoft.com/office/powerpoint/2010/main" val="210090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17</a:t>
            </a:fld>
            <a:endParaRPr lang="zh-TW" altLang="en-US"/>
          </a:p>
        </p:txBody>
      </p:sp>
      <p:sp>
        <p:nvSpPr>
          <p:cNvPr id="5" name="內容版面配置區 2"/>
          <p:cNvSpPr>
            <a:spLocks noGrp="1"/>
          </p:cNvSpPr>
          <p:nvPr>
            <p:ph idx="1"/>
          </p:nvPr>
        </p:nvSpPr>
        <p:spPr>
          <a:xfrm>
            <a:off x="827584" y="483518"/>
            <a:ext cx="3456384" cy="4392488"/>
          </a:xfrm>
        </p:spPr>
        <p:txBody>
          <a:bodyPr>
            <a:normAutofit/>
          </a:bodyPr>
          <a:lstStyle/>
          <a:p>
            <a:pPr marL="0" indent="0">
              <a:buNone/>
              <a:defRPr/>
            </a:pPr>
            <a:r>
              <a:rPr lang="zh-TW" altLang="en-US" sz="2800" dirty="0" smtClean="0">
                <a:latin typeface="標楷體" panose="03000509000000000000" pitchFamily="65" charset="-120"/>
                <a:ea typeface="標楷體" panose="03000509000000000000" pitchFamily="65" charset="-120"/>
              </a:rPr>
              <a:t>學輔中心 心理</a:t>
            </a:r>
            <a:r>
              <a:rPr lang="zh-TW" altLang="en-US" sz="2800" dirty="0" smtClean="0">
                <a:latin typeface="標楷體" panose="03000509000000000000" pitchFamily="65" charset="-120"/>
                <a:ea typeface="標楷體" panose="03000509000000000000" pitchFamily="65" charset="-120"/>
              </a:rPr>
              <a:t>師</a:t>
            </a: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張敬宜  老師</a:t>
            </a:r>
            <a:endParaRPr lang="en-US" altLang="zh-TW" sz="2800" dirty="0">
              <a:latin typeface="標楷體" panose="03000509000000000000" pitchFamily="65" charset="-120"/>
              <a:ea typeface="標楷體" panose="03000509000000000000" pitchFamily="65" charset="-120"/>
            </a:endParaRPr>
          </a:p>
          <a:p>
            <a:pPr marL="0" indent="0">
              <a:buNone/>
              <a:defRPr/>
            </a:pPr>
            <a:endParaRPr lang="en-US" altLang="zh-TW" sz="2000" dirty="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一</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協助中心規劃生涯輔導</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相關課程活動。</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二</a:t>
            </a:r>
            <a:r>
              <a:rPr lang="zh-TW" altLang="en-US" sz="2000" dirty="0" smtClean="0">
                <a:latin typeface="標楷體" panose="03000509000000000000" pitchFamily="65" charset="-120"/>
                <a:ea typeface="標楷體" panose="03000509000000000000" pitchFamily="65" charset="-120"/>
              </a:rPr>
              <a:t>、協助接洽心理師。</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三</a:t>
            </a:r>
            <a:r>
              <a:rPr lang="zh-TW" altLang="en-US" sz="2000" dirty="0" smtClean="0">
                <a:latin typeface="標楷體" panose="03000509000000000000" pitchFamily="65" charset="-120"/>
                <a:ea typeface="標楷體" panose="03000509000000000000" pitchFamily="65" charset="-120"/>
              </a:rPr>
              <a:t>、協助辦理學生輔導課程</a:t>
            </a:r>
            <a:r>
              <a:rPr lang="zh-TW" altLang="en-US"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11510"/>
            <a:ext cx="3028944" cy="4266118"/>
          </a:xfrm>
          <a:prstGeom prst="rect">
            <a:avLst/>
          </a:prstGeom>
        </p:spPr>
      </p:pic>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18</a:t>
            </a:fld>
            <a:endParaRPr lang="zh-TW" altLang="en-US"/>
          </a:p>
        </p:txBody>
      </p:sp>
      <p:sp>
        <p:nvSpPr>
          <p:cNvPr id="5" name="內容版面配置區 2"/>
          <p:cNvSpPr>
            <a:spLocks noGrp="1"/>
          </p:cNvSpPr>
          <p:nvPr>
            <p:ph idx="1"/>
          </p:nvPr>
        </p:nvSpPr>
        <p:spPr>
          <a:xfrm>
            <a:off x="827584" y="483518"/>
            <a:ext cx="3600400" cy="4392488"/>
          </a:xfrm>
        </p:spPr>
        <p:txBody>
          <a:bodyPr>
            <a:normAutofit/>
          </a:bodyPr>
          <a:lstStyle/>
          <a:p>
            <a:pPr marL="0" indent="0">
              <a:buNone/>
              <a:defRPr/>
            </a:pPr>
            <a:r>
              <a:rPr lang="zh-TW" altLang="en-US" sz="2800" dirty="0">
                <a:latin typeface="標楷體" panose="03000509000000000000" pitchFamily="65" charset="-120"/>
                <a:ea typeface="標楷體" panose="03000509000000000000" pitchFamily="65" charset="-120"/>
              </a:rPr>
              <a:t>學輔中心 心理師</a:t>
            </a:r>
            <a:r>
              <a:rPr lang="en-US" altLang="zh-TW" sz="2800" dirty="0">
                <a:latin typeface="標楷體" panose="03000509000000000000" pitchFamily="65" charset="-120"/>
                <a:ea typeface="標楷體" panose="03000509000000000000" pitchFamily="65" charset="-120"/>
              </a:rPr>
              <a:t/>
            </a:r>
            <a:br>
              <a:rPr lang="en-US" altLang="zh-TW" sz="28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蔡怡</a:t>
            </a:r>
            <a:r>
              <a:rPr lang="zh-TW" altLang="en-US" sz="3600" dirty="0" smtClean="0">
                <a:latin typeface="標楷體" panose="03000509000000000000" pitchFamily="65" charset="-120"/>
                <a:ea typeface="標楷體" panose="03000509000000000000" pitchFamily="65" charset="-120"/>
              </a:rPr>
              <a:t>甄  老師</a:t>
            </a:r>
            <a:endParaRPr lang="en-US" altLang="zh-TW" sz="40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一、承辦校外各項獎助學金。</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二</a:t>
            </a:r>
            <a:r>
              <a:rPr lang="zh-TW" altLang="en-US" sz="2000" dirty="0" smtClean="0">
                <a:latin typeface="標楷體" panose="03000509000000000000" pitchFamily="65" charset="-120"/>
                <a:ea typeface="標楷體" panose="03000509000000000000" pitchFamily="65" charset="-120"/>
              </a:rPr>
              <a:t>、承辦學產基金低收入戶助</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學金。</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endParaRPr lang="zh-TW" altLang="en-US" sz="14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06776" y="411510"/>
            <a:ext cx="3076954" cy="4104456"/>
          </a:xfrm>
          <a:prstGeom prst="rect">
            <a:avLst/>
          </a:prstGeom>
        </p:spPr>
      </p:pic>
    </p:spTree>
    <p:extLst>
      <p:ext uri="{BB962C8B-B14F-4D97-AF65-F5344CB8AC3E}">
        <p14:creationId xmlns:p14="http://schemas.microsoft.com/office/powerpoint/2010/main" val="2006686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19</a:t>
            </a:fld>
            <a:endParaRPr lang="zh-TW" altLang="en-US"/>
          </a:p>
        </p:txBody>
      </p:sp>
      <p:sp>
        <p:nvSpPr>
          <p:cNvPr id="5" name="內容版面配置區 2"/>
          <p:cNvSpPr>
            <a:spLocks noGrp="1"/>
          </p:cNvSpPr>
          <p:nvPr>
            <p:ph idx="1"/>
          </p:nvPr>
        </p:nvSpPr>
        <p:spPr>
          <a:xfrm>
            <a:off x="827584" y="483518"/>
            <a:ext cx="3600400" cy="4392488"/>
          </a:xfrm>
        </p:spPr>
        <p:txBody>
          <a:bodyPr>
            <a:normAutofit/>
          </a:bodyPr>
          <a:lstStyle/>
          <a:p>
            <a:pPr marL="0" indent="0">
              <a:buNone/>
              <a:defRPr/>
            </a:pPr>
            <a:r>
              <a:rPr lang="zh-TW" altLang="en-US" sz="2800" dirty="0" smtClean="0">
                <a:latin typeface="標楷體" panose="03000509000000000000" pitchFamily="65" charset="-120"/>
                <a:ea typeface="標楷體" panose="03000509000000000000" pitchFamily="65" charset="-120"/>
              </a:rPr>
              <a:t>生活輔導組</a:t>
            </a:r>
            <a:endParaRPr lang="en-US" altLang="zh-TW" sz="2800" dirty="0" smtClean="0">
              <a:latin typeface="標楷體" panose="03000509000000000000" pitchFamily="65" charset="-120"/>
              <a:ea typeface="標楷體" panose="03000509000000000000" pitchFamily="65" charset="-120"/>
            </a:endParaRPr>
          </a:p>
          <a:p>
            <a:pPr marL="0" indent="0">
              <a:buNone/>
              <a:defRPr/>
            </a:pPr>
            <a:r>
              <a:rPr lang="zh-TW" altLang="en-US" sz="3600" dirty="0" smtClean="0">
                <a:latin typeface="標楷體" panose="03000509000000000000" pitchFamily="65" charset="-120"/>
                <a:ea typeface="標楷體" panose="03000509000000000000" pitchFamily="65" charset="-120"/>
              </a:rPr>
              <a:t>江瓊宜  老師</a:t>
            </a:r>
            <a:endParaRPr lang="en-US" altLang="zh-TW" sz="3600" dirty="0" smtClean="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一</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原住民及其各項學</a:t>
            </a:r>
            <a:r>
              <a:rPr lang="zh-TW" altLang="en-US" sz="2000" dirty="0">
                <a:latin typeface="標楷體" panose="03000509000000000000" pitchFamily="65" charset="-120"/>
                <a:ea typeface="標楷體" panose="03000509000000000000" pitchFamily="65" charset="-120"/>
              </a:rPr>
              <a:t>雜費</a:t>
            </a:r>
            <a:r>
              <a:rPr lang="zh-TW" altLang="en-US" sz="2000" dirty="0" smtClean="0">
                <a:latin typeface="標楷體" panose="03000509000000000000" pitchFamily="65" charset="-120"/>
                <a:ea typeface="標楷體" panose="03000509000000000000" pitchFamily="65" charset="-120"/>
              </a:rPr>
              <a:t>減</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免辦理。</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二、低收入戶免住宿申請</a:t>
            </a:r>
            <a:r>
              <a:rPr lang="zh-TW" altLang="en-US" sz="2000" dirty="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4508" r="11402"/>
          <a:stretch/>
        </p:blipFill>
        <p:spPr>
          <a:xfrm>
            <a:off x="4935284" y="411510"/>
            <a:ext cx="3214144" cy="4176464"/>
          </a:xfrm>
          <a:prstGeom prst="rect">
            <a:avLst/>
          </a:prstGeom>
        </p:spPr>
      </p:pic>
    </p:spTree>
    <p:extLst>
      <p:ext uri="{BB962C8B-B14F-4D97-AF65-F5344CB8AC3E}">
        <p14:creationId xmlns:p14="http://schemas.microsoft.com/office/powerpoint/2010/main" val="332526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688032" y="843558"/>
            <a:ext cx="7772400" cy="17281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115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歡迎</a:t>
            </a:r>
            <a:endParaRPr lang="zh-TW" altLang="en-US" sz="115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標題 1"/>
          <p:cNvSpPr txBox="1">
            <a:spLocks/>
          </p:cNvSpPr>
          <p:nvPr/>
        </p:nvSpPr>
        <p:spPr>
          <a:xfrm>
            <a:off x="688032" y="2575799"/>
            <a:ext cx="7772400"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1.</a:t>
            </a:r>
            <a:r>
              <a:rPr lang="zh-TW" altLang="en-US"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活動進行期間請戴</a:t>
            </a:r>
            <a:r>
              <a:rPr lang="zh-TW" altLang="en-US" sz="24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配戴</a:t>
            </a:r>
            <a:r>
              <a:rPr lang="zh-TW" altLang="en-US"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口罩</a:t>
            </a:r>
            <a:endParaRPr lang="en-US" altLang="zh-TW"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r>
              <a:rPr lang="en-US" altLang="zh-TW"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2.</a:t>
            </a:r>
            <a:r>
              <a:rPr lang="zh-TW" altLang="en-US"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身體不適請主動告知並返家</a:t>
            </a:r>
            <a:endParaRPr lang="en-US" altLang="zh-TW"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r>
              <a:rPr lang="en-US" altLang="zh-TW"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3.</a:t>
            </a:r>
            <a:r>
              <a:rPr lang="zh-TW" altLang="en-US"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咳嗽請用手肘內側屋住口鼻</a:t>
            </a:r>
            <a:endParaRPr lang="en-US" altLang="zh-TW"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r>
              <a:rPr lang="en-US" altLang="zh-TW"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4.</a:t>
            </a:r>
            <a:r>
              <a:rPr lang="zh-TW" altLang="en-US" sz="24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打招呼時請用點頭示意即可</a:t>
            </a:r>
            <a:endParaRPr lang="zh-TW" altLang="en-US" sz="24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2</a:t>
            </a:fld>
            <a:endParaRPr lang="zh-TW" altLang="en-US"/>
          </a:p>
        </p:txBody>
      </p:sp>
    </p:spTree>
    <p:extLst>
      <p:ext uri="{BB962C8B-B14F-4D97-AF65-F5344CB8AC3E}">
        <p14:creationId xmlns:p14="http://schemas.microsoft.com/office/powerpoint/2010/main" val="1772827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20</a:t>
            </a:fld>
            <a:endParaRPr lang="zh-TW" altLang="en-US"/>
          </a:p>
        </p:txBody>
      </p:sp>
      <p:sp>
        <p:nvSpPr>
          <p:cNvPr id="5" name="內容版面配置區 2"/>
          <p:cNvSpPr>
            <a:spLocks noGrp="1"/>
          </p:cNvSpPr>
          <p:nvPr>
            <p:ph idx="1"/>
          </p:nvPr>
        </p:nvSpPr>
        <p:spPr>
          <a:xfrm>
            <a:off x="827584" y="483518"/>
            <a:ext cx="3456384" cy="4392488"/>
          </a:xfrm>
        </p:spPr>
        <p:txBody>
          <a:bodyPr>
            <a:normAutofit/>
          </a:bodyPr>
          <a:lstStyle/>
          <a:p>
            <a:pPr marL="0" indent="0">
              <a:buNone/>
              <a:defRPr/>
            </a:pPr>
            <a:r>
              <a:rPr lang="zh-TW" altLang="en-US" sz="3000" dirty="0">
                <a:latin typeface="標楷體" panose="03000509000000000000" pitchFamily="65" charset="-120"/>
                <a:ea typeface="標楷體" panose="03000509000000000000" pitchFamily="65" charset="-120"/>
              </a:rPr>
              <a:t>生活輔導組</a:t>
            </a:r>
            <a:endParaRPr lang="en-US" altLang="zh-TW" sz="3000" dirty="0">
              <a:latin typeface="標楷體" panose="03000509000000000000" pitchFamily="65" charset="-120"/>
              <a:ea typeface="標楷體" panose="03000509000000000000" pitchFamily="65" charset="-120"/>
            </a:endParaRPr>
          </a:p>
          <a:p>
            <a:pPr marL="0" indent="0">
              <a:buNone/>
              <a:defRPr/>
            </a:pPr>
            <a:r>
              <a:rPr lang="zh-TW" altLang="en-US" sz="3600" dirty="0">
                <a:latin typeface="標楷體" panose="03000509000000000000" pitchFamily="65" charset="-120"/>
                <a:ea typeface="標楷體" panose="03000509000000000000" pitchFamily="65" charset="-120"/>
              </a:rPr>
              <a:t>尤季媛</a:t>
            </a:r>
            <a:r>
              <a:rPr lang="zh-TW" altLang="en-US" sz="3600" dirty="0" smtClean="0">
                <a:latin typeface="標楷體" panose="03000509000000000000" pitchFamily="65" charset="-120"/>
                <a:ea typeface="標楷體" panose="03000509000000000000" pitchFamily="65" charset="-120"/>
              </a:rPr>
              <a:t>  老師</a:t>
            </a:r>
            <a:endParaRPr lang="en-US" altLang="zh-TW" sz="44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endParaRPr lang="en-US" altLang="zh-TW" sz="20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學生就學貸款辦理。</a:t>
            </a:r>
            <a:endParaRPr lang="en-US" altLang="zh-TW" sz="20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555526"/>
            <a:ext cx="3312368" cy="4067150"/>
          </a:xfrm>
          <a:prstGeom prst="rect">
            <a:avLst/>
          </a:prstGeom>
        </p:spPr>
      </p:pic>
    </p:spTree>
    <p:extLst>
      <p:ext uri="{BB962C8B-B14F-4D97-AF65-F5344CB8AC3E}">
        <p14:creationId xmlns:p14="http://schemas.microsoft.com/office/powerpoint/2010/main" val="3325266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21</a:t>
            </a:fld>
            <a:endParaRPr lang="zh-TW" altLang="en-US"/>
          </a:p>
        </p:txBody>
      </p:sp>
      <p:sp>
        <p:nvSpPr>
          <p:cNvPr id="5" name="內容版面配置區 2"/>
          <p:cNvSpPr>
            <a:spLocks noGrp="1"/>
          </p:cNvSpPr>
          <p:nvPr>
            <p:ph idx="1"/>
          </p:nvPr>
        </p:nvSpPr>
        <p:spPr>
          <a:xfrm>
            <a:off x="827584" y="483518"/>
            <a:ext cx="3600400" cy="4392488"/>
          </a:xfrm>
        </p:spPr>
        <p:txBody>
          <a:bodyPr>
            <a:normAutofit/>
          </a:bodyPr>
          <a:lstStyle/>
          <a:p>
            <a:pPr marL="0" indent="0">
              <a:buNone/>
              <a:defRPr/>
            </a:pPr>
            <a:r>
              <a:rPr lang="zh-TW" altLang="en-US" sz="2800" dirty="0">
                <a:latin typeface="標楷體" panose="03000509000000000000" pitchFamily="65" charset="-120"/>
                <a:ea typeface="標楷體" panose="03000509000000000000" pitchFamily="65" charset="-120"/>
              </a:rPr>
              <a:t>生活輔導組</a:t>
            </a:r>
            <a:endParaRPr lang="en-US" altLang="zh-TW" sz="2800" dirty="0">
              <a:latin typeface="標楷體" panose="03000509000000000000" pitchFamily="65" charset="-120"/>
              <a:ea typeface="標楷體" panose="03000509000000000000" pitchFamily="65" charset="-120"/>
            </a:endParaRPr>
          </a:p>
          <a:p>
            <a:pPr marL="0" indent="0">
              <a:buNone/>
              <a:defRPr/>
            </a:pPr>
            <a:r>
              <a:rPr lang="zh-TW" altLang="en-US" sz="3600" dirty="0" smtClean="0">
                <a:latin typeface="標楷體" panose="03000509000000000000" pitchFamily="65" charset="-120"/>
                <a:ea typeface="標楷體" panose="03000509000000000000" pitchFamily="65" charset="-120"/>
              </a:rPr>
              <a:t>黃珈渝  老師</a:t>
            </a:r>
            <a:endParaRPr lang="en-US" altLang="zh-TW" sz="44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endParaRPr lang="en-US" altLang="zh-TW" sz="20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承辦高教深耕完善就學計畫。</a:t>
            </a:r>
            <a:endParaRPr lang="en-US" altLang="zh-TW" sz="20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6668" t="12787" r="44315" b="34855"/>
          <a:stretch/>
        </p:blipFill>
        <p:spPr>
          <a:xfrm>
            <a:off x="5193095" y="339500"/>
            <a:ext cx="3199522" cy="4327983"/>
          </a:xfrm>
          <a:prstGeom prst="rect">
            <a:avLst/>
          </a:prstGeom>
        </p:spPr>
      </p:pic>
    </p:spTree>
    <p:extLst>
      <p:ext uri="{BB962C8B-B14F-4D97-AF65-F5344CB8AC3E}">
        <p14:creationId xmlns:p14="http://schemas.microsoft.com/office/powerpoint/2010/main" val="3325266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22</a:t>
            </a:fld>
            <a:endParaRPr lang="zh-TW" altLang="en-US"/>
          </a:p>
        </p:txBody>
      </p:sp>
      <p:sp>
        <p:nvSpPr>
          <p:cNvPr id="5" name="內容版面配置區 2"/>
          <p:cNvSpPr>
            <a:spLocks noGrp="1"/>
          </p:cNvSpPr>
          <p:nvPr>
            <p:ph idx="1"/>
          </p:nvPr>
        </p:nvSpPr>
        <p:spPr>
          <a:xfrm>
            <a:off x="827584" y="483518"/>
            <a:ext cx="3456384" cy="4392488"/>
          </a:xfrm>
        </p:spPr>
        <p:txBody>
          <a:bodyPr>
            <a:normAutofit/>
          </a:bodyPr>
          <a:lstStyle/>
          <a:p>
            <a:pPr marL="0" indent="0">
              <a:buNone/>
              <a:defRPr/>
            </a:pPr>
            <a:r>
              <a:rPr lang="zh-TW" altLang="en-US" sz="2800" dirty="0">
                <a:latin typeface="標楷體" panose="03000509000000000000" pitchFamily="65" charset="-120"/>
                <a:ea typeface="標楷體" panose="03000509000000000000" pitchFamily="65" charset="-120"/>
              </a:rPr>
              <a:t>生活輔導組</a:t>
            </a:r>
            <a:endParaRPr lang="en-US" altLang="zh-TW" sz="2800" dirty="0">
              <a:latin typeface="標楷體" panose="03000509000000000000" pitchFamily="65" charset="-120"/>
              <a:ea typeface="標楷體" panose="03000509000000000000" pitchFamily="65" charset="-120"/>
            </a:endParaRPr>
          </a:p>
          <a:p>
            <a:pPr marL="0" indent="0">
              <a:buNone/>
              <a:defRPr/>
            </a:pPr>
            <a:r>
              <a:rPr lang="zh-TW" altLang="en-US" sz="3600" dirty="0" smtClean="0">
                <a:latin typeface="標楷體" panose="03000509000000000000" pitchFamily="65" charset="-120"/>
                <a:ea typeface="標楷體" panose="03000509000000000000" pitchFamily="65" charset="-120"/>
              </a:rPr>
              <a:t>侯雅庭  老師</a:t>
            </a:r>
            <a:endParaRPr lang="en-US" altLang="zh-TW" sz="54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endParaRPr lang="en-US" altLang="zh-TW" sz="2000" dirty="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承辦</a:t>
            </a:r>
            <a:r>
              <a:rPr lang="zh-TW" altLang="en-US" sz="2000" dirty="0" smtClean="0">
                <a:latin typeface="標楷體" panose="03000509000000000000" pitchFamily="65" charset="-120"/>
                <a:ea typeface="標楷體" panose="03000509000000000000" pitchFamily="65" charset="-120"/>
              </a:rPr>
              <a:t>校內各項獎助學金。</a:t>
            </a:r>
            <a:endParaRPr lang="en-US" altLang="zh-TW" sz="20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t="22488" r="12732"/>
          <a:stretch/>
        </p:blipFill>
        <p:spPr>
          <a:xfrm>
            <a:off x="4951806" y="411510"/>
            <a:ext cx="3240066" cy="4176464"/>
          </a:xfrm>
          <a:prstGeom prst="rect">
            <a:avLst/>
          </a:prstGeom>
        </p:spPr>
      </p:pic>
    </p:spTree>
    <p:extLst>
      <p:ext uri="{BB962C8B-B14F-4D97-AF65-F5344CB8AC3E}">
        <p14:creationId xmlns:p14="http://schemas.microsoft.com/office/powerpoint/2010/main" val="332526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190658"/>
            <a:ext cx="6192688"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相關獎助學金</a:t>
            </a:r>
            <a:endParaRPr lang="en-US" altLang="zh-TW" sz="7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23</a:t>
            </a:fld>
            <a:endParaRPr lang="zh-TW" altLang="en-US"/>
          </a:p>
        </p:txBody>
      </p:sp>
    </p:spTree>
    <p:extLst>
      <p:ext uri="{BB962C8B-B14F-4D97-AF65-F5344CB8AC3E}">
        <p14:creationId xmlns:p14="http://schemas.microsoft.com/office/powerpoint/2010/main" val="1308480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024419" y="1232992"/>
            <a:ext cx="7119581"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大專院</a:t>
            </a:r>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原住民</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獎助學金</a:t>
            </a:r>
            <a:endParaRPr lang="zh-TW" altLang="en-US" sz="48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24</a:t>
            </a:fld>
            <a:endParaRPr lang="zh-TW" altLang="en-US"/>
          </a:p>
        </p:txBody>
      </p:sp>
    </p:spTree>
    <p:extLst>
      <p:ext uri="{BB962C8B-B14F-4D97-AF65-F5344CB8AC3E}">
        <p14:creationId xmlns:p14="http://schemas.microsoft.com/office/powerpoint/2010/main" val="2592104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83518"/>
            <a:ext cx="8229600" cy="4114552"/>
          </a:xfrm>
        </p:spPr>
        <p:txBody>
          <a:bodyPr>
            <a:normAutofit fontScale="92500" lnSpcReduction="10000"/>
          </a:bodyPr>
          <a:lstStyle/>
          <a:p>
            <a:pPr marL="0" indent="0">
              <a:buNone/>
              <a:defRPr/>
            </a:pPr>
            <a:r>
              <a:rPr lang="en-US" altLang="zh-TW" sz="2100" b="1" dirty="0" smtClean="0">
                <a:latin typeface="標楷體" panose="03000509000000000000" pitchFamily="65" charset="-120"/>
                <a:ea typeface="標楷體" panose="03000509000000000000" pitchFamily="65" charset="-120"/>
              </a:rPr>
              <a:t>&lt;</a:t>
            </a:r>
            <a:r>
              <a:rPr lang="zh-TW" altLang="en-US" sz="2100" b="1" dirty="0" smtClean="0">
                <a:latin typeface="標楷體" panose="03000509000000000000" pitchFamily="65" charset="-120"/>
                <a:ea typeface="標楷體" panose="03000509000000000000" pitchFamily="65" charset="-120"/>
              </a:rPr>
              <a:t>申請期限</a:t>
            </a:r>
            <a:r>
              <a:rPr lang="en-US" altLang="zh-TW" sz="2100" b="1" dirty="0" smtClean="0">
                <a:latin typeface="標楷體" panose="03000509000000000000" pitchFamily="65" charset="-120"/>
                <a:ea typeface="標楷體" panose="03000509000000000000" pitchFamily="65" charset="-120"/>
              </a:rPr>
              <a:t>&gt;</a:t>
            </a:r>
          </a:p>
          <a:p>
            <a:pPr marL="0" indent="0">
              <a:buNone/>
              <a:defRPr/>
            </a:pPr>
            <a:r>
              <a:rPr lang="en-US" altLang="zh-TW" sz="2100" dirty="0" smtClean="0">
                <a:latin typeface="標楷體" panose="03000509000000000000" pitchFamily="65" charset="-120"/>
                <a:ea typeface="標楷體" panose="03000509000000000000" pitchFamily="65" charset="-120"/>
              </a:rPr>
              <a:t>09/07</a:t>
            </a:r>
            <a:r>
              <a:rPr lang="zh-TW" altLang="en-US" sz="2100" dirty="0" smtClean="0">
                <a:latin typeface="標楷體" panose="03000509000000000000" pitchFamily="65" charset="-120"/>
                <a:ea typeface="標楷體" panose="03000509000000000000" pitchFamily="65" charset="-120"/>
              </a:rPr>
              <a:t>起至</a:t>
            </a:r>
            <a:r>
              <a:rPr lang="en-US" altLang="zh-TW" sz="2100" dirty="0" smtClean="0">
                <a:latin typeface="標楷體" panose="03000509000000000000" pitchFamily="65" charset="-120"/>
                <a:ea typeface="標楷體" panose="03000509000000000000" pitchFamily="65" charset="-120"/>
              </a:rPr>
              <a:t>10/09</a:t>
            </a:r>
            <a:r>
              <a:rPr lang="zh-TW" altLang="en-US" sz="2100" dirty="0" smtClean="0">
                <a:latin typeface="標楷體" panose="03000509000000000000" pitchFamily="65" charset="-120"/>
                <a:ea typeface="標楷體" panose="03000509000000000000" pitchFamily="65" charset="-120"/>
              </a:rPr>
              <a:t>日止</a:t>
            </a:r>
            <a:endParaRPr lang="en-US" altLang="zh-TW" sz="2100" dirty="0" smtClean="0">
              <a:solidFill>
                <a:srgbClr val="FF0000"/>
              </a:solidFill>
              <a:latin typeface="標楷體" panose="03000509000000000000" pitchFamily="65" charset="-120"/>
              <a:ea typeface="標楷體" panose="03000509000000000000" pitchFamily="65" charset="-120"/>
            </a:endParaRPr>
          </a:p>
          <a:p>
            <a:pPr marL="0" indent="0">
              <a:buNone/>
              <a:defRPr/>
            </a:pPr>
            <a:r>
              <a:rPr lang="en-US" altLang="zh-TW" sz="2100" b="1" dirty="0" smtClean="0">
                <a:latin typeface="標楷體" panose="03000509000000000000" pitchFamily="65" charset="-120"/>
                <a:ea typeface="標楷體" panose="03000509000000000000" pitchFamily="65" charset="-120"/>
              </a:rPr>
              <a:t>&lt;</a:t>
            </a:r>
            <a:r>
              <a:rPr lang="zh-TW" altLang="en-US" sz="2100" b="1" dirty="0" smtClean="0">
                <a:latin typeface="標楷體" panose="03000509000000000000" pitchFamily="65" charset="-120"/>
                <a:ea typeface="標楷體" panose="03000509000000000000" pitchFamily="65" charset="-120"/>
              </a:rPr>
              <a:t>申請窗口</a:t>
            </a:r>
            <a:r>
              <a:rPr lang="en-US" altLang="zh-TW" sz="2100" b="1" dirty="0" smtClean="0">
                <a:latin typeface="標楷體" panose="03000509000000000000" pitchFamily="65" charset="-120"/>
                <a:ea typeface="標楷體" panose="03000509000000000000" pitchFamily="65" charset="-120"/>
              </a:rPr>
              <a:t>&gt;</a:t>
            </a:r>
          </a:p>
          <a:p>
            <a:pPr marL="0" indent="0">
              <a:buNone/>
              <a:defRPr/>
            </a:pPr>
            <a:r>
              <a:rPr lang="zh-TW" altLang="en-US" sz="2100" dirty="0" smtClean="0">
                <a:latin typeface="標楷體" panose="03000509000000000000" pitchFamily="65" charset="-120"/>
                <a:ea typeface="標楷體" panose="03000509000000000000" pitchFamily="65" charset="-120"/>
              </a:rPr>
              <a:t>活動中心三樓課外活動指導組</a:t>
            </a:r>
            <a:r>
              <a:rPr lang="en-US" altLang="zh-TW" sz="2100" dirty="0" smtClean="0">
                <a:latin typeface="標楷體" panose="03000509000000000000" pitchFamily="65" charset="-120"/>
                <a:ea typeface="標楷體" panose="03000509000000000000" pitchFamily="65" charset="-120"/>
              </a:rPr>
              <a:t>06-2540000 </a:t>
            </a:r>
            <a:r>
              <a:rPr lang="zh-TW" altLang="en-US" sz="2100" dirty="0" smtClean="0">
                <a:latin typeface="標楷體" panose="03000509000000000000" pitchFamily="65" charset="-120"/>
                <a:ea typeface="標楷體" panose="03000509000000000000" pitchFamily="65" charset="-120"/>
              </a:rPr>
              <a:t>杜培宣老師</a:t>
            </a:r>
            <a:r>
              <a:rPr lang="zh-TW" altLang="en-US" sz="2100" dirty="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rPr>
              <a:t>    </a:t>
            </a:r>
          </a:p>
          <a:p>
            <a:pPr marL="0" indent="0">
              <a:buNone/>
              <a:defRPr/>
            </a:pPr>
            <a:r>
              <a:rPr lang="en-US" altLang="zh-TW" sz="2100" b="1" dirty="0" smtClean="0">
                <a:latin typeface="標楷體" panose="03000509000000000000" pitchFamily="65" charset="-120"/>
                <a:ea typeface="標楷體" panose="03000509000000000000" pitchFamily="65" charset="-120"/>
              </a:rPr>
              <a:t>&lt;</a:t>
            </a:r>
            <a:r>
              <a:rPr lang="zh-TW" altLang="en-US" sz="2100" b="1" dirty="0" smtClean="0">
                <a:latin typeface="標楷體" panose="03000509000000000000" pitchFamily="65" charset="-120"/>
                <a:ea typeface="標楷體" panose="03000509000000000000" pitchFamily="65" charset="-120"/>
              </a:rPr>
              <a:t>申請資格</a:t>
            </a:r>
            <a:r>
              <a:rPr lang="en-US" altLang="zh-TW" sz="2100" b="1" dirty="0" smtClean="0">
                <a:latin typeface="標楷體" panose="03000509000000000000" pitchFamily="65" charset="-120"/>
                <a:ea typeface="標楷體" panose="03000509000000000000" pitchFamily="65" charset="-120"/>
              </a:rPr>
              <a:t>&gt;</a:t>
            </a:r>
          </a:p>
          <a:p>
            <a:pPr marL="0" indent="0">
              <a:buNone/>
              <a:defRPr/>
            </a:pPr>
            <a:r>
              <a:rPr lang="zh-TW" altLang="en-US" sz="2100" dirty="0" smtClean="0">
                <a:latin typeface="標楷體" panose="03000509000000000000" pitchFamily="65" charset="-120"/>
                <a:ea typeface="標楷體" panose="03000509000000000000" pitchFamily="65" charset="-120"/>
              </a:rPr>
              <a:t>本校四技、二技及七技四年級以上</a:t>
            </a:r>
            <a:r>
              <a:rPr lang="en-US" altLang="zh-TW" sz="2100" dirty="0" smtClean="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rPr>
              <a:t>日間部、進修部</a:t>
            </a:r>
            <a:r>
              <a:rPr lang="en-US" altLang="zh-TW" sz="2100" dirty="0" smtClean="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rPr>
              <a:t>之原住民</a:t>
            </a:r>
            <a:r>
              <a:rPr lang="zh-TW" altLang="en-US" sz="2100" dirty="0">
                <a:latin typeface="標楷體" panose="03000509000000000000" pitchFamily="65" charset="-120"/>
                <a:ea typeface="標楷體" panose="03000509000000000000" pitchFamily="65" charset="-120"/>
              </a:rPr>
              <a:t>。</a:t>
            </a:r>
            <a:endParaRPr lang="zh-TW" altLang="en-US" sz="2100" dirty="0" smtClean="0">
              <a:latin typeface="標楷體" panose="03000509000000000000" pitchFamily="65" charset="-120"/>
              <a:ea typeface="標楷體" panose="03000509000000000000" pitchFamily="65" charset="-120"/>
            </a:endParaRPr>
          </a:p>
          <a:p>
            <a:pPr marL="0" indent="0">
              <a:buNone/>
            </a:pPr>
            <a:r>
              <a:rPr lang="en-US" altLang="zh-TW" sz="2100" b="1" dirty="0" smtClean="0">
                <a:latin typeface="標楷體" panose="03000509000000000000" pitchFamily="65" charset="-120"/>
                <a:ea typeface="標楷體" panose="03000509000000000000" pitchFamily="65" charset="-120"/>
              </a:rPr>
              <a:t>&lt;</a:t>
            </a:r>
            <a:r>
              <a:rPr lang="zh-TW" altLang="en-US" sz="2100" b="1" dirty="0" smtClean="0">
                <a:latin typeface="標楷體" panose="03000509000000000000" pitchFamily="65" charset="-120"/>
                <a:ea typeface="標楷體" panose="03000509000000000000" pitchFamily="65" charset="-120"/>
              </a:rPr>
              <a:t>繳交資料</a:t>
            </a:r>
            <a:r>
              <a:rPr lang="en-US" altLang="zh-TW" sz="2100" b="1" dirty="0">
                <a:latin typeface="標楷體" panose="03000509000000000000" pitchFamily="65" charset="-120"/>
                <a:ea typeface="標楷體" panose="03000509000000000000" pitchFamily="65" charset="-120"/>
              </a:rPr>
              <a:t>&gt;</a:t>
            </a:r>
            <a:endParaRPr lang="en-US" altLang="zh-TW" sz="2100" b="1" dirty="0" smtClean="0">
              <a:latin typeface="標楷體" panose="03000509000000000000" pitchFamily="65" charset="-120"/>
              <a:ea typeface="標楷體" panose="03000509000000000000" pitchFamily="65" charset="-120"/>
            </a:endParaRPr>
          </a:p>
          <a:p>
            <a:pPr marL="0" indent="0">
              <a:buNone/>
            </a:pPr>
            <a:r>
              <a:rPr lang="en-US" altLang="zh-TW" sz="2100" dirty="0" smtClean="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a:t>
            </a:r>
            <a:r>
              <a:rPr lang="en-US" altLang="zh-TW" sz="2100" dirty="0" smtClean="0">
                <a:latin typeface="標楷體" panose="03000509000000000000" pitchFamily="65" charset="-120"/>
                <a:ea typeface="標楷體" panose="03000509000000000000" pitchFamily="65" charset="-120"/>
              </a:rPr>
              <a:t>(1)</a:t>
            </a:r>
            <a:r>
              <a:rPr lang="zh-TW" altLang="en-US" sz="2100" dirty="0" smtClean="0">
                <a:latin typeface="標楷體" panose="03000509000000000000" pitchFamily="65" charset="-120"/>
                <a:ea typeface="標楷體" panose="03000509000000000000" pitchFamily="65" charset="-120"/>
              </a:rPr>
              <a:t>申請書</a:t>
            </a:r>
            <a:r>
              <a:rPr lang="en-US" altLang="zh-TW" sz="2100" dirty="0" smtClean="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rPr>
              <a:t>線上填寫、再列印出來簽名</a:t>
            </a:r>
            <a:r>
              <a:rPr lang="en-US" altLang="zh-TW" sz="2100" dirty="0" smtClean="0">
                <a:latin typeface="標楷體" panose="03000509000000000000" pitchFamily="65" charset="-120"/>
                <a:ea typeface="標楷體" panose="03000509000000000000" pitchFamily="65" charset="-120"/>
              </a:rPr>
              <a:t>)</a:t>
            </a:r>
          </a:p>
          <a:p>
            <a:pPr marL="0" indent="0">
              <a:buNone/>
            </a:pPr>
            <a:r>
              <a:rPr lang="en-US" altLang="zh-TW" sz="2100" dirty="0" smtClean="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a:t>
            </a:r>
            <a:r>
              <a:rPr lang="en-US" altLang="zh-TW" sz="2100" dirty="0" smtClean="0">
                <a:latin typeface="標楷體" panose="03000509000000000000" pitchFamily="65" charset="-120"/>
                <a:ea typeface="標楷體" panose="03000509000000000000" pitchFamily="65" charset="-120"/>
              </a:rPr>
              <a:t>(2)</a:t>
            </a:r>
            <a:r>
              <a:rPr lang="zh-TW" altLang="en-US" sz="2100" dirty="0" smtClean="0">
                <a:latin typeface="標楷體" panose="03000509000000000000" pitchFamily="65" charset="-120"/>
                <a:ea typeface="標楷體" panose="03000509000000000000" pitchFamily="65" charset="-120"/>
              </a:rPr>
              <a:t>成績單</a:t>
            </a:r>
            <a:r>
              <a:rPr lang="en-US" altLang="zh-TW" sz="2100" dirty="0" smtClean="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rPr>
              <a:t>上學期平均成績單級班級排名</a:t>
            </a:r>
            <a:r>
              <a:rPr lang="en-US" altLang="zh-TW" sz="2100" dirty="0" smtClean="0">
                <a:latin typeface="標楷體" panose="03000509000000000000" pitchFamily="65" charset="-120"/>
                <a:ea typeface="標楷體" panose="03000509000000000000" pitchFamily="65" charset="-120"/>
              </a:rPr>
              <a:t>)</a:t>
            </a:r>
          </a:p>
          <a:p>
            <a:pPr marL="0" indent="0">
              <a:buNone/>
            </a:pPr>
            <a:r>
              <a:rPr lang="en-US" altLang="zh-TW" sz="2100" dirty="0" smtClean="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a:t>
            </a:r>
            <a:r>
              <a:rPr lang="en-US" altLang="zh-TW" sz="2100" dirty="0" smtClean="0">
                <a:latin typeface="標楷體" panose="03000509000000000000" pitchFamily="65" charset="-120"/>
                <a:ea typeface="標楷體" panose="03000509000000000000" pitchFamily="65" charset="-120"/>
              </a:rPr>
              <a:t>(3)</a:t>
            </a:r>
            <a:r>
              <a:rPr lang="zh-TW" altLang="en-US" sz="2100" dirty="0" smtClean="0">
                <a:latin typeface="標楷體" panose="03000509000000000000" pitchFamily="65" charset="-120"/>
                <a:ea typeface="標楷體" panose="03000509000000000000" pitchFamily="65" charset="-120"/>
              </a:rPr>
              <a:t>個人私章</a:t>
            </a:r>
            <a:r>
              <a:rPr lang="en-US" altLang="zh-TW" sz="2100" dirty="0" smtClean="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rPr>
              <a:t>已繳交者則免附</a:t>
            </a:r>
            <a:r>
              <a:rPr lang="en-US" altLang="zh-TW" sz="2100" dirty="0" smtClean="0">
                <a:latin typeface="標楷體" panose="03000509000000000000" pitchFamily="65" charset="-120"/>
                <a:ea typeface="標楷體" panose="03000509000000000000" pitchFamily="65" charset="-120"/>
              </a:rPr>
              <a:t>)</a:t>
            </a:r>
          </a:p>
          <a:p>
            <a:pPr marL="0" indent="0">
              <a:buNone/>
            </a:pPr>
            <a:endParaRPr lang="en-US" altLang="zh-TW" sz="2100" dirty="0" smtClean="0">
              <a:latin typeface="標楷體" panose="03000509000000000000" pitchFamily="65" charset="-120"/>
              <a:ea typeface="標楷體" panose="03000509000000000000" pitchFamily="65" charset="-120"/>
            </a:endParaRPr>
          </a:p>
          <a:p>
            <a:pPr marL="0" indent="0">
              <a:buNone/>
            </a:pPr>
            <a:r>
              <a:rPr lang="en-US" altLang="zh-TW" sz="2100" b="1" dirty="0" smtClean="0">
                <a:latin typeface="標楷體" panose="03000509000000000000" pitchFamily="65" charset="-120"/>
                <a:ea typeface="標楷體" panose="03000509000000000000" pitchFamily="65" charset="-120"/>
              </a:rPr>
              <a:t>&lt;</a:t>
            </a:r>
            <a:r>
              <a:rPr lang="zh-TW" altLang="en-US" sz="2100" b="1" dirty="0" smtClean="0">
                <a:latin typeface="標楷體" panose="03000509000000000000" pitchFamily="65" charset="-120"/>
                <a:ea typeface="標楷體" panose="03000509000000000000" pitchFamily="65" charset="-120"/>
              </a:rPr>
              <a:t>繳交地點</a:t>
            </a:r>
            <a:r>
              <a:rPr lang="en-US" altLang="zh-TW" sz="2100" b="1" dirty="0">
                <a:latin typeface="標楷體" panose="03000509000000000000" pitchFamily="65" charset="-120"/>
                <a:ea typeface="標楷體" panose="03000509000000000000" pitchFamily="65" charset="-120"/>
              </a:rPr>
              <a:t>&gt;</a:t>
            </a:r>
            <a:r>
              <a:rPr lang="zh-TW" altLang="en-US" sz="2100" dirty="0" smtClean="0">
                <a:latin typeface="標楷體" panose="03000509000000000000" pitchFamily="65" charset="-120"/>
                <a:ea typeface="標楷體" panose="03000509000000000000" pitchFamily="65" charset="-120"/>
              </a:rPr>
              <a:t>課外活動指導組</a:t>
            </a:r>
            <a:r>
              <a:rPr lang="en-US" altLang="zh-TW" sz="2100" dirty="0" smtClean="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sym typeface="+mn-ea"/>
              </a:rPr>
              <a:t>杜培宣老師</a:t>
            </a:r>
            <a:r>
              <a:rPr lang="en-US" altLang="zh-TW" sz="2100" dirty="0" smtClean="0">
                <a:latin typeface="標楷體" panose="03000509000000000000" pitchFamily="65" charset="-120"/>
                <a:ea typeface="標楷體" panose="03000509000000000000" pitchFamily="65" charset="-120"/>
              </a:rPr>
              <a:t>)</a:t>
            </a:r>
          </a:p>
          <a:p>
            <a:endParaRPr lang="zh-TW" altLang="en-US" dirty="0"/>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25</a:t>
            </a:fld>
            <a:endParaRPr lang="zh-TW" altLang="en-US"/>
          </a:p>
        </p:txBody>
      </p:sp>
    </p:spTree>
    <p:extLst>
      <p:ext uri="{BB962C8B-B14F-4D97-AF65-F5344CB8AC3E}">
        <p14:creationId xmlns:p14="http://schemas.microsoft.com/office/powerpoint/2010/main" val="2249893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83518"/>
            <a:ext cx="8229600" cy="4111105"/>
          </a:xfrm>
        </p:spPr>
        <p:txBody>
          <a:bodyPr>
            <a:normAutofit/>
          </a:bodyPr>
          <a:lstStyle/>
          <a:p>
            <a:pPr marL="0" indent="0">
              <a:buNone/>
            </a:pPr>
            <a:r>
              <a:rPr lang="en-US" altLang="zh-TW" sz="2000" dirty="0" smtClean="0">
                <a:latin typeface="標楷體" panose="03000509000000000000" pitchFamily="65" charset="-120"/>
                <a:ea typeface="標楷體" panose="03000509000000000000" pitchFamily="65" charset="-120"/>
                <a:cs typeface="標楷體" panose="03000509000000000000" pitchFamily="65" charset="-120"/>
              </a:rPr>
              <a:t>6.</a:t>
            </a:r>
            <a:r>
              <a:rPr lang="zh-TW" altLang="en-US" sz="2000" dirty="0" smtClean="0">
                <a:latin typeface="標楷體" panose="03000509000000000000" pitchFamily="65" charset="-120"/>
                <a:ea typeface="標楷體" panose="03000509000000000000" pitchFamily="65" charset="-120"/>
                <a:cs typeface="標楷體" panose="03000509000000000000" pitchFamily="65" charset="-120"/>
              </a:rPr>
              <a:t>申請條件：</a:t>
            </a:r>
            <a:endParaRPr lang="en-US" altLang="zh-TW" sz="2000" dirty="0" smtClean="0">
              <a:latin typeface="標楷體" panose="03000509000000000000" pitchFamily="65" charset="-120"/>
              <a:ea typeface="標楷體" panose="03000509000000000000" pitchFamily="65" charset="-120"/>
              <a:cs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518552364"/>
              </p:ext>
            </p:extLst>
          </p:nvPr>
        </p:nvGraphicFramePr>
        <p:xfrm>
          <a:off x="2123728" y="555526"/>
          <a:ext cx="6096000" cy="3884415"/>
        </p:xfrm>
        <a:graphic>
          <a:graphicData uri="http://schemas.openxmlformats.org/drawingml/2006/table">
            <a:tbl>
              <a:tblPr firstRow="1" bandRow="1">
                <a:tableStyleId>{16D9F66E-5EB9-4882-86FB-DCBF35E3C3E4}</a:tableStyleId>
              </a:tblPr>
              <a:tblGrid>
                <a:gridCol w="1872208"/>
                <a:gridCol w="1440160"/>
                <a:gridCol w="1080120"/>
                <a:gridCol w="1703512"/>
              </a:tblGrid>
              <a:tr h="375767">
                <a:tc>
                  <a:txBody>
                    <a:bodyPr/>
                    <a:lstStyle/>
                    <a:p>
                      <a:r>
                        <a:rPr lang="zh-TW" altLang="en-US" sz="1600" b="1" dirty="0" smtClean="0">
                          <a:latin typeface="標楷體" panose="03000509000000000000" pitchFamily="65" charset="-120"/>
                          <a:ea typeface="標楷體" panose="03000509000000000000" pitchFamily="65" charset="-120"/>
                        </a:rPr>
                        <a:t>申請項目</a:t>
                      </a:r>
                      <a:endParaRPr lang="zh-TW" altLang="en-US" sz="1600" b="1" dirty="0">
                        <a:latin typeface="標楷體" panose="03000509000000000000" pitchFamily="65" charset="-120"/>
                        <a:ea typeface="標楷體" panose="03000509000000000000" pitchFamily="65" charset="-120"/>
                      </a:endParaRPr>
                    </a:p>
                  </a:txBody>
                  <a:tcPr anchor="ctr"/>
                </a:tc>
                <a:tc>
                  <a:txBody>
                    <a:bodyPr/>
                    <a:lstStyle/>
                    <a:p>
                      <a:r>
                        <a:rPr lang="zh-TW" altLang="en-US" sz="1600" b="1" dirty="0" smtClean="0">
                          <a:latin typeface="標楷體" panose="03000509000000000000" pitchFamily="65" charset="-120"/>
                          <a:ea typeface="標楷體" panose="03000509000000000000" pitchFamily="65" charset="-120"/>
                        </a:rPr>
                        <a:t>成績標準</a:t>
                      </a:r>
                      <a:endParaRPr lang="zh-TW" altLang="en-US" sz="1600" b="1" dirty="0">
                        <a:latin typeface="標楷體" panose="03000509000000000000" pitchFamily="65" charset="-120"/>
                        <a:ea typeface="標楷體" panose="03000509000000000000" pitchFamily="65" charset="-120"/>
                      </a:endParaRPr>
                    </a:p>
                  </a:txBody>
                  <a:tcPr anchor="ctr"/>
                </a:tc>
                <a:tc>
                  <a:txBody>
                    <a:bodyPr/>
                    <a:lstStyle/>
                    <a:p>
                      <a:r>
                        <a:rPr lang="zh-TW" altLang="en-US" sz="1600" b="1" dirty="0" smtClean="0">
                          <a:latin typeface="標楷體" panose="03000509000000000000" pitchFamily="65" charset="-120"/>
                          <a:ea typeface="標楷體" panose="03000509000000000000" pitchFamily="65" charset="-120"/>
                        </a:rPr>
                        <a:t>補助金額</a:t>
                      </a:r>
                      <a:endParaRPr lang="zh-TW" altLang="en-US" sz="1600" b="1" dirty="0">
                        <a:latin typeface="標楷體" panose="03000509000000000000" pitchFamily="65" charset="-120"/>
                        <a:ea typeface="標楷體" panose="03000509000000000000" pitchFamily="65" charset="-120"/>
                      </a:endParaRPr>
                    </a:p>
                  </a:txBody>
                  <a:tcPr anchor="ctr"/>
                </a:tc>
                <a:tc>
                  <a:txBody>
                    <a:bodyPr/>
                    <a:lstStyle/>
                    <a:p>
                      <a:r>
                        <a:rPr lang="zh-TW" altLang="en-US" sz="1600" b="1" dirty="0" smtClean="0">
                          <a:latin typeface="標楷體" panose="03000509000000000000" pitchFamily="65" charset="-120"/>
                          <a:ea typeface="標楷體" panose="03000509000000000000" pitchFamily="65" charset="-120"/>
                        </a:rPr>
                        <a:t>備註</a:t>
                      </a:r>
                      <a:endParaRPr lang="zh-TW" altLang="en-US" sz="1600" b="1" dirty="0">
                        <a:latin typeface="標楷體" panose="03000509000000000000" pitchFamily="65" charset="-120"/>
                        <a:ea typeface="標楷體" panose="03000509000000000000" pitchFamily="65" charset="-120"/>
                      </a:endParaRPr>
                    </a:p>
                  </a:txBody>
                  <a:tcPr anchor="ctr"/>
                </a:tc>
              </a:tr>
              <a:tr h="872316">
                <a:tc>
                  <a:txBody>
                    <a:bodyPr/>
                    <a:lstStyle/>
                    <a:p>
                      <a:r>
                        <a:rPr lang="zh-TW" altLang="en-US" sz="1600" dirty="0" smtClean="0">
                          <a:latin typeface="標楷體" panose="03000509000000000000" pitchFamily="65" charset="-120"/>
                          <a:ea typeface="標楷體" panose="03000509000000000000" pitchFamily="65" charset="-120"/>
                        </a:rPr>
                        <a:t>獎學金</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r>
                        <a:rPr lang="zh-TW" altLang="en-US" sz="1600" dirty="0" smtClean="0">
                          <a:latin typeface="標楷體" panose="03000509000000000000" pitchFamily="65" charset="-120"/>
                          <a:ea typeface="標楷體" panose="03000509000000000000" pitchFamily="65" charset="-120"/>
                        </a:rPr>
                        <a:t>前一學期成績達</a:t>
                      </a:r>
                      <a:r>
                        <a:rPr lang="en-US" altLang="zh-TW" sz="1600" dirty="0" smtClean="0">
                          <a:latin typeface="標楷體" panose="03000509000000000000" pitchFamily="65" charset="-120"/>
                          <a:ea typeface="標楷體" panose="03000509000000000000" pitchFamily="65" charset="-120"/>
                        </a:rPr>
                        <a:t>70</a:t>
                      </a:r>
                      <a:r>
                        <a:rPr lang="zh-TW" altLang="en-US" sz="1600" dirty="0" smtClean="0">
                          <a:latin typeface="標楷體" panose="03000509000000000000" pitchFamily="65" charset="-120"/>
                          <a:ea typeface="標楷體" panose="03000509000000000000" pitchFamily="65" charset="-120"/>
                        </a:rPr>
                        <a:t>分以上</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r>
                        <a:rPr lang="en-US" altLang="zh-TW" sz="1600" dirty="0" smtClean="0">
                          <a:latin typeface="標楷體" panose="03000509000000000000" pitchFamily="65" charset="-120"/>
                          <a:ea typeface="標楷體" panose="03000509000000000000" pitchFamily="65" charset="-120"/>
                        </a:rPr>
                        <a:t>22,000</a:t>
                      </a:r>
                      <a:r>
                        <a:rPr lang="zh-TW" altLang="en-US" sz="1600" dirty="0" smtClean="0">
                          <a:latin typeface="標楷體" panose="03000509000000000000" pitchFamily="65" charset="-120"/>
                          <a:ea typeface="標楷體" panose="03000509000000000000" pitchFamily="65" charset="-120"/>
                        </a:rPr>
                        <a:t>元</a:t>
                      </a:r>
                      <a:endParaRPr lang="zh-TW" altLang="en-US" sz="1600" dirty="0">
                        <a:latin typeface="標楷體" panose="03000509000000000000" pitchFamily="65" charset="-120"/>
                        <a:ea typeface="標楷體" panose="03000509000000000000" pitchFamily="65" charset="-120"/>
                      </a:endParaRPr>
                    </a:p>
                  </a:txBody>
                  <a:tcPr anchor="ctr"/>
                </a:tc>
                <a:tc rowSpan="5">
                  <a:txBody>
                    <a:bodyPr/>
                    <a:lstStyle/>
                    <a:p>
                      <a:r>
                        <a:rPr lang="zh-TW" altLang="en-US" sz="1600" dirty="0" smtClean="0">
                          <a:latin typeface="標楷體" panose="03000509000000000000" pitchFamily="65" charset="-120"/>
                          <a:ea typeface="標楷體" panose="03000509000000000000" pitchFamily="65" charset="-120"/>
                        </a:rPr>
                        <a:t>如有申請過以上任一項目，</a:t>
                      </a:r>
                      <a:r>
                        <a:rPr lang="zh-TW" altLang="en-US" sz="1600" b="1" u="sng" dirty="0" smtClean="0">
                          <a:latin typeface="標楷體" panose="03000509000000000000" pitchFamily="65" charset="-120"/>
                          <a:ea typeface="標楷體" panose="03000509000000000000" pitchFamily="65" charset="-120"/>
                        </a:rPr>
                        <a:t>需履行生活服務</a:t>
                      </a:r>
                      <a:r>
                        <a:rPr lang="en-US" altLang="zh-TW" sz="1600" b="1" u="sng" dirty="0" smtClean="0">
                          <a:latin typeface="標楷體" panose="03000509000000000000" pitchFamily="65" charset="-120"/>
                          <a:ea typeface="標楷體" panose="03000509000000000000" pitchFamily="65" charset="-120"/>
                        </a:rPr>
                        <a:t>48</a:t>
                      </a:r>
                      <a:r>
                        <a:rPr lang="zh-TW" altLang="en-US" sz="1600" b="1" u="sng" dirty="0" smtClean="0">
                          <a:latin typeface="標楷體" panose="03000509000000000000" pitchFamily="65" charset="-120"/>
                          <a:ea typeface="標楷體" panose="03000509000000000000" pitchFamily="65" charset="-120"/>
                        </a:rPr>
                        <a:t>小時</a:t>
                      </a:r>
                      <a:r>
                        <a:rPr lang="zh-TW" altLang="en-US" sz="1600" dirty="0" smtClean="0">
                          <a:latin typeface="標楷體" panose="03000509000000000000" pitchFamily="65" charset="-120"/>
                          <a:ea typeface="標楷體" panose="03000509000000000000" pitchFamily="65" charset="-120"/>
                        </a:rPr>
                        <a:t>，協助學校教務研究或教務、學務、總務、輔導及其他行政事務。</a:t>
                      </a:r>
                      <a:endParaRPr lang="zh-TW" altLang="en-US" sz="1600" dirty="0">
                        <a:latin typeface="標楷體" panose="03000509000000000000" pitchFamily="65" charset="-120"/>
                        <a:ea typeface="標楷體" panose="03000509000000000000" pitchFamily="65" charset="-120"/>
                      </a:endParaRPr>
                    </a:p>
                  </a:txBody>
                  <a:tcPr anchor="ctr"/>
                </a:tc>
              </a:tr>
              <a:tr h="435412">
                <a:tc>
                  <a:txBody>
                    <a:bodyPr/>
                    <a:lstStyle/>
                    <a:p>
                      <a:r>
                        <a:rPr lang="zh-TW" altLang="en-US" sz="1600" dirty="0" smtClean="0">
                          <a:latin typeface="標楷體" panose="03000509000000000000" pitchFamily="65" charset="-120"/>
                          <a:ea typeface="標楷體" panose="03000509000000000000" pitchFamily="65" charset="-120"/>
                        </a:rPr>
                        <a:t>一般助學金</a:t>
                      </a:r>
                      <a:endParaRPr lang="zh-TW" altLang="en-US" sz="1600" dirty="0">
                        <a:latin typeface="標楷體" panose="03000509000000000000" pitchFamily="65" charset="-120"/>
                        <a:ea typeface="標楷體" panose="03000509000000000000" pitchFamily="65" charset="-120"/>
                      </a:endParaRPr>
                    </a:p>
                  </a:txBody>
                  <a:tcPr anchor="ctr"/>
                </a:tc>
                <a:tc rowSpan="4">
                  <a:txBody>
                    <a:bodyPr/>
                    <a:lstStyle/>
                    <a:p>
                      <a:r>
                        <a:rPr lang="zh-TW" altLang="en-US" sz="1600" dirty="0" smtClean="0">
                          <a:latin typeface="標楷體" panose="03000509000000000000" pitchFamily="65" charset="-120"/>
                          <a:ea typeface="標楷體" panose="03000509000000000000" pitchFamily="65" charset="-120"/>
                        </a:rPr>
                        <a:t>前一學期成績達</a:t>
                      </a:r>
                      <a:r>
                        <a:rPr lang="en-US" altLang="zh-TW" sz="1600" dirty="0" smtClean="0">
                          <a:latin typeface="標楷體" panose="03000509000000000000" pitchFamily="65" charset="-120"/>
                          <a:ea typeface="標楷體" panose="03000509000000000000" pitchFamily="65" charset="-120"/>
                        </a:rPr>
                        <a:t>60</a:t>
                      </a:r>
                      <a:r>
                        <a:rPr lang="zh-TW" altLang="en-US" sz="1600" dirty="0" smtClean="0">
                          <a:latin typeface="標楷體" panose="03000509000000000000" pitchFamily="65" charset="-120"/>
                          <a:ea typeface="標楷體" panose="03000509000000000000" pitchFamily="65" charset="-120"/>
                        </a:rPr>
                        <a:t>分以上</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r>
                        <a:rPr lang="en-US" altLang="zh-TW" sz="1600" dirty="0" smtClean="0">
                          <a:latin typeface="標楷體" panose="03000509000000000000" pitchFamily="65" charset="-120"/>
                          <a:ea typeface="標楷體" panose="03000509000000000000" pitchFamily="65" charset="-120"/>
                        </a:rPr>
                        <a:t>17,000</a:t>
                      </a:r>
                      <a:r>
                        <a:rPr lang="zh-TW" altLang="en-US" sz="1600" dirty="0" smtClean="0">
                          <a:latin typeface="標楷體" panose="03000509000000000000" pitchFamily="65" charset="-120"/>
                          <a:ea typeface="標楷體" panose="03000509000000000000" pitchFamily="65" charset="-120"/>
                        </a:rPr>
                        <a:t>元</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r h="912576">
                <a:tc>
                  <a:txBody>
                    <a:bodyPr/>
                    <a:lstStyle/>
                    <a:p>
                      <a:r>
                        <a:rPr lang="zh-TW" altLang="en-US" sz="1600" dirty="0" smtClean="0">
                          <a:latin typeface="標楷體" panose="03000509000000000000" pitchFamily="65" charset="-120"/>
                          <a:ea typeface="標楷體" panose="03000509000000000000" pitchFamily="65" charset="-120"/>
                        </a:rPr>
                        <a:t>設籍在蘭嶼鄉之雅美族學生</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17,000</a:t>
                      </a:r>
                      <a:r>
                        <a:rPr lang="zh-TW" altLang="en-US" sz="1600" dirty="0" smtClean="0">
                          <a:latin typeface="標楷體" panose="03000509000000000000" pitchFamily="65" charset="-120"/>
                          <a:ea typeface="標楷體" panose="03000509000000000000" pitchFamily="65" charset="-120"/>
                        </a:rPr>
                        <a:t>元</a:t>
                      </a:r>
                    </a:p>
                    <a:p>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r h="644172">
                <a:tc>
                  <a:txBody>
                    <a:bodyPr/>
                    <a:lstStyle/>
                    <a:p>
                      <a:r>
                        <a:rPr lang="zh-TW" altLang="en-US" sz="1600" dirty="0" smtClean="0">
                          <a:latin typeface="標楷體" panose="03000509000000000000" pitchFamily="65" charset="-120"/>
                          <a:ea typeface="標楷體" panose="03000509000000000000" pitchFamily="65" charset="-120"/>
                        </a:rPr>
                        <a:t>中低收入戶助學金</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17,000</a:t>
                      </a:r>
                      <a:r>
                        <a:rPr lang="zh-TW" altLang="en-US" sz="1600" dirty="0" smtClean="0">
                          <a:latin typeface="標楷體" panose="03000509000000000000" pitchFamily="65" charset="-120"/>
                          <a:ea typeface="標楷體" panose="03000509000000000000" pitchFamily="65" charset="-120"/>
                        </a:rPr>
                        <a:t>元</a:t>
                      </a:r>
                    </a:p>
                    <a:p>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r h="644172">
                <a:tc>
                  <a:txBody>
                    <a:bodyPr/>
                    <a:lstStyle/>
                    <a:p>
                      <a:r>
                        <a:rPr lang="zh-TW" altLang="en-US" sz="1600" dirty="0" smtClean="0">
                          <a:latin typeface="標楷體" panose="03000509000000000000" pitchFamily="65" charset="-120"/>
                          <a:ea typeface="標楷體" panose="03000509000000000000" pitchFamily="65" charset="-120"/>
                        </a:rPr>
                        <a:t>低收入戶助學金</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c>
                  <a:txBody>
                    <a:bodyPr/>
                    <a:lstStyle/>
                    <a:p>
                      <a:r>
                        <a:rPr lang="en-US" altLang="zh-TW" sz="1600" dirty="0" smtClean="0">
                          <a:latin typeface="標楷體" panose="03000509000000000000" pitchFamily="65" charset="-120"/>
                          <a:ea typeface="標楷體" panose="03000509000000000000" pitchFamily="65" charset="-120"/>
                        </a:rPr>
                        <a:t>27,000</a:t>
                      </a:r>
                      <a:r>
                        <a:rPr lang="zh-TW" altLang="en-US" sz="1600" dirty="0" smtClean="0">
                          <a:latin typeface="標楷體" panose="03000509000000000000" pitchFamily="65" charset="-120"/>
                          <a:ea typeface="標楷體" panose="03000509000000000000" pitchFamily="65" charset="-120"/>
                        </a:rPr>
                        <a:t>元</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bl>
          </a:graphicData>
        </a:graphic>
      </p:graphicFrame>
      <p:sp>
        <p:nvSpPr>
          <p:cNvPr id="4" name="投影片編號版面配置區 3"/>
          <p:cNvSpPr>
            <a:spLocks noGrp="1"/>
          </p:cNvSpPr>
          <p:nvPr>
            <p:ph type="sldNum" sz="quarter" idx="12"/>
          </p:nvPr>
        </p:nvSpPr>
        <p:spPr/>
        <p:txBody>
          <a:bodyPr/>
          <a:lstStyle/>
          <a:p>
            <a:fld id="{8B1E6680-229B-424B-BBB3-64CE29CD5FEB}" type="slidenum">
              <a:rPr lang="zh-TW" altLang="en-US" smtClean="0"/>
              <a:t>26</a:t>
            </a:fld>
            <a:endParaRPr lang="zh-TW" altLang="en-US"/>
          </a:p>
        </p:txBody>
      </p:sp>
    </p:spTree>
    <p:extLst>
      <p:ext uri="{BB962C8B-B14F-4D97-AF65-F5344CB8AC3E}">
        <p14:creationId xmlns:p14="http://schemas.microsoft.com/office/powerpoint/2010/main" val="1673970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303" t="19774" r="9103" b="4474"/>
          <a:stretch/>
        </p:blipFill>
        <p:spPr bwMode="auto">
          <a:xfrm>
            <a:off x="827584" y="411510"/>
            <a:ext cx="7776864"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27</a:t>
            </a:fld>
            <a:endParaRPr lang="zh-TW" altLang="en-US"/>
          </a:p>
        </p:txBody>
      </p:sp>
    </p:spTree>
    <p:extLst>
      <p:ext uri="{BB962C8B-B14F-4D97-AF65-F5344CB8AC3E}">
        <p14:creationId xmlns:p14="http://schemas.microsoft.com/office/powerpoint/2010/main" val="2340347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303" t="19774" r="9103" b="4474"/>
          <a:stretch/>
        </p:blipFill>
        <p:spPr bwMode="auto">
          <a:xfrm>
            <a:off x="827584" y="411510"/>
            <a:ext cx="7776864"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圖說文字 8"/>
          <p:cNvSpPr/>
          <p:nvPr/>
        </p:nvSpPr>
        <p:spPr>
          <a:xfrm>
            <a:off x="251520" y="843558"/>
            <a:ext cx="2232248" cy="1800200"/>
          </a:xfrm>
          <a:prstGeom prst="wedgeRoundRectCallout">
            <a:avLst>
              <a:gd name="adj1" fmla="val 35446"/>
              <a:gd name="adj2" fmla="val 1008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1400" b="1" dirty="0" smtClean="0">
                <a:solidFill>
                  <a:srgbClr val="FF0000"/>
                </a:solidFill>
                <a:latin typeface="標楷體" panose="03000509000000000000" pitchFamily="65" charset="-120"/>
                <a:ea typeface="標楷體" panose="03000509000000000000" pitchFamily="65" charset="-120"/>
              </a:rPr>
              <a:t>《</a:t>
            </a:r>
            <a:r>
              <a:rPr lang="zh-TW" altLang="en-US" sz="1400" b="1" dirty="0" smtClean="0">
                <a:solidFill>
                  <a:srgbClr val="FF0000"/>
                </a:solidFill>
                <a:latin typeface="標楷體" panose="03000509000000000000" pitchFamily="65" charset="-120"/>
                <a:ea typeface="標楷體" panose="03000509000000000000" pitchFamily="65" charset="-120"/>
              </a:rPr>
              <a:t>新生</a:t>
            </a:r>
            <a:r>
              <a:rPr lang="en-US" altLang="zh-TW" sz="1400" b="1" dirty="0" smtClean="0">
                <a:solidFill>
                  <a:srgbClr val="FF0000"/>
                </a:solidFill>
                <a:latin typeface="標楷體" panose="03000509000000000000" pitchFamily="65" charset="-120"/>
                <a:ea typeface="標楷體" panose="03000509000000000000" pitchFamily="65" charset="-120"/>
              </a:rPr>
              <a:t>/</a:t>
            </a:r>
            <a:r>
              <a:rPr lang="zh-TW" altLang="en-US" sz="1400" b="1" dirty="0" smtClean="0">
                <a:solidFill>
                  <a:srgbClr val="FF0000"/>
                </a:solidFill>
                <a:latin typeface="標楷體" panose="03000509000000000000" pitchFamily="65" charset="-120"/>
                <a:ea typeface="標楷體" panose="03000509000000000000" pitchFamily="65" charset="-120"/>
              </a:rPr>
              <a:t>首次申請</a:t>
            </a:r>
            <a:r>
              <a:rPr lang="en-US" altLang="zh-TW" sz="1400" b="1" dirty="0" smtClean="0">
                <a:solidFill>
                  <a:srgbClr val="FF0000"/>
                </a:solidFill>
                <a:latin typeface="標楷體" panose="03000509000000000000" pitchFamily="65" charset="-120"/>
                <a:ea typeface="標楷體" panose="03000509000000000000" pitchFamily="65" charset="-120"/>
              </a:rPr>
              <a:t>》</a:t>
            </a:r>
          </a:p>
          <a:p>
            <a:pPr algn="ctr"/>
            <a:r>
              <a:rPr lang="en-US" altLang="zh-TW" sz="1400" b="1" dirty="0" smtClean="0">
                <a:solidFill>
                  <a:srgbClr val="FF0000"/>
                </a:solidFill>
                <a:latin typeface="標楷體" panose="03000509000000000000" pitchFamily="65" charset="-120"/>
                <a:ea typeface="標楷體" panose="03000509000000000000" pitchFamily="65" charset="-120"/>
              </a:rPr>
              <a:t>※</a:t>
            </a:r>
            <a:r>
              <a:rPr lang="zh-TW" altLang="en-US" sz="1400" b="1" dirty="0" smtClean="0">
                <a:solidFill>
                  <a:srgbClr val="FF0000"/>
                </a:solidFill>
                <a:latin typeface="標楷體" panose="03000509000000000000" pitchFamily="65" charset="-120"/>
                <a:ea typeface="標楷體" panose="03000509000000000000" pitchFamily="65" charset="-120"/>
              </a:rPr>
              <a:t>請新生填寫時，務必至原高中申請高三上下學期平均成績單，才可申請。</a:t>
            </a:r>
            <a:endParaRPr lang="en-US" altLang="zh-TW" sz="1400" b="1" dirty="0" smtClean="0">
              <a:solidFill>
                <a:srgbClr val="FF0000"/>
              </a:solidFill>
              <a:latin typeface="標楷體" panose="03000509000000000000" pitchFamily="65" charset="-120"/>
              <a:ea typeface="標楷體" panose="03000509000000000000" pitchFamily="65" charset="-120"/>
            </a:endParaRPr>
          </a:p>
          <a:p>
            <a:pPr algn="ctr"/>
            <a:r>
              <a:rPr lang="en-US" altLang="zh-TW" sz="1400" b="1" dirty="0" smtClean="0">
                <a:solidFill>
                  <a:srgbClr val="FF0000"/>
                </a:solidFill>
                <a:latin typeface="標楷體" panose="03000509000000000000" pitchFamily="65" charset="-120"/>
                <a:ea typeface="標楷體" panose="03000509000000000000" pitchFamily="65" charset="-120"/>
              </a:rPr>
              <a:t/>
            </a:r>
            <a:br>
              <a:rPr lang="en-US" altLang="zh-TW" sz="1400" b="1" dirty="0" smtClean="0">
                <a:solidFill>
                  <a:srgbClr val="FF0000"/>
                </a:solidFill>
                <a:latin typeface="標楷體" panose="03000509000000000000" pitchFamily="65" charset="-120"/>
                <a:ea typeface="標楷體" panose="03000509000000000000" pitchFamily="65" charset="-120"/>
              </a:rPr>
            </a:br>
            <a:r>
              <a:rPr lang="zh-TW" altLang="en-US" sz="1400" b="1" u="sng" dirty="0">
                <a:solidFill>
                  <a:srgbClr val="FF0000"/>
                </a:solidFill>
                <a:latin typeface="標楷體" panose="03000509000000000000" pitchFamily="65" charset="-120"/>
                <a:ea typeface="標楷體" panose="03000509000000000000" pitchFamily="65" charset="-120"/>
              </a:rPr>
              <a:t>帳號：身分證</a:t>
            </a:r>
            <a:endParaRPr lang="en-US" altLang="zh-TW" sz="1400" b="1" u="sng" dirty="0">
              <a:solidFill>
                <a:srgbClr val="FF0000"/>
              </a:solidFill>
              <a:latin typeface="標楷體" panose="03000509000000000000" pitchFamily="65" charset="-120"/>
              <a:ea typeface="標楷體" panose="03000509000000000000" pitchFamily="65" charset="-120"/>
            </a:endParaRPr>
          </a:p>
          <a:p>
            <a:pPr algn="ctr"/>
            <a:r>
              <a:rPr lang="zh-TW" altLang="en-US" sz="1400" b="1" u="sng" dirty="0">
                <a:solidFill>
                  <a:srgbClr val="FF0000"/>
                </a:solidFill>
                <a:latin typeface="標楷體" panose="03000509000000000000" pitchFamily="65" charset="-120"/>
                <a:ea typeface="標楷體" panose="03000509000000000000" pitchFamily="65" charset="-120"/>
              </a:rPr>
              <a:t>密碼：身分證後四</a:t>
            </a:r>
            <a:r>
              <a:rPr lang="zh-TW" altLang="en-US" sz="1400" b="1" u="sng" dirty="0" smtClean="0">
                <a:solidFill>
                  <a:srgbClr val="FF0000"/>
                </a:solidFill>
                <a:latin typeface="標楷體" panose="03000509000000000000" pitchFamily="65" charset="-120"/>
                <a:ea typeface="標楷體" panose="03000509000000000000" pitchFamily="65" charset="-120"/>
              </a:rPr>
              <a:t>碼</a:t>
            </a:r>
            <a:endParaRPr lang="en-US" altLang="zh-TW" sz="1400" b="1" u="sng" dirty="0">
              <a:solidFill>
                <a:srgbClr val="FF0000"/>
              </a:solidFill>
              <a:latin typeface="標楷體" panose="03000509000000000000" pitchFamily="65" charset="-120"/>
              <a:ea typeface="標楷體" panose="03000509000000000000" pitchFamily="65" charset="-120"/>
            </a:endParaRPr>
          </a:p>
        </p:txBody>
      </p:sp>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645" t="76831" r="69455" b="10609"/>
          <a:stretch/>
        </p:blipFill>
        <p:spPr bwMode="auto">
          <a:xfrm>
            <a:off x="1050483" y="3629992"/>
            <a:ext cx="1801299" cy="61876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645" t="76831" r="69455" b="10609"/>
          <a:stretch/>
        </p:blipFill>
        <p:spPr bwMode="auto">
          <a:xfrm>
            <a:off x="1050483" y="3614296"/>
            <a:ext cx="1801300" cy="70189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28</a:t>
            </a:fld>
            <a:endParaRPr lang="zh-TW" altLang="en-US"/>
          </a:p>
        </p:txBody>
      </p:sp>
    </p:spTree>
    <p:extLst>
      <p:ext uri="{BB962C8B-B14F-4D97-AF65-F5344CB8AC3E}">
        <p14:creationId xmlns:p14="http://schemas.microsoft.com/office/powerpoint/2010/main" val="3650999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11" t="19662" r="11341" b="4883"/>
          <a:stretch/>
        </p:blipFill>
        <p:spPr bwMode="auto">
          <a:xfrm>
            <a:off x="467544" y="483518"/>
            <a:ext cx="820891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圓角矩形 3"/>
          <p:cNvSpPr/>
          <p:nvPr/>
        </p:nvSpPr>
        <p:spPr>
          <a:xfrm>
            <a:off x="3764868" y="2931790"/>
            <a:ext cx="792088" cy="144016"/>
          </a:xfrm>
          <a:prstGeom prst="roundRect">
            <a:avLst/>
          </a:prstGeom>
          <a:solidFill>
            <a:schemeClr val="accent1">
              <a:lumMod val="20000"/>
              <a:lumOff val="80000"/>
            </a:schemeClr>
          </a:solidFill>
          <a:ln>
            <a:solidFill>
              <a:schemeClr val="bg1">
                <a:lumMod val="85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29</a:t>
            </a:fld>
            <a:endParaRPr lang="zh-TW" altLang="en-US"/>
          </a:p>
        </p:txBody>
      </p:sp>
    </p:spTree>
    <p:extLst>
      <p:ext uri="{BB962C8B-B14F-4D97-AF65-F5344CB8AC3E}">
        <p14:creationId xmlns:p14="http://schemas.microsoft.com/office/powerpoint/2010/main" val="280142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9776"/>
            <a:ext cx="4178696" cy="4608512"/>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5848" y="555526"/>
            <a:ext cx="4176464" cy="4032448"/>
          </a:xfrm>
          <a:prstGeom prst="rect">
            <a:avLst/>
          </a:prstGeom>
        </p:spPr>
      </p:pic>
      <p:sp>
        <p:nvSpPr>
          <p:cNvPr id="4" name="投影片編號版面配置區 3"/>
          <p:cNvSpPr>
            <a:spLocks noGrp="1"/>
          </p:cNvSpPr>
          <p:nvPr>
            <p:ph type="sldNum" sz="quarter" idx="12"/>
          </p:nvPr>
        </p:nvSpPr>
        <p:spPr/>
        <p:txBody>
          <a:bodyPr/>
          <a:lstStyle/>
          <a:p>
            <a:fld id="{8B1E6680-229B-424B-BBB3-64CE29CD5FEB}" type="slidenum">
              <a:rPr lang="zh-TW" altLang="en-US" smtClean="0"/>
              <a:t>3</a:t>
            </a:fld>
            <a:endParaRPr lang="zh-TW" altLang="en-US"/>
          </a:p>
        </p:txBody>
      </p:sp>
    </p:spTree>
    <p:extLst>
      <p:ext uri="{BB962C8B-B14F-4D97-AF65-F5344CB8AC3E}">
        <p14:creationId xmlns:p14="http://schemas.microsoft.com/office/powerpoint/2010/main" val="953269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303" t="19774" r="9103" b="4474"/>
          <a:stretch/>
        </p:blipFill>
        <p:spPr bwMode="auto">
          <a:xfrm>
            <a:off x="827584" y="411510"/>
            <a:ext cx="7776864"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1559" t="52839" r="14101" b="27397"/>
          <a:stretch/>
        </p:blipFill>
        <p:spPr bwMode="auto">
          <a:xfrm>
            <a:off x="5808133" y="2292474"/>
            <a:ext cx="2319868" cy="104567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30</a:t>
            </a:fld>
            <a:endParaRPr lang="zh-TW" altLang="en-US"/>
          </a:p>
        </p:txBody>
      </p:sp>
    </p:spTree>
    <p:extLst>
      <p:ext uri="{BB962C8B-B14F-4D97-AF65-F5344CB8AC3E}">
        <p14:creationId xmlns:p14="http://schemas.microsoft.com/office/powerpoint/2010/main" val="224925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528" t="21000" r="13456" b="4645"/>
          <a:stretch/>
        </p:blipFill>
        <p:spPr bwMode="auto">
          <a:xfrm>
            <a:off x="827584" y="483518"/>
            <a:ext cx="784887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8B1E6680-229B-424B-BBB3-64CE29CD5FEB}" type="slidenum">
              <a:rPr lang="zh-TW" altLang="en-US" smtClean="0"/>
              <a:t>31</a:t>
            </a:fld>
            <a:endParaRPr lang="zh-TW" altLang="en-US"/>
          </a:p>
        </p:txBody>
      </p:sp>
    </p:spTree>
    <p:extLst>
      <p:ext uri="{BB962C8B-B14F-4D97-AF65-F5344CB8AC3E}">
        <p14:creationId xmlns:p14="http://schemas.microsoft.com/office/powerpoint/2010/main" val="2997540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770722" y="1131590"/>
            <a:ext cx="604867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桃園市</a:t>
            </a:r>
            <a:endPar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endParaRPr>
          </a:p>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原</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住族學生獎</a:t>
            </a:r>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助學金</a:t>
            </a:r>
            <a:endPar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endParaRPr>
          </a:p>
          <a:p>
            <a:pPr algn="l"/>
            <a:r>
              <a:rPr lang="zh-TW" altLang="en-US" sz="3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一、生活津貼</a:t>
            </a:r>
            <a:endParaRPr lang="en-US" altLang="zh-TW" sz="3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a:p>
            <a:pPr algn="l"/>
            <a:r>
              <a:rPr lang="zh-TW" altLang="en-US" sz="3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二</a:t>
            </a:r>
            <a:r>
              <a:rPr lang="zh-TW" altLang="en-US" sz="3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a:t>
            </a:r>
            <a:r>
              <a:rPr lang="zh-TW" altLang="en-US" sz="3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清</a:t>
            </a:r>
            <a:r>
              <a:rPr lang="zh-TW" altLang="en-US" sz="3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寒及優秀獎助學金</a:t>
            </a:r>
            <a:endParaRPr lang="zh-TW" altLang="en-US" sz="3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32</a:t>
            </a:fld>
            <a:endParaRPr lang="zh-TW" altLang="en-US"/>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8316"/>
            <a:ext cx="8229600" cy="857250"/>
          </a:xfrm>
        </p:spPr>
        <p:txBody>
          <a:bodyPr>
            <a:normAutofit/>
          </a:bodyPr>
          <a:lstStyle/>
          <a:p>
            <a:r>
              <a:rPr lang="zh-TW" altLang="en-US" sz="3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一、生活津貼</a:t>
            </a:r>
            <a:endParaRPr lang="en-US" altLang="zh-TW" sz="3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內容版面配置區 2"/>
          <p:cNvSpPr>
            <a:spLocks noGrp="1"/>
          </p:cNvSpPr>
          <p:nvPr>
            <p:ph idx="1"/>
          </p:nvPr>
        </p:nvSpPr>
        <p:spPr>
          <a:xfrm>
            <a:off x="457200" y="699542"/>
            <a:ext cx="8229600" cy="4299942"/>
          </a:xfrm>
        </p:spPr>
        <p:txBody>
          <a:bodyPr>
            <a:noAutofit/>
          </a:bodyPr>
          <a:lstStyle/>
          <a:p>
            <a:pPr marL="0" indent="0">
              <a:lnSpc>
                <a:spcPct val="130000"/>
              </a:lnSpc>
              <a:spcBef>
                <a:spcPts val="20"/>
              </a:spcBef>
              <a:buNone/>
            </a:pPr>
            <a:r>
              <a:rPr lang="en-US" altLang="zh-TW" sz="2200" b="1" dirty="0" smtClean="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申請項目時間</a:t>
            </a:r>
            <a:r>
              <a:rPr lang="en-US" altLang="zh-TW" sz="2200" b="1" dirty="0">
                <a:latin typeface="標楷體" panose="03000509000000000000" pitchFamily="65" charset="-120"/>
                <a:ea typeface="標楷體" panose="03000509000000000000" pitchFamily="65" charset="-120"/>
                <a:sym typeface="+mn-ea"/>
              </a:rPr>
              <a:t>&gt;</a:t>
            </a:r>
            <a:endParaRPr lang="zh-TW" altLang="en-US" sz="2200" b="1"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smtClean="0">
                <a:latin typeface="標楷體" panose="03000509000000000000" pitchFamily="65" charset="-120"/>
                <a:ea typeface="標楷體" panose="03000509000000000000" pitchFamily="65" charset="-120"/>
              </a:rPr>
              <a:t>期</a:t>
            </a:r>
            <a:r>
              <a:rPr lang="zh-TW" altLang="en-US" sz="2000" dirty="0">
                <a:latin typeface="標楷體" panose="03000509000000000000" pitchFamily="65" charset="-120"/>
                <a:ea typeface="標楷體" panose="03000509000000000000" pitchFamily="65" charset="-120"/>
              </a:rPr>
              <a:t>日起</a:t>
            </a:r>
            <a:r>
              <a:rPr lang="zh-TW" altLang="en-US" sz="2000" dirty="0" smtClean="0">
                <a:latin typeface="標楷體" panose="03000509000000000000" pitchFamily="65" charset="-120"/>
                <a:ea typeface="標楷體" panose="03000509000000000000" pitchFamily="65" charset="-120"/>
              </a:rPr>
              <a:t>至</a:t>
            </a:r>
            <a:r>
              <a:rPr lang="en-US" altLang="zh-TW" sz="2000" dirty="0" smtClean="0">
                <a:latin typeface="標楷體" panose="03000509000000000000" pitchFamily="65" charset="-120"/>
                <a:ea typeface="標楷體" panose="03000509000000000000" pitchFamily="65" charset="-120"/>
              </a:rPr>
              <a:t>9/25(</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前，</a:t>
            </a:r>
            <a:r>
              <a:rPr lang="zh-TW" altLang="en-US" sz="2000" dirty="0">
                <a:latin typeface="標楷體" panose="03000509000000000000" pitchFamily="65" charset="-120"/>
                <a:ea typeface="標楷體" panose="03000509000000000000" pitchFamily="65" charset="-120"/>
              </a:rPr>
              <a:t>將申請資料繳至課指組培宣老師，預期將不受理</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p>
            <a:pPr marL="0" indent="0">
              <a:lnSpc>
                <a:spcPct val="130000"/>
              </a:lnSpc>
              <a:spcBef>
                <a:spcPts val="20"/>
              </a:spcBef>
              <a:buNone/>
            </a:pPr>
            <a:endParaRPr lang="en-US" altLang="zh-TW" sz="2200" b="1" dirty="0" smtClean="0">
              <a:latin typeface="標楷體" panose="03000509000000000000" pitchFamily="65" charset="-120"/>
              <a:ea typeface="標楷體" panose="03000509000000000000" pitchFamily="65" charset="-120"/>
            </a:endParaRPr>
          </a:p>
          <a:p>
            <a:pPr marL="0" indent="0">
              <a:lnSpc>
                <a:spcPct val="130000"/>
              </a:lnSpc>
              <a:spcBef>
                <a:spcPts val="20"/>
              </a:spcBef>
              <a:buNone/>
            </a:pPr>
            <a:r>
              <a:rPr lang="en-US" altLang="zh-TW" sz="2200" b="1" dirty="0" smtClean="0">
                <a:latin typeface="標楷體" panose="03000509000000000000" pitchFamily="65" charset="-120"/>
                <a:ea typeface="標楷體" panose="03000509000000000000" pitchFamily="65" charset="-120"/>
              </a:rPr>
              <a:t>&lt;</a:t>
            </a:r>
            <a:r>
              <a:rPr lang="zh-TW" altLang="en-US" sz="2200" b="1" dirty="0">
                <a:latin typeface="標楷體" panose="03000509000000000000" pitchFamily="65" charset="-120"/>
                <a:ea typeface="標楷體" panose="03000509000000000000" pitchFamily="65" charset="-120"/>
              </a:rPr>
              <a:t>申請項目資格</a:t>
            </a:r>
            <a:r>
              <a:rPr lang="en-US" altLang="zh-TW" sz="2200" b="1" dirty="0">
                <a:latin typeface="標楷體" panose="03000509000000000000" pitchFamily="65" charset="-120"/>
                <a:ea typeface="標楷體" panose="03000509000000000000" pitchFamily="65" charset="-120"/>
              </a:rPr>
              <a:t>&gt;</a:t>
            </a:r>
            <a:r>
              <a:rPr lang="zh-TW" altLang="en-US" sz="2200" dirty="0">
                <a:latin typeface="標楷體" panose="03000509000000000000" pitchFamily="65" charset="-120"/>
                <a:ea typeface="標楷體" panose="03000509000000000000" pitchFamily="65" charset="-120"/>
              </a:rPr>
              <a:t> </a:t>
            </a: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設</a:t>
            </a:r>
            <a:r>
              <a:rPr lang="zh-TW" altLang="en-US" sz="2000" dirty="0">
                <a:latin typeface="標楷體" panose="03000509000000000000" pitchFamily="65" charset="-120"/>
                <a:ea typeface="標楷體" panose="03000509000000000000" pitchFamily="65" charset="-120"/>
              </a:rPr>
              <a:t>籍</a:t>
            </a:r>
            <a:r>
              <a:rPr lang="zh-TW" altLang="en-US" sz="2000" u="sng" dirty="0">
                <a:latin typeface="標楷體" panose="03000509000000000000" pitchFamily="65" charset="-120"/>
                <a:ea typeface="標楷體" panose="03000509000000000000" pitchFamily="65" charset="-120"/>
              </a:rPr>
              <a:t>本市四個月以上</a:t>
            </a:r>
            <a:r>
              <a:rPr lang="zh-TW" altLang="en-US" sz="2000" dirty="0">
                <a:latin typeface="標楷體" panose="03000509000000000000" pitchFamily="65" charset="-120"/>
                <a:ea typeface="標楷體" panose="03000509000000000000" pitchFamily="65" charset="-120"/>
              </a:rPr>
              <a:t>，就讀教育部核准立案之國內私立大專院校</a:t>
            </a:r>
            <a:r>
              <a:rPr lang="zh-TW" altLang="en-US" sz="2000" dirty="0" smtClean="0">
                <a:latin typeface="標楷體" panose="03000509000000000000" pitchFamily="65" charset="-120"/>
                <a:ea typeface="標楷體" panose="03000509000000000000" pitchFamily="65" charset="-120"/>
              </a:rPr>
              <a:t>原住民</a:t>
            </a:r>
            <a:endParaRPr lang="en-US" altLang="zh-TW" sz="2000" dirty="0" smtClean="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族</a:t>
            </a:r>
            <a:r>
              <a:rPr lang="zh-TW" altLang="en-US" sz="2000" dirty="0">
                <a:latin typeface="標楷體" panose="03000509000000000000" pitchFamily="65" charset="-120"/>
                <a:ea typeface="標楷體" panose="03000509000000000000" pitchFamily="65" charset="-120"/>
              </a:rPr>
              <a:t>在學學生，其家庭總收入平均分配全家人口，每人每月在最低</a:t>
            </a:r>
            <a:r>
              <a:rPr lang="zh-TW" altLang="en-US" sz="2000" dirty="0" smtClean="0">
                <a:latin typeface="標楷體" panose="03000509000000000000" pitchFamily="65" charset="-120"/>
                <a:ea typeface="標楷體" panose="03000509000000000000" pitchFamily="65" charset="-120"/>
              </a:rPr>
              <a:t>生活費</a:t>
            </a:r>
            <a:endParaRPr lang="en-US" altLang="zh-TW" sz="2000" dirty="0" smtClean="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二</a:t>
            </a:r>
            <a:r>
              <a:rPr lang="zh-TW" altLang="en-US" sz="2000" dirty="0">
                <a:latin typeface="標楷體" panose="03000509000000000000" pitchFamily="65" charset="-120"/>
                <a:ea typeface="標楷體" panose="03000509000000000000" pitchFamily="65" charset="-120"/>
              </a:rPr>
              <a:t>倍以下</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p>
            <a:pPr marL="0" indent="0">
              <a:lnSpc>
                <a:spcPct val="130000"/>
              </a:lnSpc>
              <a:spcBef>
                <a:spcPts val="20"/>
              </a:spcBef>
              <a:buNone/>
            </a:pPr>
            <a:endParaRPr lang="en-US" altLang="zh-TW" sz="2200" b="1" dirty="0" smtClean="0">
              <a:latin typeface="標楷體" panose="03000509000000000000" pitchFamily="65" charset="-120"/>
              <a:ea typeface="標楷體" panose="03000509000000000000" pitchFamily="65" charset="-120"/>
              <a:sym typeface="+mn-ea"/>
            </a:endParaRPr>
          </a:p>
          <a:p>
            <a:pPr marL="0" indent="0">
              <a:lnSpc>
                <a:spcPct val="130000"/>
              </a:lnSpc>
              <a:spcBef>
                <a:spcPts val="20"/>
              </a:spcBef>
              <a:buNone/>
            </a:pPr>
            <a:r>
              <a:rPr lang="en-US" altLang="zh-TW" sz="2200" b="1" dirty="0" smtClean="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獎助基準及金額</a:t>
            </a:r>
            <a:r>
              <a:rPr lang="en-US" altLang="zh-TW" sz="2200" b="1" dirty="0">
                <a:latin typeface="標楷體" panose="03000509000000000000" pitchFamily="65" charset="-120"/>
                <a:ea typeface="標楷體" panose="03000509000000000000" pitchFamily="65" charset="-120"/>
                <a:sym typeface="+mn-ea"/>
              </a:rPr>
              <a:t>&gt;</a:t>
            </a:r>
          </a:p>
          <a:p>
            <a:pPr marL="0" indent="0">
              <a:lnSpc>
                <a:spcPct val="13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每人</a:t>
            </a:r>
            <a:r>
              <a:rPr lang="zh-TW" altLang="en-US" sz="2000" dirty="0">
                <a:latin typeface="標楷體" panose="03000509000000000000" pitchFamily="65" charset="-120"/>
                <a:ea typeface="標楷體" panose="03000509000000000000" pitchFamily="65" charset="-120"/>
                <a:sym typeface="+mn-ea"/>
              </a:rPr>
              <a:t>每學期補助新臺幣四千元</a:t>
            </a:r>
            <a:r>
              <a:rPr lang="zh-TW" altLang="en-US" sz="2000" dirty="0" smtClean="0">
                <a:latin typeface="標楷體" panose="03000509000000000000" pitchFamily="65" charset="-120"/>
                <a:ea typeface="標楷體" panose="03000509000000000000" pitchFamily="65" charset="-120"/>
                <a:sym typeface="+mn-ea"/>
              </a:rPr>
              <a:t>。</a:t>
            </a:r>
            <a:endParaRPr lang="zh-TW" altLang="en-US" sz="20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33</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83518"/>
            <a:ext cx="8229600" cy="4114552"/>
          </a:xfrm>
        </p:spPr>
        <p:txBody>
          <a:bodyPr>
            <a:normAutofit/>
          </a:bodyPr>
          <a:lstStyle/>
          <a:p>
            <a:pPr marL="0" indent="0">
              <a:lnSpc>
                <a:spcPct val="130000"/>
              </a:lnSpc>
              <a:spcBef>
                <a:spcPts val="20"/>
              </a:spcBef>
              <a:buNone/>
            </a:pPr>
            <a:r>
              <a:rPr lang="en-US" altLang="zh-TW" sz="2200" b="1" dirty="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申請資料</a:t>
            </a:r>
            <a:r>
              <a:rPr lang="en-US" altLang="zh-TW" sz="2200" b="1" dirty="0">
                <a:latin typeface="標楷體" panose="03000509000000000000" pitchFamily="65" charset="-120"/>
                <a:ea typeface="標楷體" panose="03000509000000000000" pitchFamily="65" charset="-120"/>
                <a:sym typeface="+mn-ea"/>
              </a:rPr>
              <a:t>&gt;</a:t>
            </a:r>
          </a:p>
          <a:p>
            <a:pPr marL="0" indent="0">
              <a:lnSpc>
                <a:spcPct val="13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1.申請表及申請附表</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2.學生證正反面影本</a:t>
            </a:r>
            <a:r>
              <a:rPr lang="en-US" altLang="zh-TW" sz="2000" dirty="0">
                <a:latin typeface="標楷體" panose="03000509000000000000" pitchFamily="65" charset="-120"/>
                <a:ea typeface="標楷體" panose="03000509000000000000" pitchFamily="65" charset="-120"/>
                <a:sym typeface="+mn-ea"/>
              </a:rPr>
              <a:t>(須蓋有當學期學校註冊章）</a:t>
            </a:r>
            <a:r>
              <a:rPr lang="en-US" altLang="zh-TW" sz="2000" dirty="0" smtClean="0">
                <a:latin typeface="標楷體" panose="03000509000000000000" pitchFamily="65" charset="-120"/>
                <a:ea typeface="標楷體" panose="03000509000000000000" pitchFamily="65" charset="-120"/>
                <a:sym typeface="+mn-ea"/>
              </a:rPr>
              <a:t>或當學期在學證明書</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3.申請前三個月內之全戶戶籍謄本。</a:t>
            </a: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共同生活之直系血親或兄弟姊妹，與申請人不同戶籍，應一併檢附) </a:t>
            </a:r>
          </a:p>
          <a:p>
            <a:pPr marL="0" indent="0">
              <a:lnSpc>
                <a:spcPct val="13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4.區公所核發之低收或中低收入戶證明書</a:t>
            </a:r>
            <a:r>
              <a:rPr lang="en-US" altLang="zh-TW" sz="2000" dirty="0">
                <a:latin typeface="標楷體" panose="03000509000000000000" pitchFamily="65" charset="-120"/>
                <a:ea typeface="標楷體" panose="03000509000000000000" pitchFamily="65" charset="-120"/>
                <a:sym typeface="+mn-ea"/>
              </a:rPr>
              <a:t>，</a:t>
            </a:r>
            <a:r>
              <a:rPr lang="en-US" altLang="zh-TW" sz="2000" dirty="0" smtClean="0">
                <a:latin typeface="標楷體" panose="03000509000000000000" pitchFamily="65" charset="-120"/>
                <a:ea typeface="標楷體" panose="03000509000000000000" pitchFamily="65" charset="-120"/>
                <a:sym typeface="+mn-ea"/>
              </a:rPr>
              <a:t>或最近一年度全戶綜合所得</a:t>
            </a:r>
          </a:p>
          <a:p>
            <a:pPr marL="0" indent="0">
              <a:lnSpc>
                <a:spcPct val="13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en-US" altLang="zh-TW" sz="2000" dirty="0" err="1" smtClean="0">
                <a:latin typeface="標楷體" panose="03000509000000000000" pitchFamily="65" charset="-120"/>
                <a:ea typeface="標楷體" panose="03000509000000000000" pitchFamily="65" charset="-120"/>
                <a:sym typeface="+mn-ea"/>
              </a:rPr>
              <a:t>稅清單，擇一檢附</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5.領據</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6.金融帳戶封面影本</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34</a:t>
            </a:fld>
            <a:endParaRPr lang="zh-TW" altLang="en-US"/>
          </a:p>
        </p:txBody>
      </p:sp>
    </p:spTree>
    <p:extLst>
      <p:ext uri="{BB962C8B-B14F-4D97-AF65-F5344CB8AC3E}">
        <p14:creationId xmlns:p14="http://schemas.microsoft.com/office/powerpoint/2010/main" val="2891013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1470"/>
            <a:ext cx="8229600" cy="857250"/>
          </a:xfrm>
        </p:spPr>
        <p:txBody>
          <a:bodyPr>
            <a:normAutofit/>
          </a:bodyPr>
          <a:lstStyle/>
          <a:p>
            <a:r>
              <a:rPr lang="zh-TW" altLang="en-US" sz="3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二、</a:t>
            </a:r>
            <a:r>
              <a:rPr lang="zh-TW" altLang="en-US" sz="3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清寒及優秀獎助學金</a:t>
            </a:r>
            <a:endParaRPr lang="zh-TW" altLang="en-US" sz="3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內容版面配置區 2"/>
          <p:cNvSpPr>
            <a:spLocks noGrp="1"/>
          </p:cNvSpPr>
          <p:nvPr>
            <p:ph idx="1"/>
          </p:nvPr>
        </p:nvSpPr>
        <p:spPr>
          <a:xfrm>
            <a:off x="500667" y="1232158"/>
            <a:ext cx="8003232" cy="3394472"/>
          </a:xfrm>
        </p:spPr>
        <p:txBody>
          <a:bodyPr>
            <a:normAutofit/>
          </a:bodyPr>
          <a:lstStyle/>
          <a:p>
            <a:pPr marL="0" indent="0">
              <a:buNone/>
            </a:pPr>
            <a:endParaRPr lang="en-US" altLang="zh-TW" sz="2000" dirty="0" smtClean="0">
              <a:latin typeface="標楷體" panose="03000509000000000000" pitchFamily="65" charset="-120"/>
              <a:ea typeface="標楷體" panose="03000509000000000000" pitchFamily="65" charset="-120"/>
              <a:cs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11" name="文字版面配置區 6"/>
          <p:cNvSpPr txBox="1"/>
          <p:nvPr/>
        </p:nvSpPr>
        <p:spPr>
          <a:xfrm>
            <a:off x="467544" y="915566"/>
            <a:ext cx="8280920" cy="37444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200" b="1" dirty="0">
                <a:solidFill>
                  <a:schemeClr val="tx1"/>
                </a:solidFill>
                <a:latin typeface="標楷體" panose="03000509000000000000" pitchFamily="65" charset="-120"/>
                <a:ea typeface="標楷體" panose="03000509000000000000" pitchFamily="65" charset="-120"/>
                <a:sym typeface="+mn-ea"/>
              </a:rPr>
              <a:t>&lt;</a:t>
            </a:r>
            <a:r>
              <a:rPr sz="2200" b="1" dirty="0">
                <a:solidFill>
                  <a:schemeClr val="tx1"/>
                </a:solidFill>
                <a:latin typeface="標楷體" panose="03000509000000000000" pitchFamily="65" charset="-120"/>
                <a:ea typeface="標楷體" panose="03000509000000000000" pitchFamily="65" charset="-120"/>
                <a:sym typeface="+mn-ea"/>
              </a:rPr>
              <a:t>申請</a:t>
            </a:r>
            <a:r>
              <a:rPr lang="zh-TW" sz="2200" b="1" dirty="0">
                <a:solidFill>
                  <a:schemeClr val="tx1"/>
                </a:solidFill>
                <a:latin typeface="標楷體" panose="03000509000000000000" pitchFamily="65" charset="-120"/>
                <a:ea typeface="標楷體" panose="03000509000000000000" pitchFamily="65" charset="-120"/>
                <a:sym typeface="+mn-ea"/>
              </a:rPr>
              <a:t>項目時間</a:t>
            </a:r>
            <a:r>
              <a:rPr lang="en-US" sz="2200" b="1" dirty="0">
                <a:solidFill>
                  <a:schemeClr val="tx1"/>
                </a:solidFill>
                <a:latin typeface="標楷體" panose="03000509000000000000" pitchFamily="65" charset="-120"/>
                <a:ea typeface="標楷體" panose="03000509000000000000" pitchFamily="65" charset="-120"/>
                <a:sym typeface="+mn-ea"/>
              </a:rPr>
              <a:t>&gt;</a:t>
            </a:r>
            <a:endParaRPr lang="en-US" sz="2200" b="1"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期</a:t>
            </a:r>
            <a:r>
              <a:rPr lang="zh-TW" altLang="en-US" sz="2000" dirty="0">
                <a:solidFill>
                  <a:schemeClr val="tx1"/>
                </a:solidFill>
                <a:latin typeface="標楷體" panose="03000509000000000000" pitchFamily="65" charset="-120"/>
                <a:ea typeface="標楷體" panose="03000509000000000000" pitchFamily="65" charset="-120"/>
                <a:sym typeface="+mn-ea"/>
              </a:rPr>
              <a:t>日起</a:t>
            </a:r>
            <a:r>
              <a:rPr lang="zh-TW" altLang="en-US" sz="2000" dirty="0" smtClean="0">
                <a:solidFill>
                  <a:schemeClr val="tx1"/>
                </a:solidFill>
                <a:latin typeface="標楷體" panose="03000509000000000000" pitchFamily="65" charset="-120"/>
                <a:ea typeface="標楷體" panose="03000509000000000000" pitchFamily="65" charset="-120"/>
                <a:sym typeface="+mn-ea"/>
              </a:rPr>
              <a:t>至</a:t>
            </a:r>
            <a:r>
              <a:rPr lang="en-US" altLang="zh-TW" sz="2000" dirty="0" smtClean="0">
                <a:solidFill>
                  <a:schemeClr val="tx1"/>
                </a:solidFill>
                <a:latin typeface="標楷體" panose="03000509000000000000" pitchFamily="65" charset="-120"/>
                <a:ea typeface="標楷體" panose="03000509000000000000" pitchFamily="65" charset="-120"/>
                <a:sym typeface="+mn-ea"/>
              </a:rPr>
              <a:t>9/25(</a:t>
            </a:r>
            <a:r>
              <a:rPr lang="zh-TW" altLang="en-US" sz="2000" dirty="0" smtClean="0">
                <a:solidFill>
                  <a:schemeClr val="tx1"/>
                </a:solidFill>
                <a:latin typeface="標楷體" panose="03000509000000000000" pitchFamily="65" charset="-120"/>
                <a:ea typeface="標楷體" panose="03000509000000000000" pitchFamily="65" charset="-120"/>
                <a:sym typeface="+mn-ea"/>
              </a:rPr>
              <a:t>五</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r>
              <a:rPr lang="zh-TW" altLang="en-US" sz="2000" dirty="0" smtClean="0">
                <a:solidFill>
                  <a:schemeClr val="tx1"/>
                </a:solidFill>
                <a:latin typeface="標楷體" panose="03000509000000000000" pitchFamily="65" charset="-120"/>
                <a:ea typeface="標楷體" panose="03000509000000000000" pitchFamily="65" charset="-120"/>
                <a:sym typeface="+mn-ea"/>
              </a:rPr>
              <a:t>前，</a:t>
            </a:r>
            <a:r>
              <a:rPr lang="zh-TW" altLang="en-US" sz="2000" dirty="0">
                <a:solidFill>
                  <a:schemeClr val="tx1"/>
                </a:solidFill>
                <a:latin typeface="標楷體" panose="03000509000000000000" pitchFamily="65" charset="-120"/>
                <a:ea typeface="標楷體" panose="03000509000000000000" pitchFamily="65" charset="-120"/>
                <a:sym typeface="+mn-ea"/>
              </a:rPr>
              <a:t>將申請資料繳至課指組培宣老師，預期將不受理。</a:t>
            </a:r>
            <a:endParaRPr lang="en-US" sz="2000"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en-US" sz="2200" b="1" dirty="0">
                <a:solidFill>
                  <a:schemeClr val="tx1"/>
                </a:solidFill>
                <a:latin typeface="標楷體" panose="03000509000000000000" pitchFamily="65" charset="-120"/>
                <a:ea typeface="標楷體" panose="03000509000000000000" pitchFamily="65" charset="-120"/>
                <a:sym typeface="+mn-ea"/>
              </a:rPr>
              <a:t>&lt;</a:t>
            </a:r>
            <a:r>
              <a:rPr sz="2200" b="1" dirty="0">
                <a:solidFill>
                  <a:schemeClr val="tx1"/>
                </a:solidFill>
                <a:latin typeface="標楷體" panose="03000509000000000000" pitchFamily="65" charset="-120"/>
                <a:ea typeface="標楷體" panose="03000509000000000000" pitchFamily="65" charset="-120"/>
                <a:sym typeface="+mn-ea"/>
              </a:rPr>
              <a:t>申請</a:t>
            </a:r>
            <a:r>
              <a:rPr lang="zh-TW" sz="2200" b="1" dirty="0">
                <a:solidFill>
                  <a:schemeClr val="tx1"/>
                </a:solidFill>
                <a:latin typeface="標楷體" panose="03000509000000000000" pitchFamily="65" charset="-120"/>
                <a:ea typeface="標楷體" panose="03000509000000000000" pitchFamily="65" charset="-120"/>
                <a:sym typeface="+mn-ea"/>
              </a:rPr>
              <a:t>項目</a:t>
            </a:r>
            <a:r>
              <a:rPr sz="2200" b="1" dirty="0">
                <a:solidFill>
                  <a:schemeClr val="tx1"/>
                </a:solidFill>
                <a:latin typeface="標楷體" panose="03000509000000000000" pitchFamily="65" charset="-120"/>
                <a:ea typeface="標楷體" panose="03000509000000000000" pitchFamily="65" charset="-120"/>
                <a:sym typeface="+mn-ea"/>
              </a:rPr>
              <a:t>資格</a:t>
            </a:r>
            <a:r>
              <a:rPr lang="en-US" sz="2200" b="1" dirty="0">
                <a:solidFill>
                  <a:schemeClr val="tx1"/>
                </a:solidFill>
                <a:latin typeface="標楷體" panose="03000509000000000000" pitchFamily="65" charset="-120"/>
                <a:ea typeface="標楷體" panose="03000509000000000000" pitchFamily="65" charset="-120"/>
                <a:sym typeface="+mn-ea"/>
              </a:rPr>
              <a:t>&gt;</a:t>
            </a:r>
            <a:r>
              <a:rPr lang="en-US" sz="2200" dirty="0">
                <a:solidFill>
                  <a:schemeClr val="tx1"/>
                </a:solidFill>
                <a:latin typeface="標楷體" panose="03000509000000000000" pitchFamily="65" charset="-120"/>
                <a:ea typeface="標楷體" panose="03000509000000000000" pitchFamily="65" charset="-120"/>
                <a:sym typeface="+mn-ea"/>
              </a:rPr>
              <a:t> </a:t>
            </a:r>
            <a:endParaRPr sz="2200"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r>
              <a:rPr lang="zh-TW" altLang="en-US" sz="2000" b="1" dirty="0" smtClean="0">
                <a:solidFill>
                  <a:schemeClr val="tx1"/>
                </a:solidFill>
                <a:latin typeface="標楷體" panose="03000509000000000000" pitchFamily="65" charset="-120"/>
                <a:ea typeface="標楷體" panose="03000509000000000000" pitchFamily="65" charset="-120"/>
                <a:sym typeface="+mn-ea"/>
              </a:rPr>
              <a:t>一、優秀獎學金：</a:t>
            </a:r>
          </a:p>
          <a:p>
            <a:pPr algn="l">
              <a:lnSpc>
                <a:spcPct val="110000"/>
              </a:lnSpc>
              <a:spcBef>
                <a:spcPts val="20"/>
              </a:spcBef>
              <a:spcAft>
                <a:spcPts val="0"/>
              </a:spcAft>
            </a:pPr>
            <a:r>
              <a:rPr lang="en-US" altLang="zh-TW" sz="2000" dirty="0" smtClean="0">
                <a:solidFill>
                  <a:schemeClr val="tx1"/>
                </a:solidFill>
                <a:latin typeface="標楷體" panose="03000509000000000000" pitchFamily="65" charset="-120"/>
                <a:ea typeface="標楷體" panose="03000509000000000000" pitchFamily="65" charset="-120"/>
                <a:sym typeface="+mn-ea"/>
              </a:rPr>
              <a:t>    </a:t>
            </a:r>
            <a:r>
              <a:rPr lang="en-US" altLang="zh-TW" sz="2000" u="sng" dirty="0" smtClean="0">
                <a:solidFill>
                  <a:schemeClr val="tx1"/>
                </a:solidFill>
                <a:latin typeface="標楷體" panose="03000509000000000000" pitchFamily="65" charset="-120"/>
                <a:ea typeface="標楷體" panose="03000509000000000000" pitchFamily="65" charset="-120"/>
                <a:sym typeface="+mn-ea"/>
              </a:rPr>
              <a:t>設籍本市四個月以上</a:t>
            </a:r>
            <a:r>
              <a:rPr lang="en-US" altLang="zh-TW" sz="2000" dirty="0" smtClean="0">
                <a:solidFill>
                  <a:schemeClr val="tx1"/>
                </a:solidFill>
                <a:latin typeface="標楷體" panose="03000509000000000000" pitchFamily="65" charset="-120"/>
                <a:ea typeface="標楷體" panose="03000509000000000000" pitchFamily="65" charset="-120"/>
                <a:sym typeface="+mn-ea"/>
              </a:rPr>
              <a:t>，就讀教育部核准立案之國內公私立國民小學至大專院校原住民族學生。但</a:t>
            </a:r>
            <a:r>
              <a:rPr lang="en-US" altLang="zh-TW" sz="2000" u="sng" dirty="0" smtClean="0">
                <a:solidFill>
                  <a:schemeClr val="tx1"/>
                </a:solidFill>
                <a:latin typeface="標楷體" panose="03000509000000000000" pitchFamily="65" charset="-120"/>
                <a:ea typeface="標楷體" panose="03000509000000000000" pitchFamily="65" charset="-120"/>
                <a:sym typeface="+mn-ea"/>
              </a:rPr>
              <a:t>不含各級學校一年級第一學期學生</a:t>
            </a:r>
            <a:r>
              <a:rPr lang="en-US" altLang="zh-TW" sz="2000" dirty="0" smtClean="0">
                <a:solidFill>
                  <a:schemeClr val="tx1"/>
                </a:solidFill>
                <a:latin typeface="標楷體" panose="03000509000000000000" pitchFamily="65" charset="-120"/>
                <a:ea typeface="標楷體" panose="03000509000000000000" pitchFamily="65" charset="-120"/>
                <a:sym typeface="+mn-ea"/>
              </a:rPr>
              <a:t>、各級學校進修部、推廣進修班、建教班、在職專班、進修補習學校、</a:t>
            </a:r>
            <a:r>
              <a:rPr lang="en-US" altLang="zh-TW" sz="2000" dirty="0" smtClean="0">
                <a:solidFill>
                  <a:schemeClr val="bg1"/>
                </a:solidFill>
                <a:latin typeface="標楷體" panose="03000509000000000000" pitchFamily="65" charset="-120"/>
                <a:ea typeface="標楷體" panose="03000509000000000000" pitchFamily="65" charset="-120"/>
                <a:sym typeface="+mn-ea"/>
              </a:rPr>
              <a:t>遠距</a:t>
            </a:r>
            <a:r>
              <a:rPr lang="en-US" altLang="zh-TW" sz="2000" dirty="0" smtClean="0">
                <a:solidFill>
                  <a:schemeClr val="tx1"/>
                </a:solidFill>
                <a:latin typeface="標楷體" panose="03000509000000000000" pitchFamily="65" charset="-120"/>
                <a:ea typeface="標楷體" panose="03000509000000000000" pitchFamily="65" charset="-120"/>
                <a:sym typeface="+mn-ea"/>
              </a:rPr>
              <a:t>教學、學分班、在職進修班、延長修業年限及研究所學生。</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smtClean="0">
                <a:solidFill>
                  <a:schemeClr val="tx1"/>
                </a:solidFill>
                <a:latin typeface="標楷體" panose="03000509000000000000" pitchFamily="65" charset="-120"/>
                <a:ea typeface="標楷體" panose="03000509000000000000" pitchFamily="65" charset="-120"/>
              </a:rPr>
              <a:t>    </a:t>
            </a: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35</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en-US" altLang="zh-TW" sz="2000" dirty="0" smtClean="0">
              <a:latin typeface="標楷體" panose="03000509000000000000" pitchFamily="65" charset="-120"/>
              <a:ea typeface="標楷體" panose="03000509000000000000" pitchFamily="65" charset="-120"/>
              <a:cs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11" name="文字版面配置區 6"/>
          <p:cNvSpPr txBox="1"/>
          <p:nvPr/>
        </p:nvSpPr>
        <p:spPr>
          <a:xfrm>
            <a:off x="467544" y="483518"/>
            <a:ext cx="8424744" cy="41764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200" b="1" dirty="0" smtClean="0">
                <a:solidFill>
                  <a:schemeClr val="tx1"/>
                </a:solidFill>
                <a:latin typeface="標楷體" panose="03000509000000000000" pitchFamily="65" charset="-120"/>
                <a:ea typeface="標楷體" panose="03000509000000000000" pitchFamily="65" charset="-120"/>
                <a:sym typeface="+mn-ea"/>
              </a:rPr>
              <a:t>&lt;</a:t>
            </a:r>
            <a:r>
              <a:rPr sz="2200" b="1" dirty="0">
                <a:solidFill>
                  <a:schemeClr val="tx1"/>
                </a:solidFill>
                <a:latin typeface="標楷體" panose="03000509000000000000" pitchFamily="65" charset="-120"/>
                <a:ea typeface="標楷體" panose="03000509000000000000" pitchFamily="65" charset="-120"/>
                <a:sym typeface="+mn-ea"/>
              </a:rPr>
              <a:t>申請</a:t>
            </a:r>
            <a:r>
              <a:rPr lang="zh-TW" sz="2200" b="1" dirty="0">
                <a:solidFill>
                  <a:schemeClr val="tx1"/>
                </a:solidFill>
                <a:latin typeface="標楷體" panose="03000509000000000000" pitchFamily="65" charset="-120"/>
                <a:ea typeface="標楷體" panose="03000509000000000000" pitchFamily="65" charset="-120"/>
                <a:sym typeface="+mn-ea"/>
              </a:rPr>
              <a:t>項目</a:t>
            </a:r>
            <a:r>
              <a:rPr sz="2200" b="1" dirty="0">
                <a:solidFill>
                  <a:schemeClr val="tx1"/>
                </a:solidFill>
                <a:latin typeface="標楷體" panose="03000509000000000000" pitchFamily="65" charset="-120"/>
                <a:ea typeface="標楷體" panose="03000509000000000000" pitchFamily="65" charset="-120"/>
                <a:sym typeface="+mn-ea"/>
              </a:rPr>
              <a:t>資格</a:t>
            </a:r>
            <a:r>
              <a:rPr lang="en-US" sz="2200" b="1" dirty="0">
                <a:solidFill>
                  <a:schemeClr val="tx1"/>
                </a:solidFill>
                <a:latin typeface="標楷體" panose="03000509000000000000" pitchFamily="65" charset="-120"/>
                <a:ea typeface="標楷體" panose="03000509000000000000" pitchFamily="65" charset="-120"/>
                <a:sym typeface="+mn-ea"/>
              </a:rPr>
              <a:t>&gt;</a:t>
            </a:r>
            <a:r>
              <a:rPr lang="en-US" sz="2200" dirty="0">
                <a:solidFill>
                  <a:schemeClr val="tx1"/>
                </a:solidFill>
                <a:latin typeface="標楷體" panose="03000509000000000000" pitchFamily="65" charset="-120"/>
                <a:ea typeface="標楷體" panose="03000509000000000000" pitchFamily="65" charset="-120"/>
                <a:sym typeface="+mn-ea"/>
              </a:rPr>
              <a:t> </a:t>
            </a:r>
            <a:endParaRPr sz="2200" dirty="0">
              <a:solidFill>
                <a:schemeClr val="tx1"/>
              </a:solidFill>
              <a:latin typeface="標楷體" panose="03000509000000000000" pitchFamily="65" charset="-120"/>
              <a:ea typeface="標楷體" panose="03000509000000000000" pitchFamily="65" charset="-120"/>
            </a:endParaRPr>
          </a:p>
          <a:p>
            <a:pPr algn="l">
              <a:lnSpc>
                <a:spcPct val="110000"/>
              </a:lnSpc>
            </a:pPr>
            <a:r>
              <a:rPr lang="zh-TW" altLang="en-US" sz="2000" b="1" dirty="0">
                <a:solidFill>
                  <a:schemeClr val="tx1"/>
                </a:solidFill>
                <a:latin typeface="標楷體" panose="03000509000000000000" pitchFamily="65" charset="-120"/>
                <a:ea typeface="標楷體" panose="03000509000000000000" pitchFamily="65" charset="-120"/>
                <a:sym typeface="+mn-ea"/>
              </a:rPr>
              <a:t>二</a:t>
            </a:r>
            <a:r>
              <a:rPr lang="zh-TW" altLang="en-US" sz="2000" b="1" dirty="0" smtClean="0">
                <a:solidFill>
                  <a:schemeClr val="tx1"/>
                </a:solidFill>
                <a:latin typeface="標楷體" panose="03000509000000000000" pitchFamily="65" charset="-120"/>
                <a:ea typeface="標楷體" panose="03000509000000000000" pitchFamily="65" charset="-120"/>
                <a:sym typeface="+mn-ea"/>
              </a:rPr>
              <a:t>、</a:t>
            </a:r>
            <a:r>
              <a:rPr lang="zh-TW" altLang="en-US" sz="2000" b="1" dirty="0">
                <a:solidFill>
                  <a:schemeClr val="tx1"/>
                </a:solidFill>
                <a:latin typeface="標楷體" panose="03000509000000000000" pitchFamily="65" charset="-120"/>
                <a:ea typeface="標楷體" panose="03000509000000000000" pitchFamily="65" charset="-120"/>
              </a:rPr>
              <a:t>清寒獎助學金</a:t>
            </a:r>
            <a:r>
              <a:rPr lang="en-US" altLang="zh-TW" sz="2000" b="1" dirty="0">
                <a:solidFill>
                  <a:schemeClr val="tx1"/>
                </a:solidFill>
                <a:latin typeface="標楷體" panose="03000509000000000000" pitchFamily="65" charset="-120"/>
                <a:ea typeface="標楷體" panose="03000509000000000000" pitchFamily="65" charset="-120"/>
                <a:sym typeface="+mn-ea"/>
              </a:rPr>
              <a:t>&lt;</a:t>
            </a:r>
            <a:r>
              <a:rPr lang="zh-TW" altLang="en-US" sz="2000" b="1" dirty="0">
                <a:solidFill>
                  <a:schemeClr val="tx1"/>
                </a:solidFill>
                <a:latin typeface="標楷體" panose="03000509000000000000" pitchFamily="65" charset="-120"/>
                <a:ea typeface="標楷體" panose="03000509000000000000" pitchFamily="65" charset="-120"/>
                <a:sym typeface="+mn-ea"/>
              </a:rPr>
              <a:t>清寒定義</a:t>
            </a:r>
            <a:r>
              <a:rPr lang="en-US" altLang="zh-TW" sz="2000" b="1" dirty="0">
                <a:solidFill>
                  <a:schemeClr val="tx1"/>
                </a:solidFill>
                <a:latin typeface="標楷體" panose="03000509000000000000" pitchFamily="65" charset="-120"/>
                <a:ea typeface="標楷體" panose="03000509000000000000" pitchFamily="65" charset="-120"/>
                <a:sym typeface="+mn-ea"/>
              </a:rPr>
              <a:t>&gt;</a:t>
            </a:r>
            <a:r>
              <a:rPr lang="zh-TW" altLang="en-US" sz="2000" b="1" dirty="0">
                <a:solidFill>
                  <a:schemeClr val="tx1"/>
                </a:solidFill>
                <a:latin typeface="標楷體" panose="03000509000000000000" pitchFamily="65" charset="-120"/>
                <a:ea typeface="標楷體" panose="03000509000000000000" pitchFamily="65" charset="-120"/>
              </a:rPr>
              <a:t>：</a:t>
            </a:r>
          </a:p>
          <a:p>
            <a:pPr algn="l">
              <a:lnSpc>
                <a:spcPct val="130000"/>
              </a:lnSpc>
              <a:buFont typeface="+mj-lt"/>
            </a:pPr>
            <a:r>
              <a:rPr lang="en-US" altLang="zh-TW" sz="2000" dirty="0">
                <a:solidFill>
                  <a:schemeClr val="tx1"/>
                </a:solidFill>
                <a:latin typeface="標楷體" panose="03000509000000000000" pitchFamily="65" charset="-120"/>
                <a:ea typeface="標楷體" panose="03000509000000000000" pitchFamily="65" charset="-120"/>
                <a:sym typeface="+mn-ea"/>
              </a:rPr>
              <a:t>    1.</a:t>
            </a:r>
            <a:r>
              <a:rPr lang="zh-TW" altLang="en-US" sz="2000" dirty="0">
                <a:solidFill>
                  <a:schemeClr val="tx1"/>
                </a:solidFill>
                <a:latin typeface="標楷體" panose="03000509000000000000" pitchFamily="65" charset="-120"/>
                <a:ea typeface="標楷體" panose="03000509000000000000" pitchFamily="65" charset="-120"/>
                <a:sym typeface="+mn-ea"/>
              </a:rPr>
              <a:t>持有區公所核發之中低或低收入戶證明者。</a:t>
            </a:r>
            <a:endParaRPr lang="zh-TW" altLang="en-US"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zh-TW" altLang="en-US" sz="2000" dirty="0">
                <a:solidFill>
                  <a:schemeClr val="tx1"/>
                </a:solidFill>
                <a:latin typeface="標楷體" panose="03000509000000000000" pitchFamily="65" charset="-120"/>
                <a:ea typeface="標楷體" panose="03000509000000000000" pitchFamily="65" charset="-120"/>
                <a:sym typeface="+mn-ea"/>
              </a:rPr>
              <a:t>    </a:t>
            </a:r>
            <a:r>
              <a:rPr lang="en-US" altLang="zh-TW" sz="2000" dirty="0">
                <a:solidFill>
                  <a:schemeClr val="tx1"/>
                </a:solidFill>
                <a:latin typeface="標楷體" panose="03000509000000000000" pitchFamily="65" charset="-120"/>
                <a:ea typeface="標楷體" panose="03000509000000000000" pitchFamily="65" charset="-120"/>
                <a:sym typeface="+mn-ea"/>
              </a:rPr>
              <a:t>2.</a:t>
            </a:r>
            <a:r>
              <a:rPr lang="zh-TW" altLang="en-US" sz="2000" dirty="0">
                <a:solidFill>
                  <a:schemeClr val="tx1"/>
                </a:solidFill>
                <a:latin typeface="標楷體" panose="03000509000000000000" pitchFamily="65" charset="-120"/>
                <a:ea typeface="標楷體" panose="03000509000000000000" pitchFamily="65" charset="-120"/>
                <a:sym typeface="+mn-ea"/>
              </a:rPr>
              <a:t>單親家庭負教養責任之一方無力撫育者</a:t>
            </a:r>
            <a:endParaRPr lang="zh-TW" altLang="en-US"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en-US" altLang="zh-TW" sz="2000" dirty="0">
                <a:solidFill>
                  <a:schemeClr val="tx1"/>
                </a:solidFill>
                <a:latin typeface="標楷體" panose="03000509000000000000" pitchFamily="65" charset="-120"/>
                <a:ea typeface="標楷體" panose="03000509000000000000" pitchFamily="65" charset="-120"/>
                <a:sym typeface="+mn-ea"/>
              </a:rPr>
              <a:t>    3.父母一方亡故，而監護人無力教養者。</a:t>
            </a:r>
            <a:endParaRPr lang="en-US" altLang="zh-TW"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en-US" altLang="zh-TW" sz="2000" dirty="0">
                <a:solidFill>
                  <a:schemeClr val="tx1"/>
                </a:solidFill>
                <a:latin typeface="標楷體" panose="03000509000000000000" pitchFamily="65" charset="-120"/>
                <a:ea typeface="標楷體" panose="03000509000000000000" pitchFamily="65" charset="-120"/>
                <a:sym typeface="+mn-ea"/>
              </a:rPr>
              <a:t>    4.家庭有重大或緊急變故致生活困難者。</a:t>
            </a:r>
            <a:endParaRPr lang="en-US" altLang="zh-TW"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en-US" altLang="zh-TW" sz="2000" dirty="0">
                <a:solidFill>
                  <a:schemeClr val="tx1"/>
                </a:solidFill>
                <a:latin typeface="標楷體" panose="03000509000000000000" pitchFamily="65" charset="-120"/>
                <a:ea typeface="標楷體" panose="03000509000000000000" pitchFamily="65" charset="-120"/>
                <a:sym typeface="+mn-ea"/>
              </a:rPr>
              <a:t>    5.經申請人之就讀校方人員訪視後認定確實家庭生活困難。</a:t>
            </a:r>
            <a:endParaRPr lang="zh-TW" altLang="en-US" sz="2000" dirty="0">
              <a:solidFill>
                <a:schemeClr val="tx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36</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83518"/>
            <a:ext cx="8003232" cy="4111105"/>
          </a:xfrm>
        </p:spPr>
        <p:txBody>
          <a:bodyPr>
            <a:normAutofit/>
          </a:bodyPr>
          <a:lstStyle/>
          <a:p>
            <a:pPr marL="0" indent="0">
              <a:lnSpc>
                <a:spcPct val="110000"/>
              </a:lnSpc>
              <a:spcBef>
                <a:spcPts val="20"/>
              </a:spcBef>
              <a:buNone/>
            </a:pPr>
            <a:r>
              <a:rPr lang="en-US" altLang="zh-TW" sz="2400" b="1" dirty="0">
                <a:latin typeface="標楷體" panose="03000509000000000000" pitchFamily="65" charset="-120"/>
                <a:ea typeface="標楷體" panose="03000509000000000000" pitchFamily="65" charset="-120"/>
                <a:sym typeface="+mn-ea"/>
              </a:rPr>
              <a:t>&lt;</a:t>
            </a:r>
            <a:r>
              <a:rPr lang="zh-TW" altLang="en-US" sz="2400" b="1" dirty="0">
                <a:latin typeface="標楷體" panose="03000509000000000000" pitchFamily="65" charset="-120"/>
                <a:ea typeface="標楷體" panose="03000509000000000000" pitchFamily="65" charset="-120"/>
                <a:sym typeface="+mn-ea"/>
              </a:rPr>
              <a:t>申請資料</a:t>
            </a:r>
            <a:r>
              <a:rPr lang="en-US" altLang="zh-TW" sz="2400" b="1" dirty="0">
                <a:latin typeface="標楷體" panose="03000509000000000000" pitchFamily="65" charset="-120"/>
                <a:ea typeface="標楷體" panose="03000509000000000000" pitchFamily="65" charset="-120"/>
                <a:sym typeface="+mn-ea"/>
              </a:rPr>
              <a:t>&gt;</a:t>
            </a:r>
            <a:endParaRPr lang="zh-TW" altLang="en-US" sz="24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1.</a:t>
            </a:r>
            <a:r>
              <a:rPr lang="zh-TW" altLang="en-US" sz="2000" dirty="0" smtClean="0">
                <a:latin typeface="標楷體" panose="03000509000000000000" pitchFamily="65" charset="-120"/>
                <a:ea typeface="標楷體" panose="03000509000000000000" pitchFamily="65" charset="-120"/>
                <a:sym typeface="+mn-ea"/>
              </a:rPr>
              <a:t>申請書</a:t>
            </a:r>
            <a:r>
              <a:rPr lang="zh-TW" altLang="en-US" sz="2000" dirty="0">
                <a:latin typeface="標楷體" panose="03000509000000000000" pitchFamily="65" charset="-120"/>
                <a:ea typeface="標楷體" panose="03000509000000000000" pitchFamily="65" charset="-120"/>
                <a:sym typeface="+mn-ea"/>
              </a:rPr>
              <a:t>。</a:t>
            </a: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2.</a:t>
            </a:r>
            <a:r>
              <a:rPr lang="zh-TW" altLang="en-US" sz="2000" dirty="0" smtClean="0">
                <a:latin typeface="標楷體" panose="03000509000000000000" pitchFamily="65" charset="-120"/>
                <a:ea typeface="標楷體" panose="03000509000000000000" pitchFamily="65" charset="-120"/>
                <a:sym typeface="+mn-ea"/>
              </a:rPr>
              <a:t>學生證</a:t>
            </a:r>
            <a:r>
              <a:rPr lang="zh-TW" altLang="en-US" sz="2000" dirty="0">
                <a:latin typeface="標楷體" panose="03000509000000000000" pitchFamily="65" charset="-120"/>
                <a:ea typeface="標楷體" panose="03000509000000000000" pitchFamily="65" charset="-120"/>
                <a:sym typeface="+mn-ea"/>
              </a:rPr>
              <a:t>影本或在學證明。</a:t>
            </a: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3.</a:t>
            </a:r>
            <a:r>
              <a:rPr lang="zh-TW" altLang="en-US" sz="2000" dirty="0" smtClean="0">
                <a:latin typeface="標楷體" panose="03000509000000000000" pitchFamily="65" charset="-120"/>
                <a:ea typeface="標楷體" panose="03000509000000000000" pitchFamily="65" charset="-120"/>
                <a:sym typeface="+mn-ea"/>
              </a:rPr>
              <a:t>申請人</a:t>
            </a:r>
            <a:r>
              <a:rPr lang="zh-TW" altLang="en-US" sz="2000" dirty="0">
                <a:latin typeface="標楷體" panose="03000509000000000000" pitchFamily="65" charset="-120"/>
                <a:ea typeface="標楷體" panose="03000509000000000000" pitchFamily="65" charset="-120"/>
                <a:sym typeface="+mn-ea"/>
              </a:rPr>
              <a:t>或監護人之金融帳戶封面影本。</a:t>
            </a: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4.</a:t>
            </a:r>
            <a:r>
              <a:rPr lang="zh-TW" altLang="en-US" sz="2000" dirty="0" smtClean="0">
                <a:latin typeface="標楷體" panose="03000509000000000000" pitchFamily="65" charset="-120"/>
                <a:ea typeface="標楷體" panose="03000509000000000000" pitchFamily="65" charset="-120"/>
                <a:sym typeface="+mn-ea"/>
              </a:rPr>
              <a:t>前</a:t>
            </a:r>
            <a:r>
              <a:rPr lang="zh-TW" altLang="en-US" sz="2000" dirty="0">
                <a:latin typeface="標楷體" panose="03000509000000000000" pitchFamily="65" charset="-120"/>
                <a:ea typeface="標楷體" panose="03000509000000000000" pitchFamily="65" charset="-120"/>
                <a:sym typeface="+mn-ea"/>
              </a:rPr>
              <a:t>ㄧ學期總平均百分制成績單正本或影本（影本須蓋與正本相章）。</a:t>
            </a: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5.</a:t>
            </a:r>
            <a:r>
              <a:rPr lang="zh-TW" altLang="en-US" sz="2000" dirty="0" smtClean="0">
                <a:latin typeface="標楷體" panose="03000509000000000000" pitchFamily="65" charset="-120"/>
                <a:ea typeface="標楷體" panose="03000509000000000000" pitchFamily="65" charset="-120"/>
                <a:sym typeface="+mn-ea"/>
              </a:rPr>
              <a:t>領</a:t>
            </a:r>
            <a:r>
              <a:rPr lang="zh-TW" altLang="en-US" sz="2000" dirty="0">
                <a:latin typeface="標楷體" panose="03000509000000000000" pitchFamily="65" charset="-120"/>
                <a:ea typeface="標楷體" panose="03000509000000000000" pitchFamily="65" charset="-120"/>
                <a:sym typeface="+mn-ea"/>
              </a:rPr>
              <a:t>據。</a:t>
            </a: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6.</a:t>
            </a:r>
            <a:r>
              <a:rPr lang="zh-TW" altLang="en-US" sz="2000" dirty="0" smtClean="0">
                <a:latin typeface="標楷體" panose="03000509000000000000" pitchFamily="65" charset="-120"/>
                <a:ea typeface="標楷體" panose="03000509000000000000" pitchFamily="65" charset="-120"/>
                <a:sym typeface="+mn-ea"/>
              </a:rPr>
              <a:t>區公所</a:t>
            </a:r>
            <a:r>
              <a:rPr lang="zh-TW" altLang="en-US" sz="2000" dirty="0">
                <a:latin typeface="標楷體" panose="03000509000000000000" pitchFamily="65" charset="-120"/>
                <a:ea typeface="標楷體" panose="03000509000000000000" pitchFamily="65" charset="-120"/>
                <a:sym typeface="+mn-ea"/>
              </a:rPr>
              <a:t>核發之中低或低收入戶證明</a:t>
            </a:r>
            <a:r>
              <a:rPr lang="zh-TW" altLang="en-US" sz="2000" dirty="0" smtClean="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未領有中低或低收入戶證明者</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須填寫家庭</a:t>
            </a:r>
            <a:r>
              <a:rPr lang="zh-TW" altLang="en-US" sz="2000" dirty="0">
                <a:latin typeface="標楷體" panose="03000509000000000000" pitchFamily="65" charset="-120"/>
                <a:ea typeface="標楷體" panose="03000509000000000000" pitchFamily="65" charset="-120"/>
                <a:sym typeface="+mn-ea"/>
              </a:rPr>
              <a:t>狀況訪視表</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7.</a:t>
            </a:r>
            <a:r>
              <a:rPr lang="zh-TW" altLang="en-US" sz="2000" dirty="0" smtClean="0">
                <a:latin typeface="標楷體" panose="03000509000000000000" pitchFamily="65" charset="-120"/>
                <a:ea typeface="標楷體" panose="03000509000000000000" pitchFamily="65" charset="-120"/>
                <a:sym typeface="+mn-ea"/>
              </a:rPr>
              <a:t>切</a:t>
            </a:r>
            <a:r>
              <a:rPr lang="zh-TW" altLang="en-US" sz="2000" dirty="0">
                <a:latin typeface="標楷體" panose="03000509000000000000" pitchFamily="65" charset="-120"/>
                <a:ea typeface="標楷體" panose="03000509000000000000" pitchFamily="65" charset="-120"/>
                <a:sym typeface="+mn-ea"/>
              </a:rPr>
              <a:t>結書</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18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1800" dirty="0" smtClean="0">
                <a:latin typeface="標楷體" panose="03000509000000000000" pitchFamily="65" charset="-120"/>
                <a:ea typeface="標楷體" panose="03000509000000000000" pitchFamily="65" charset="-120"/>
                <a:sym typeface="+mn-ea"/>
              </a:rPr>
              <a:t>    </a:t>
            </a:r>
            <a:endParaRPr lang="zh-TW" altLang="en-US" sz="18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37</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文字版面配置區 6"/>
          <p:cNvSpPr txBox="1">
            <a:spLocks noGrp="1"/>
          </p:cNvSpPr>
          <p:nvPr>
            <p:ph idx="1"/>
          </p:nvPr>
        </p:nvSpPr>
        <p:spPr>
          <a:xfrm>
            <a:off x="467544" y="555526"/>
            <a:ext cx="8003232" cy="39705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30000"/>
              </a:lnSpc>
            </a:pPr>
            <a:r>
              <a:rPr lang="en-US" sz="1800" b="1" dirty="0">
                <a:solidFill>
                  <a:schemeClr val="tx1"/>
                </a:solidFill>
                <a:latin typeface="標楷體" panose="03000509000000000000" pitchFamily="65" charset="-120"/>
                <a:ea typeface="標楷體" panose="03000509000000000000" pitchFamily="65" charset="-120"/>
                <a:sym typeface="+mn-ea"/>
              </a:rPr>
              <a:t>&lt;</a:t>
            </a:r>
            <a:r>
              <a:rPr lang="zh-TW" altLang="en-US" sz="1800" b="1" dirty="0" smtClean="0">
                <a:solidFill>
                  <a:schemeClr val="tx1"/>
                </a:solidFill>
                <a:latin typeface="標楷體" panose="03000509000000000000" pitchFamily="65" charset="-120"/>
                <a:ea typeface="標楷體" panose="03000509000000000000" pitchFamily="65" charset="-120"/>
                <a:sym typeface="+mn-ea"/>
              </a:rPr>
              <a:t>注意事項</a:t>
            </a:r>
            <a:r>
              <a:rPr lang="en-US" sz="1800" b="1" dirty="0">
                <a:solidFill>
                  <a:schemeClr val="tx1"/>
                </a:solidFill>
                <a:latin typeface="標楷體" panose="03000509000000000000" pitchFamily="65" charset="-120"/>
                <a:ea typeface="標楷體" panose="03000509000000000000" pitchFamily="65" charset="-120"/>
                <a:sym typeface="+mn-ea"/>
              </a:rPr>
              <a:t>&gt;</a:t>
            </a:r>
          </a:p>
          <a:p>
            <a:pPr algn="l">
              <a:lnSpc>
                <a:spcPct val="130000"/>
              </a:lnSpc>
            </a:pPr>
            <a:r>
              <a:rPr lang="zh-TW" altLang="en-US" sz="1800" dirty="0" smtClean="0">
                <a:solidFill>
                  <a:schemeClr val="tx1"/>
                </a:solidFill>
                <a:latin typeface="標楷體" panose="03000509000000000000" pitchFamily="65" charset="-120"/>
                <a:ea typeface="標楷體" panose="03000509000000000000" pitchFamily="65" charset="-120"/>
                <a:sym typeface="+mn-ea"/>
              </a:rPr>
              <a:t>一、申請人如</a:t>
            </a:r>
            <a:r>
              <a:rPr lang="zh-TW" altLang="en-US" sz="1800" b="1" u="sng" dirty="0" smtClean="0">
                <a:solidFill>
                  <a:schemeClr val="tx1"/>
                </a:solidFill>
                <a:latin typeface="標楷體" panose="03000509000000000000" pitchFamily="65" charset="-120"/>
                <a:ea typeface="標楷體" panose="03000509000000000000" pitchFamily="65" charset="-120"/>
                <a:sym typeface="+mn-ea"/>
              </a:rPr>
              <a:t>有休學、退學、戶籍遷出或喪失補助資格者</a:t>
            </a:r>
            <a:r>
              <a:rPr lang="zh-TW" altLang="en-US" sz="1800" dirty="0" smtClean="0">
                <a:solidFill>
                  <a:schemeClr val="tx1"/>
                </a:solidFill>
                <a:latin typeface="標楷體" panose="03000509000000000000" pitchFamily="65" charset="-120"/>
                <a:ea typeface="標楷體" panose="03000509000000000000" pitchFamily="65" charset="-120"/>
                <a:sym typeface="+mn-ea"/>
              </a:rPr>
              <a:t>，應主動告知本府，</a:t>
            </a:r>
            <a:endParaRPr lang="en-US" altLang="zh-TW" sz="1800" dirty="0" smtClean="0">
              <a:solidFill>
                <a:schemeClr val="tx1"/>
              </a:solidFill>
              <a:latin typeface="標楷體" panose="03000509000000000000" pitchFamily="65" charset="-120"/>
              <a:ea typeface="標楷體" panose="03000509000000000000" pitchFamily="65" charset="-120"/>
              <a:sym typeface="+mn-ea"/>
            </a:endParaRPr>
          </a:p>
          <a:p>
            <a:pPr algn="l">
              <a:lnSpc>
                <a:spcPct val="130000"/>
              </a:lnSpc>
            </a:pPr>
            <a:r>
              <a:rPr lang="zh-TW" altLang="en-US" sz="1800" dirty="0">
                <a:solidFill>
                  <a:schemeClr val="tx1"/>
                </a:solidFill>
                <a:latin typeface="標楷體" panose="03000509000000000000" pitchFamily="65" charset="-120"/>
                <a:ea typeface="標楷體" panose="03000509000000000000" pitchFamily="65" charset="-120"/>
                <a:sym typeface="+mn-ea"/>
              </a:rPr>
              <a:t>　</a:t>
            </a:r>
            <a:r>
              <a:rPr lang="zh-TW" altLang="en-US" sz="1800" dirty="0" smtClean="0">
                <a:solidFill>
                  <a:schemeClr val="tx1"/>
                </a:solidFill>
                <a:latin typeface="標楷體" panose="03000509000000000000" pitchFamily="65" charset="-120"/>
                <a:ea typeface="標楷體" panose="03000509000000000000" pitchFamily="65" charset="-120"/>
                <a:sym typeface="+mn-ea"/>
              </a:rPr>
              <a:t>　並繳還補助款。</a:t>
            </a:r>
          </a:p>
          <a:p>
            <a:pPr algn="l">
              <a:lnSpc>
                <a:spcPct val="130000"/>
              </a:lnSpc>
            </a:pPr>
            <a:r>
              <a:rPr lang="zh-TW" altLang="en-US" sz="1800" dirty="0" smtClean="0">
                <a:solidFill>
                  <a:schemeClr val="tx1"/>
                </a:solidFill>
                <a:latin typeface="標楷體" panose="03000509000000000000" pitchFamily="65" charset="-120"/>
                <a:ea typeface="標楷體" panose="03000509000000000000" pitchFamily="65" charset="-120"/>
                <a:sym typeface="+mn-ea"/>
              </a:rPr>
              <a:t>二、申請人如已領取與本要點各項之同性質補助者不得申請。</a:t>
            </a:r>
          </a:p>
          <a:p>
            <a:pPr algn="l">
              <a:lnSpc>
                <a:spcPct val="130000"/>
              </a:lnSpc>
            </a:pPr>
            <a:r>
              <a:rPr lang="zh-TW" altLang="en-US" sz="1800" dirty="0" smtClean="0">
                <a:solidFill>
                  <a:schemeClr val="tx1"/>
                </a:solidFill>
                <a:latin typeface="標楷體" panose="03000509000000000000" pitchFamily="65" charset="-120"/>
                <a:ea typeface="標楷體" panose="03000509000000000000" pitchFamily="65" charset="-120"/>
                <a:sym typeface="+mn-ea"/>
              </a:rPr>
              <a:t>三、申請補助所應檢具文件不完備者，本府應通知申請人或其就讀學校限期補</a:t>
            </a:r>
            <a:endParaRPr lang="en-US" altLang="zh-TW" sz="1800" dirty="0" smtClean="0">
              <a:solidFill>
                <a:schemeClr val="tx1"/>
              </a:solidFill>
              <a:latin typeface="標楷體" panose="03000509000000000000" pitchFamily="65" charset="-120"/>
              <a:ea typeface="標楷體" panose="03000509000000000000" pitchFamily="65" charset="-120"/>
              <a:sym typeface="+mn-ea"/>
            </a:endParaRPr>
          </a:p>
          <a:p>
            <a:pPr algn="l">
              <a:lnSpc>
                <a:spcPct val="130000"/>
              </a:lnSpc>
            </a:pPr>
            <a:r>
              <a:rPr lang="zh-TW" altLang="en-US" sz="1800" dirty="0">
                <a:solidFill>
                  <a:schemeClr val="tx1"/>
                </a:solidFill>
                <a:latin typeface="標楷體" panose="03000509000000000000" pitchFamily="65" charset="-120"/>
                <a:ea typeface="標楷體" panose="03000509000000000000" pitchFamily="65" charset="-120"/>
                <a:sym typeface="+mn-ea"/>
              </a:rPr>
              <a:t>　</a:t>
            </a:r>
            <a:r>
              <a:rPr lang="zh-TW" altLang="en-US" sz="1800" dirty="0" smtClean="0">
                <a:solidFill>
                  <a:schemeClr val="tx1"/>
                </a:solidFill>
                <a:latin typeface="標楷體" panose="03000509000000000000" pitchFamily="65" charset="-120"/>
                <a:ea typeface="標楷體" panose="03000509000000000000" pitchFamily="65" charset="-120"/>
                <a:sym typeface="+mn-ea"/>
              </a:rPr>
              <a:t>　正，逾期未補正者，駁回其申請。</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38</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210912"/>
            <a:ext cx="633670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台南市</a:t>
            </a:r>
            <a:endPar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endParaRPr>
          </a:p>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原住民</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族學生獎助學金</a:t>
            </a:r>
            <a:endPar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39</a:t>
            </a:fld>
            <a:endParaRPr lang="zh-TW" altLang="en-US"/>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20" y="267494"/>
            <a:ext cx="5976664" cy="4680520"/>
          </a:xfrm>
          <a:prstGeom prst="rect">
            <a:avLst/>
          </a:prstGeom>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4</a:t>
            </a:fld>
            <a:endParaRPr lang="zh-TW" altLang="en-US"/>
          </a:p>
        </p:txBody>
      </p:sp>
    </p:spTree>
    <p:extLst>
      <p:ext uri="{BB962C8B-B14F-4D97-AF65-F5344CB8AC3E}">
        <p14:creationId xmlns:p14="http://schemas.microsoft.com/office/powerpoint/2010/main" val="953269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字版面配置區 6"/>
          <p:cNvSpPr txBox="1">
            <a:spLocks noGrp="1"/>
          </p:cNvSpPr>
          <p:nvPr>
            <p:ph idx="1"/>
          </p:nvPr>
        </p:nvSpPr>
        <p:spPr>
          <a:xfrm>
            <a:off x="457200" y="483519"/>
            <a:ext cx="8075240" cy="4395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200" b="1" dirty="0">
                <a:solidFill>
                  <a:schemeClr val="tx1"/>
                </a:solidFill>
                <a:latin typeface="標楷體" panose="03000509000000000000" pitchFamily="65" charset="-120"/>
                <a:ea typeface="標楷體" panose="03000509000000000000" pitchFamily="65" charset="-120"/>
                <a:sym typeface="+mn-ea"/>
              </a:rPr>
              <a:t>&lt;</a:t>
            </a:r>
            <a:r>
              <a:rPr sz="2200" b="1" dirty="0">
                <a:solidFill>
                  <a:schemeClr val="tx1"/>
                </a:solidFill>
                <a:latin typeface="標楷體" panose="03000509000000000000" pitchFamily="65" charset="-120"/>
                <a:ea typeface="標楷體" panose="03000509000000000000" pitchFamily="65" charset="-120"/>
                <a:sym typeface="+mn-ea"/>
              </a:rPr>
              <a:t>申請</a:t>
            </a:r>
            <a:r>
              <a:rPr lang="zh-TW" sz="2200" b="1" dirty="0">
                <a:solidFill>
                  <a:schemeClr val="tx1"/>
                </a:solidFill>
                <a:latin typeface="標楷體" panose="03000509000000000000" pitchFamily="65" charset="-120"/>
                <a:ea typeface="標楷體" panose="03000509000000000000" pitchFamily="65" charset="-120"/>
                <a:sym typeface="+mn-ea"/>
              </a:rPr>
              <a:t>項目時間</a:t>
            </a:r>
            <a:r>
              <a:rPr lang="en-US" sz="2200" b="1" dirty="0">
                <a:solidFill>
                  <a:schemeClr val="tx1"/>
                </a:solidFill>
                <a:latin typeface="標楷體" panose="03000509000000000000" pitchFamily="65" charset="-120"/>
                <a:ea typeface="標楷體" panose="03000509000000000000" pitchFamily="65" charset="-120"/>
                <a:sym typeface="+mn-ea"/>
              </a:rPr>
              <a:t>&gt;</a:t>
            </a:r>
            <a:endParaRPr lang="en-US" sz="2200" b="1"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r>
              <a:rPr lang="zh-TW" altLang="en-US" sz="2000" dirty="0">
                <a:solidFill>
                  <a:schemeClr val="tx1"/>
                </a:solidFill>
                <a:latin typeface="標楷體" panose="03000509000000000000" pitchFamily="65" charset="-120"/>
                <a:ea typeface="標楷體" panose="03000509000000000000" pitchFamily="65" charset="-120"/>
                <a:sym typeface="+mn-ea"/>
              </a:rPr>
              <a:t>期日起</a:t>
            </a:r>
            <a:r>
              <a:rPr lang="zh-TW" altLang="en-US" sz="2000" dirty="0" smtClean="0">
                <a:solidFill>
                  <a:schemeClr val="tx1"/>
                </a:solidFill>
                <a:latin typeface="標楷體" panose="03000509000000000000" pitchFamily="65" charset="-120"/>
                <a:ea typeface="標楷體" panose="03000509000000000000" pitchFamily="65" charset="-120"/>
                <a:sym typeface="+mn-ea"/>
              </a:rPr>
              <a:t>至</a:t>
            </a:r>
            <a:r>
              <a:rPr lang="en-US" altLang="zh-TW" sz="2000" dirty="0" smtClean="0">
                <a:solidFill>
                  <a:schemeClr val="tx1"/>
                </a:solidFill>
                <a:latin typeface="標楷體" panose="03000509000000000000" pitchFamily="65" charset="-120"/>
                <a:ea typeface="標楷體" panose="03000509000000000000" pitchFamily="65" charset="-120"/>
                <a:sym typeface="+mn-ea"/>
              </a:rPr>
              <a:t>10/08(</a:t>
            </a:r>
            <a:r>
              <a:rPr lang="zh-TW" altLang="en-US" sz="2000" dirty="0" smtClean="0">
                <a:solidFill>
                  <a:schemeClr val="tx1"/>
                </a:solidFill>
                <a:latin typeface="標楷體" panose="03000509000000000000" pitchFamily="65" charset="-120"/>
                <a:ea typeface="標楷體" panose="03000509000000000000" pitchFamily="65" charset="-120"/>
                <a:sym typeface="+mn-ea"/>
              </a:rPr>
              <a:t>四</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r>
              <a:rPr lang="zh-TW" altLang="en-US" sz="2000" dirty="0" smtClean="0">
                <a:solidFill>
                  <a:schemeClr val="tx1"/>
                </a:solidFill>
                <a:latin typeface="標楷體" panose="03000509000000000000" pitchFamily="65" charset="-120"/>
                <a:ea typeface="標楷體" panose="03000509000000000000" pitchFamily="65" charset="-120"/>
                <a:sym typeface="+mn-ea"/>
              </a:rPr>
              <a:t>止</a:t>
            </a:r>
            <a:r>
              <a:rPr lang="zh-TW" altLang="en-US" sz="2000" dirty="0">
                <a:solidFill>
                  <a:schemeClr val="tx1"/>
                </a:solidFill>
                <a:latin typeface="標楷體" panose="03000509000000000000" pitchFamily="65" charset="-120"/>
                <a:ea typeface="標楷體" panose="03000509000000000000" pitchFamily="65" charset="-120"/>
                <a:sym typeface="+mn-ea"/>
              </a:rPr>
              <a:t>，將</a:t>
            </a:r>
            <a:r>
              <a:rPr lang="zh-TW" altLang="en-US" sz="2000" u="sng" dirty="0" smtClean="0">
                <a:solidFill>
                  <a:schemeClr val="tx1"/>
                </a:solidFill>
                <a:latin typeface="標楷體" panose="03000509000000000000" pitchFamily="65" charset="-120"/>
                <a:ea typeface="標楷體" panose="03000509000000000000" pitchFamily="65" charset="-120"/>
                <a:sym typeface="+mn-ea"/>
              </a:rPr>
              <a:t>向戶籍所在地之區公所提出申請</a:t>
            </a:r>
            <a:r>
              <a:rPr lang="zh-TW" altLang="en-US" sz="2000" dirty="0">
                <a:solidFill>
                  <a:schemeClr val="tx1"/>
                </a:solidFill>
                <a:latin typeface="標楷體" panose="03000509000000000000" pitchFamily="65" charset="-120"/>
                <a:ea typeface="標楷體" panose="03000509000000000000" pitchFamily="65" charset="-120"/>
                <a:sym typeface="+mn-ea"/>
              </a:rPr>
              <a:t>，預期將不受理。</a:t>
            </a: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en-US" sz="2200" b="1" dirty="0">
                <a:solidFill>
                  <a:schemeClr val="tx1"/>
                </a:solidFill>
                <a:latin typeface="標楷體" panose="03000509000000000000" pitchFamily="65" charset="-120"/>
                <a:ea typeface="標楷體" panose="03000509000000000000" pitchFamily="65" charset="-120"/>
                <a:sym typeface="+mn-ea"/>
              </a:rPr>
              <a:t>&lt;</a:t>
            </a:r>
            <a:r>
              <a:rPr sz="2200" b="1" dirty="0">
                <a:solidFill>
                  <a:schemeClr val="tx1"/>
                </a:solidFill>
                <a:latin typeface="標楷體" panose="03000509000000000000" pitchFamily="65" charset="-120"/>
                <a:ea typeface="標楷體" panose="03000509000000000000" pitchFamily="65" charset="-120"/>
                <a:sym typeface="+mn-ea"/>
              </a:rPr>
              <a:t>申請</a:t>
            </a:r>
            <a:r>
              <a:rPr lang="zh-TW" sz="2200" b="1" dirty="0">
                <a:solidFill>
                  <a:schemeClr val="tx1"/>
                </a:solidFill>
                <a:latin typeface="標楷體" panose="03000509000000000000" pitchFamily="65" charset="-120"/>
                <a:ea typeface="標楷體" panose="03000509000000000000" pitchFamily="65" charset="-120"/>
                <a:sym typeface="+mn-ea"/>
              </a:rPr>
              <a:t>項目</a:t>
            </a:r>
            <a:r>
              <a:rPr sz="2200" b="1" dirty="0">
                <a:solidFill>
                  <a:schemeClr val="tx1"/>
                </a:solidFill>
                <a:latin typeface="標楷體" panose="03000509000000000000" pitchFamily="65" charset="-120"/>
                <a:ea typeface="標楷體" panose="03000509000000000000" pitchFamily="65" charset="-120"/>
                <a:sym typeface="+mn-ea"/>
              </a:rPr>
              <a:t>資格</a:t>
            </a:r>
            <a:r>
              <a:rPr lang="en-US" sz="2200" b="1" dirty="0">
                <a:solidFill>
                  <a:schemeClr val="tx1"/>
                </a:solidFill>
                <a:latin typeface="標楷體" panose="03000509000000000000" pitchFamily="65" charset="-120"/>
                <a:ea typeface="標楷體" panose="03000509000000000000" pitchFamily="65" charset="-120"/>
                <a:sym typeface="+mn-ea"/>
              </a:rPr>
              <a:t>&gt;</a:t>
            </a:r>
            <a:r>
              <a:rPr lang="en-US" sz="2200" dirty="0">
                <a:solidFill>
                  <a:schemeClr val="tx1"/>
                </a:solidFill>
                <a:latin typeface="標楷體" panose="03000509000000000000" pitchFamily="65" charset="-120"/>
                <a:ea typeface="標楷體" panose="03000509000000000000" pitchFamily="65" charset="-120"/>
                <a:sym typeface="+mn-ea"/>
              </a:rPr>
              <a:t> </a:t>
            </a:r>
            <a:endParaRPr lang="en-US" sz="22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一、</a:t>
            </a:r>
            <a:r>
              <a:rPr lang="en-US" sz="2000" dirty="0" smtClean="0">
                <a:solidFill>
                  <a:schemeClr val="tx1"/>
                </a:solidFill>
                <a:latin typeface="標楷體" panose="03000509000000000000" pitchFamily="65" charset="-120"/>
                <a:ea typeface="標楷體" panose="03000509000000000000" pitchFamily="65" charset="-120"/>
                <a:sym typeface="+mn-ea"/>
              </a:rPr>
              <a:t>設籍本市6個月以上</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endParaRPr lang="en-US" sz="2000"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二、</a:t>
            </a:r>
            <a:r>
              <a:rPr lang="en-US" sz="2000" dirty="0" smtClean="0">
                <a:solidFill>
                  <a:schemeClr val="tx1"/>
                </a:solidFill>
                <a:latin typeface="標楷體" panose="03000509000000000000" pitchFamily="65" charset="-120"/>
                <a:ea typeface="標楷體" panose="03000509000000000000" pitchFamily="65" charset="-120"/>
                <a:sym typeface="+mn-ea"/>
              </a:rPr>
              <a:t>申請人具</a:t>
            </a:r>
            <a:r>
              <a:rPr lang="en-US" sz="2000" u="sng" dirty="0" smtClean="0">
                <a:solidFill>
                  <a:schemeClr val="tx1"/>
                </a:solidFill>
                <a:latin typeface="標楷體" panose="03000509000000000000" pitchFamily="65" charset="-120"/>
                <a:ea typeface="標楷體" panose="03000509000000000000" pitchFamily="65" charset="-120"/>
                <a:sym typeface="+mn-ea"/>
              </a:rPr>
              <a:t>原住民身分</a:t>
            </a:r>
            <a:r>
              <a:rPr lang="en-US" sz="2000" dirty="0" smtClean="0">
                <a:solidFill>
                  <a:schemeClr val="tx1"/>
                </a:solidFill>
                <a:latin typeface="標楷體" panose="03000509000000000000" pitchFamily="65" charset="-120"/>
                <a:ea typeface="標楷體" panose="03000509000000000000" pitchFamily="65" charset="-120"/>
                <a:sym typeface="+mn-ea"/>
              </a:rPr>
              <a:t>且為</a:t>
            </a:r>
            <a:r>
              <a:rPr lang="en-US" sz="2000" u="sng" dirty="0" smtClean="0">
                <a:solidFill>
                  <a:schemeClr val="tx1"/>
                </a:solidFill>
                <a:latin typeface="標楷體" panose="03000509000000000000" pitchFamily="65" charset="-120"/>
                <a:ea typeface="標楷體" panose="03000509000000000000" pitchFamily="65" charset="-120"/>
                <a:sym typeface="+mn-ea"/>
              </a:rPr>
              <a:t>日間部</a:t>
            </a:r>
            <a:r>
              <a:rPr lang="en-US" sz="2000" dirty="0" smtClean="0">
                <a:solidFill>
                  <a:schemeClr val="tx1"/>
                </a:solidFill>
                <a:latin typeface="標楷體" panose="03000509000000000000" pitchFamily="65" charset="-120"/>
                <a:ea typeface="標楷體" panose="03000509000000000000" pitchFamily="65" charset="-120"/>
                <a:sym typeface="+mn-ea"/>
              </a:rPr>
              <a:t>之在學學生</a:t>
            </a:r>
            <a:r>
              <a:rPr lang="en-US" sz="2000" dirty="0">
                <a:solidFill>
                  <a:schemeClr val="tx1"/>
                </a:solidFill>
                <a:latin typeface="標楷體" panose="03000509000000000000" pitchFamily="65" charset="-120"/>
                <a:ea typeface="標楷體" panose="03000509000000000000" pitchFamily="65" charset="-120"/>
                <a:sym typeface="+mn-ea"/>
              </a:rPr>
              <a:t>。</a:t>
            </a: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三、</a:t>
            </a:r>
            <a:r>
              <a:rPr lang="en-US" sz="2000" dirty="0" smtClean="0">
                <a:solidFill>
                  <a:schemeClr val="tx1"/>
                </a:solidFill>
                <a:latin typeface="標楷體" panose="03000509000000000000" pitchFamily="65" charset="-120"/>
                <a:ea typeface="標楷體" panose="03000509000000000000" pitchFamily="65" charset="-120"/>
                <a:sym typeface="+mn-ea"/>
              </a:rPr>
              <a:t>高中</a:t>
            </a:r>
            <a:r>
              <a:rPr lang="en-US" sz="2000" dirty="0">
                <a:solidFill>
                  <a:schemeClr val="tx1"/>
                </a:solidFill>
                <a:latin typeface="標楷體" panose="03000509000000000000" pitchFamily="65" charset="-120"/>
                <a:ea typeface="標楷體" panose="03000509000000000000" pitchFamily="65" charset="-120"/>
                <a:sym typeface="+mn-ea"/>
              </a:rPr>
              <a:t>（職）以上學業成績總平均達75分以上，</a:t>
            </a:r>
            <a:r>
              <a:rPr lang="en-US" sz="2000" dirty="0" smtClean="0">
                <a:solidFill>
                  <a:schemeClr val="tx1"/>
                </a:solidFill>
                <a:latin typeface="標楷體" panose="03000509000000000000" pitchFamily="65" charset="-120"/>
                <a:ea typeface="標楷體" panose="03000509000000000000" pitchFamily="65" charset="-120"/>
                <a:sym typeface="+mn-ea"/>
              </a:rPr>
              <a:t>但各科成績不得低於</a:t>
            </a:r>
          </a:p>
          <a:p>
            <a:pPr algn="l">
              <a:lnSpc>
                <a:spcPct val="110000"/>
              </a:lnSpc>
              <a:spcBef>
                <a:spcPts val="20"/>
              </a:spcBef>
              <a:spcAft>
                <a:spcPts val="0"/>
              </a:spcAft>
            </a:pPr>
            <a:r>
              <a:rPr lang="en-US" sz="2000" dirty="0">
                <a:solidFill>
                  <a:schemeClr val="tx1"/>
                </a:solidFill>
                <a:latin typeface="標楷體" panose="03000509000000000000" pitchFamily="65" charset="-120"/>
                <a:ea typeface="標楷體" panose="03000509000000000000" pitchFamily="65" charset="-120"/>
                <a:sym typeface="+mn-ea"/>
              </a:rPr>
              <a:t> </a:t>
            </a:r>
            <a:r>
              <a:rPr lang="en-US" sz="2000" dirty="0" smtClean="0">
                <a:solidFill>
                  <a:schemeClr val="tx1"/>
                </a:solidFill>
                <a:latin typeface="標楷體" panose="03000509000000000000" pitchFamily="65" charset="-120"/>
                <a:ea typeface="標楷體" panose="03000509000000000000" pitchFamily="65" charset="-120"/>
                <a:sym typeface="+mn-ea"/>
              </a:rPr>
              <a:t>   60</a:t>
            </a:r>
            <a:r>
              <a:rPr lang="en-US" sz="2000" dirty="0">
                <a:solidFill>
                  <a:schemeClr val="tx1"/>
                </a:solidFill>
                <a:latin typeface="標楷體" panose="03000509000000000000" pitchFamily="65" charset="-120"/>
                <a:ea typeface="標楷體" panose="03000509000000000000" pitchFamily="65" charset="-120"/>
                <a:sym typeface="+mn-ea"/>
              </a:rPr>
              <a:t>分。</a:t>
            </a:r>
            <a:endParaRPr lang="en-US" sz="2000" dirty="0">
              <a:solidFill>
                <a:srgbClr val="FF0000"/>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en-US" sz="2000" dirty="0">
                <a:solidFill>
                  <a:srgbClr val="FF0000"/>
                </a:solidFill>
                <a:latin typeface="標楷體" panose="03000509000000000000" pitchFamily="65" charset="-120"/>
                <a:ea typeface="標楷體" panose="03000509000000000000" pitchFamily="65" charset="-120"/>
                <a:sym typeface="+mn-ea"/>
              </a:rPr>
              <a:t>原住民學生就讀下列學制之一者，不得申請獎助學金：</a:t>
            </a:r>
          </a:p>
          <a:p>
            <a:pPr marL="285750" indent="-285750" algn="l">
              <a:lnSpc>
                <a:spcPct val="110000"/>
              </a:lnSpc>
              <a:spcBef>
                <a:spcPts val="20"/>
              </a:spcBef>
              <a:spcAft>
                <a:spcPts val="0"/>
              </a:spcAft>
              <a:buFont typeface="Arial" panose="020B0604020202020204" pitchFamily="34" charset="0"/>
              <a:buChar char="•"/>
            </a:pPr>
            <a:r>
              <a:rPr lang="en-US" sz="1600" dirty="0">
                <a:solidFill>
                  <a:srgbClr val="FF0000"/>
                </a:solidFill>
                <a:latin typeface="標楷體" panose="03000509000000000000" pitchFamily="65" charset="-120"/>
                <a:ea typeface="標楷體" panose="03000509000000000000" pitchFamily="65" charset="-120"/>
                <a:sym typeface="+mn-ea"/>
              </a:rPr>
              <a:t>各級學校夜間部、進修部、推廣進修班、建教班或在職專班。</a:t>
            </a:r>
          </a:p>
          <a:p>
            <a:pPr marL="285750" indent="-285750" algn="l">
              <a:lnSpc>
                <a:spcPct val="110000"/>
              </a:lnSpc>
              <a:spcBef>
                <a:spcPts val="20"/>
              </a:spcBef>
              <a:spcAft>
                <a:spcPts val="0"/>
              </a:spcAft>
              <a:buFont typeface="Arial" panose="020B0604020202020204" pitchFamily="34" charset="0"/>
              <a:buChar char="•"/>
            </a:pPr>
            <a:r>
              <a:rPr lang="en-US" sz="1600" dirty="0" err="1">
                <a:solidFill>
                  <a:srgbClr val="FF0000"/>
                </a:solidFill>
                <a:latin typeface="標楷體" panose="03000509000000000000" pitchFamily="65" charset="-120"/>
                <a:ea typeface="標楷體" panose="03000509000000000000" pitchFamily="65" charset="-120"/>
                <a:sym typeface="+mn-ea"/>
              </a:rPr>
              <a:t>研究所或補修學分</a:t>
            </a:r>
            <a:r>
              <a:rPr lang="en-US" sz="1600" dirty="0" smtClean="0">
                <a:solidFill>
                  <a:srgbClr val="FF0000"/>
                </a:solidFill>
                <a:latin typeface="標楷體" panose="03000509000000000000" pitchFamily="65" charset="-120"/>
                <a:ea typeface="標楷體" panose="03000509000000000000" pitchFamily="65" charset="-120"/>
                <a:sym typeface="+mn-ea"/>
              </a:rPr>
              <a:t>。</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40</a:t>
            </a:fld>
            <a:endParaRPr lang="zh-TW" altLang="en-US"/>
          </a:p>
        </p:txBody>
      </p:sp>
    </p:spTree>
    <p:extLst>
      <p:ext uri="{BB962C8B-B14F-4D97-AF65-F5344CB8AC3E}">
        <p14:creationId xmlns:p14="http://schemas.microsoft.com/office/powerpoint/2010/main" val="646817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字版面配置區 6"/>
          <p:cNvSpPr txBox="1">
            <a:spLocks noGrp="1"/>
          </p:cNvSpPr>
          <p:nvPr>
            <p:ph idx="1"/>
          </p:nvPr>
        </p:nvSpPr>
        <p:spPr>
          <a:xfrm>
            <a:off x="457200" y="483519"/>
            <a:ext cx="8075240" cy="4395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buFont typeface="Arial" panose="020B0604020202020204" pitchFamily="34" charset="0"/>
            </a:pPr>
            <a:r>
              <a:rPr lang="en-US" sz="2400" b="1" dirty="0" smtClean="0">
                <a:solidFill>
                  <a:schemeClr val="tx1"/>
                </a:solidFill>
                <a:latin typeface="標楷體" panose="03000509000000000000" pitchFamily="65" charset="-120"/>
                <a:ea typeface="標楷體" panose="03000509000000000000" pitchFamily="65" charset="-120"/>
                <a:sym typeface="+mn-ea"/>
              </a:rPr>
              <a:t>&lt;</a:t>
            </a:r>
            <a:r>
              <a:rPr lang="zh-TW" altLang="en-US" sz="2400" b="1" dirty="0" smtClean="0">
                <a:solidFill>
                  <a:schemeClr val="tx1"/>
                </a:solidFill>
                <a:latin typeface="標楷體" panose="03000509000000000000" pitchFamily="65" charset="-120"/>
                <a:ea typeface="標楷體" panose="03000509000000000000" pitchFamily="65" charset="-120"/>
                <a:sym typeface="+mn-ea"/>
              </a:rPr>
              <a:t>獎助基準及金額</a:t>
            </a:r>
            <a:r>
              <a:rPr lang="en-US" sz="2400" b="1" dirty="0">
                <a:solidFill>
                  <a:schemeClr val="tx1"/>
                </a:solidFill>
                <a:latin typeface="標楷體" panose="03000509000000000000" pitchFamily="65" charset="-120"/>
                <a:ea typeface="標楷體" panose="03000509000000000000" pitchFamily="65" charset="-120"/>
                <a:sym typeface="+mn-ea"/>
              </a:rPr>
              <a:t>&gt;</a:t>
            </a:r>
          </a:p>
          <a:p>
            <a:pPr algn="l">
              <a:lnSpc>
                <a:spcPct val="110000"/>
              </a:lnSpc>
              <a:spcBef>
                <a:spcPts val="20"/>
              </a:spcBef>
              <a:spcAft>
                <a:spcPts val="0"/>
              </a:spcAft>
              <a:buFont typeface="Arial" panose="020B0604020202020204" pitchFamily="34" charset="0"/>
            </a:pPr>
            <a:r>
              <a:rPr lang="zh-TW" altLang="en-US" sz="2000" dirty="0" smtClean="0">
                <a:solidFill>
                  <a:schemeClr val="tx1"/>
                </a:solidFill>
                <a:latin typeface="標楷體" panose="03000509000000000000" pitchFamily="65" charset="-120"/>
                <a:ea typeface="標楷體" panose="03000509000000000000" pitchFamily="65" charset="-120"/>
                <a:sym typeface="+mn-ea"/>
              </a:rPr>
              <a:t>大學（專）每人每學期五千元，並以五名為原則。</a:t>
            </a:r>
            <a:endParaRPr lang="en-US" altLang="zh-TW"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buFont typeface="Arial" panose="020B0604020202020204" pitchFamily="34" charset="0"/>
            </a:pPr>
            <a:endParaRPr lang="en-US" altLang="en-US" sz="18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200" b="1" dirty="0">
                <a:solidFill>
                  <a:schemeClr val="tx1"/>
                </a:solidFill>
                <a:latin typeface="標楷體" panose="03000509000000000000" pitchFamily="65" charset="-120"/>
                <a:ea typeface="標楷體" panose="03000509000000000000" pitchFamily="65" charset="-120"/>
                <a:sym typeface="+mn-ea"/>
              </a:rPr>
              <a:t>&lt;</a:t>
            </a:r>
            <a:r>
              <a:rPr lang="zh-TW" altLang="en-US" sz="2200" b="1" dirty="0">
                <a:solidFill>
                  <a:schemeClr val="tx1"/>
                </a:solidFill>
                <a:latin typeface="標楷體" panose="03000509000000000000" pitchFamily="65" charset="-120"/>
                <a:ea typeface="標楷體" panose="03000509000000000000" pitchFamily="65" charset="-120"/>
                <a:sym typeface="+mn-ea"/>
              </a:rPr>
              <a:t>申請類別</a:t>
            </a:r>
            <a:r>
              <a:rPr lang="en-US" altLang="zh-TW" sz="2200" b="1" dirty="0">
                <a:solidFill>
                  <a:schemeClr val="tx1"/>
                </a:solidFill>
                <a:latin typeface="標楷體" panose="03000509000000000000" pitchFamily="65" charset="-120"/>
                <a:ea typeface="標楷體" panose="03000509000000000000" pitchFamily="65" charset="-120"/>
                <a:sym typeface="+mn-ea"/>
              </a:rPr>
              <a:t>&gt;</a:t>
            </a:r>
          </a:p>
          <a:p>
            <a:pPr algn="l">
              <a:lnSpc>
                <a:spcPct val="110000"/>
              </a:lnSpc>
              <a:spcBef>
                <a:spcPts val="20"/>
              </a:spcBef>
            </a:pPr>
            <a:r>
              <a:rPr lang="zh-TW" altLang="en-US" sz="2000" b="1" dirty="0">
                <a:solidFill>
                  <a:schemeClr val="tx1"/>
                </a:solidFill>
                <a:latin typeface="標楷體" panose="03000509000000000000" pitchFamily="65" charset="-120"/>
                <a:ea typeface="標楷體" panose="03000509000000000000" pitchFamily="65" charset="-120"/>
                <a:sym typeface="+mn-ea"/>
              </a:rPr>
              <a:t>一、學業成績</a:t>
            </a:r>
            <a:r>
              <a:rPr lang="zh-TW" altLang="en-US" sz="2000" b="1" dirty="0" smtClean="0">
                <a:solidFill>
                  <a:schemeClr val="tx1"/>
                </a:solidFill>
                <a:latin typeface="標楷體" panose="03000509000000000000" pitchFamily="65" charset="-120"/>
                <a:ea typeface="標楷體" panose="03000509000000000000" pitchFamily="65" charset="-120"/>
                <a:sym typeface="+mn-ea"/>
              </a:rPr>
              <a:t>：</a:t>
            </a:r>
            <a:endParaRPr lang="en-US" altLang="zh-TW" sz="2000" b="1"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000" dirty="0" smtClean="0">
                <a:solidFill>
                  <a:schemeClr val="tx1"/>
                </a:solidFill>
                <a:latin typeface="標楷體" panose="03000509000000000000" pitchFamily="65" charset="-120"/>
                <a:ea typeface="標楷體" panose="03000509000000000000" pitchFamily="65" charset="-120"/>
                <a:sym typeface="+mn-ea"/>
              </a:rPr>
              <a:t>     1</a:t>
            </a:r>
            <a:r>
              <a:rPr lang="en-US" altLang="zh-TW"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a:solidFill>
                  <a:schemeClr val="tx1"/>
                </a:solidFill>
                <a:latin typeface="標楷體" panose="03000509000000000000" pitchFamily="65" charset="-120"/>
                <a:ea typeface="標楷體" panose="03000509000000000000" pitchFamily="65" charset="-120"/>
                <a:sym typeface="+mn-ea"/>
              </a:rPr>
              <a:t>高中（職）、大學（專）學期成績總平均達七十五分以上。</a:t>
            </a:r>
          </a:p>
          <a:p>
            <a:pPr algn="l">
              <a:lnSpc>
                <a:spcPct val="110000"/>
              </a:lnSpc>
              <a:spcBef>
                <a:spcPts val="20"/>
              </a:spcBef>
            </a:pPr>
            <a:r>
              <a:rPr lang="zh-TW" altLang="en-US" sz="2000" dirty="0">
                <a:solidFill>
                  <a:schemeClr val="tx1"/>
                </a:solidFill>
                <a:latin typeface="標楷體" panose="03000509000000000000" pitchFamily="65" charset="-120"/>
                <a:ea typeface="標楷體" panose="03000509000000000000" pitchFamily="65" charset="-120"/>
                <a:sym typeface="+mn-ea"/>
              </a:rPr>
              <a:t>     </a:t>
            </a:r>
            <a:r>
              <a:rPr lang="en-US" altLang="zh-TW" sz="2000" dirty="0" smtClean="0">
                <a:solidFill>
                  <a:schemeClr val="tx1"/>
                </a:solidFill>
                <a:latin typeface="標楷體" panose="03000509000000000000" pitchFamily="65" charset="-120"/>
                <a:ea typeface="標楷體" panose="03000509000000000000" pitchFamily="65" charset="-120"/>
                <a:sym typeface="+mn-ea"/>
              </a:rPr>
              <a:t>2</a:t>
            </a:r>
            <a:r>
              <a:rPr lang="en-US" altLang="zh-TW"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a:solidFill>
                  <a:schemeClr val="tx1"/>
                </a:solidFill>
                <a:latin typeface="標楷體" panose="03000509000000000000" pitchFamily="65" charset="-120"/>
                <a:ea typeface="標楷體" panose="03000509000000000000" pitchFamily="65" charset="-120"/>
                <a:sym typeface="+mn-ea"/>
              </a:rPr>
              <a:t>但各科成績不得低於六十分。</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41</a:t>
            </a:fld>
            <a:endParaRPr lang="zh-TW" altLang="en-US"/>
          </a:p>
        </p:txBody>
      </p:sp>
    </p:spTree>
    <p:extLst>
      <p:ext uri="{BB962C8B-B14F-4D97-AF65-F5344CB8AC3E}">
        <p14:creationId xmlns:p14="http://schemas.microsoft.com/office/powerpoint/2010/main" val="2699843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539552" y="411510"/>
            <a:ext cx="8229600" cy="3970536"/>
          </a:xfrm>
        </p:spPr>
        <p:txBody>
          <a:bodyPr>
            <a:noAutofit/>
          </a:bodyPr>
          <a:lstStyle/>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sym typeface="+mn-ea"/>
              </a:rPr>
              <a:t>二、傑出</a:t>
            </a:r>
            <a:r>
              <a:rPr lang="zh-TW" altLang="en-US" sz="2000" b="1" dirty="0">
                <a:latin typeface="標楷體" panose="03000509000000000000" pitchFamily="65" charset="-120"/>
                <a:ea typeface="標楷體" panose="03000509000000000000" pitchFamily="65" charset="-120"/>
                <a:sym typeface="+mn-ea"/>
              </a:rPr>
              <a:t>表現</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1</a:t>
            </a:r>
            <a:r>
              <a:rPr lang="en-US" altLang="zh-TW" sz="2000" dirty="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通過原住民族</a:t>
            </a:r>
            <a:r>
              <a:rPr lang="zh-TW" altLang="en-US" sz="2000" dirty="0" smtClean="0">
                <a:latin typeface="標楷體" panose="03000509000000000000" pitchFamily="65" charset="-120"/>
                <a:ea typeface="標楷體" panose="03000509000000000000" pitchFamily="65" charset="-120"/>
                <a:sym typeface="+mn-ea"/>
              </a:rPr>
              <a:t>語言認證</a:t>
            </a:r>
            <a:r>
              <a:rPr lang="zh-TW" altLang="en-US" sz="2000" dirty="0">
                <a:latin typeface="標楷體" panose="03000509000000000000" pitchFamily="65" charset="-120"/>
                <a:ea typeface="標楷體" panose="03000509000000000000" pitchFamily="65" charset="-120"/>
                <a:sym typeface="+mn-ea"/>
              </a:rPr>
              <a:t>考試，同一等級以申請一次為限，各級</a:t>
            </a:r>
            <a:r>
              <a:rPr lang="zh-TW" altLang="en-US" sz="2000" dirty="0" smtClean="0">
                <a:latin typeface="標楷體" panose="03000509000000000000" pitchFamily="65" charset="-120"/>
                <a:ea typeface="標楷體" panose="03000509000000000000" pitchFamily="65" charset="-120"/>
                <a:sym typeface="+mn-ea"/>
              </a:rPr>
              <a:t>成績</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標準</a:t>
            </a:r>
            <a:r>
              <a:rPr lang="zh-TW" altLang="en-US" sz="2000" dirty="0">
                <a:latin typeface="標楷體" panose="03000509000000000000" pitchFamily="65" charset="-120"/>
                <a:ea typeface="標楷體" panose="03000509000000000000" pitchFamily="65" charset="-120"/>
                <a:sym typeface="+mn-ea"/>
              </a:rPr>
              <a:t>如下：</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(1)</a:t>
            </a:r>
            <a:r>
              <a:rPr lang="zh-TW" altLang="en-US" sz="2000" dirty="0">
                <a:latin typeface="標楷體" panose="03000509000000000000" pitchFamily="65" charset="-120"/>
                <a:ea typeface="標楷體" panose="03000509000000000000" pitchFamily="65" charset="-120"/>
                <a:sym typeface="+mn-ea"/>
              </a:rPr>
              <a:t>初級、中級：筆試加口試總分達九十分以上。</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(2)</a:t>
            </a:r>
            <a:r>
              <a:rPr lang="zh-TW" altLang="en-US" sz="2000" dirty="0">
                <a:latin typeface="標楷體" panose="03000509000000000000" pitchFamily="65" charset="-120"/>
                <a:ea typeface="標楷體" panose="03000509000000000000" pitchFamily="65" charset="-120"/>
                <a:sym typeface="+mn-ea"/>
              </a:rPr>
              <a:t>高級、薪傳級：筆試達一百零五分以上，口試達三十五分以上</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zh-TW" altLang="en-US"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2</a:t>
            </a:r>
            <a:r>
              <a:rPr lang="en-US" altLang="zh-TW" sz="2000" dirty="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一年內獲得下列競賽等級之個人單項獎項：</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en-US" altLang="zh-TW" sz="2000" dirty="0">
                <a:latin typeface="標楷體" panose="03000509000000000000" pitchFamily="65" charset="-120"/>
                <a:ea typeface="標楷體" panose="03000509000000000000" pitchFamily="65" charset="-120"/>
                <a:sym typeface="+mn-ea"/>
              </a:rPr>
              <a:t>1)</a:t>
            </a:r>
            <a:r>
              <a:rPr lang="zh-TW" altLang="en-US" sz="2000" dirty="0">
                <a:latin typeface="標楷體" panose="03000509000000000000" pitchFamily="65" charset="-120"/>
                <a:ea typeface="標楷體" panose="03000509000000000000" pitchFamily="65" charset="-120"/>
                <a:sym typeface="+mn-ea"/>
              </a:rPr>
              <a:t>縣（市）級：前三名  </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en-US" altLang="zh-TW" sz="2000" dirty="0">
                <a:latin typeface="標楷體" panose="03000509000000000000" pitchFamily="65" charset="-120"/>
                <a:ea typeface="標楷體" panose="03000509000000000000" pitchFamily="65" charset="-120"/>
                <a:sym typeface="+mn-ea"/>
              </a:rPr>
              <a:t>2)</a:t>
            </a:r>
            <a:r>
              <a:rPr lang="zh-TW" altLang="en-US" sz="2000" dirty="0">
                <a:latin typeface="標楷體" panose="03000509000000000000" pitchFamily="65" charset="-120"/>
                <a:ea typeface="標楷體" panose="03000509000000000000" pitchFamily="65" charset="-120"/>
                <a:sym typeface="+mn-ea"/>
              </a:rPr>
              <a:t>全國級以上：前六名或</a:t>
            </a:r>
            <a:r>
              <a:rPr lang="zh-TW" altLang="en-US" sz="2000" dirty="0" smtClean="0">
                <a:latin typeface="標楷體" panose="03000509000000000000" pitchFamily="65" charset="-120"/>
                <a:ea typeface="標楷體" panose="03000509000000000000" pitchFamily="65" charset="-120"/>
                <a:sym typeface="+mn-ea"/>
              </a:rPr>
              <a:t>特優</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zh-TW" altLang="en-US"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3</a:t>
            </a:r>
            <a:r>
              <a:rPr lang="en-US" altLang="zh-TW" sz="2000" dirty="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其他優異表現且有相關證明文件</a:t>
            </a:r>
            <a:r>
              <a:rPr lang="zh-TW" altLang="en-US" sz="2000" dirty="0" smtClean="0">
                <a:latin typeface="標楷體" panose="03000509000000000000" pitchFamily="65" charset="-120"/>
                <a:ea typeface="標楷體" panose="03000509000000000000" pitchFamily="65" charset="-120"/>
                <a:sym typeface="+mn-ea"/>
              </a:rPr>
              <a:t>。</a:t>
            </a:r>
            <a:endParaRPr lang="zh-TW" altLang="en-US"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b="1" dirty="0" smtClean="0">
                <a:solidFill>
                  <a:srgbClr val="FF0000"/>
                </a:solidFill>
                <a:latin typeface="標楷體" panose="03000509000000000000" pitchFamily="65" charset="-120"/>
                <a:ea typeface="標楷體" panose="03000509000000000000" pitchFamily="65" charset="-120"/>
                <a:sym typeface="+mn-ea"/>
              </a:rPr>
              <a:t> </a:t>
            </a:r>
            <a:r>
              <a:rPr lang="en-US" altLang="zh-TW" sz="2000" b="1" dirty="0" smtClean="0">
                <a:solidFill>
                  <a:srgbClr val="FF0000"/>
                </a:solidFill>
                <a:latin typeface="標楷體" panose="03000509000000000000" pitchFamily="65" charset="-120"/>
                <a:ea typeface="標楷體" panose="03000509000000000000" pitchFamily="65" charset="-120"/>
                <a:sym typeface="+mn-ea"/>
              </a:rPr>
              <a:t>(</a:t>
            </a:r>
            <a:r>
              <a:rPr lang="zh-TW" altLang="en-US" sz="1600" b="1" dirty="0" smtClean="0">
                <a:solidFill>
                  <a:srgbClr val="FF0000"/>
                </a:solidFill>
                <a:latin typeface="標楷體" panose="03000509000000000000" pitchFamily="65" charset="-120"/>
                <a:ea typeface="標楷體" panose="03000509000000000000" pitchFamily="65" charset="-120"/>
                <a:sym typeface="+mn-ea"/>
              </a:rPr>
              <a:t>申請人</a:t>
            </a:r>
            <a:r>
              <a:rPr lang="zh-TW" altLang="en-US" sz="1600" b="1" dirty="0">
                <a:solidFill>
                  <a:srgbClr val="FF0000"/>
                </a:solidFill>
                <a:latin typeface="標楷體" panose="03000509000000000000" pitchFamily="65" charset="-120"/>
                <a:ea typeface="標楷體" panose="03000509000000000000" pitchFamily="65" charset="-120"/>
                <a:sym typeface="+mn-ea"/>
              </a:rPr>
              <a:t>之學業成績未以百分法計分者，申請獎助學金前應先請學校換算</a:t>
            </a:r>
            <a:r>
              <a:rPr lang="zh-TW" altLang="en-US" sz="1600" b="1" dirty="0">
                <a:solidFill>
                  <a:schemeClr val="bg1"/>
                </a:solidFill>
                <a:latin typeface="標楷體" panose="03000509000000000000" pitchFamily="65" charset="-120"/>
                <a:ea typeface="標楷體" panose="03000509000000000000" pitchFamily="65" charset="-120"/>
                <a:sym typeface="+mn-ea"/>
              </a:rPr>
              <a:t>之</a:t>
            </a:r>
            <a:r>
              <a:rPr lang="zh-TW" altLang="en-US" sz="1600" b="1" dirty="0" smtClean="0">
                <a:solidFill>
                  <a:schemeClr val="bg1"/>
                </a:solidFill>
                <a:latin typeface="標楷體" panose="03000509000000000000" pitchFamily="65" charset="-120"/>
                <a:ea typeface="標楷體" panose="03000509000000000000" pitchFamily="65" charset="-120"/>
                <a:sym typeface="+mn-ea"/>
              </a:rPr>
              <a:t>。</a:t>
            </a:r>
            <a:r>
              <a:rPr lang="en-US" altLang="zh-TW" sz="1600" b="1" dirty="0" smtClean="0">
                <a:solidFill>
                  <a:schemeClr val="bg1"/>
                </a:solidFill>
                <a:latin typeface="標楷體" panose="03000509000000000000" pitchFamily="65" charset="-120"/>
                <a:ea typeface="標楷體" panose="03000509000000000000" pitchFamily="65" charset="-120"/>
                <a:sym typeface="+mn-ea"/>
              </a:rPr>
              <a:t>)</a:t>
            </a:r>
            <a:endParaRPr lang="zh-TW" altLang="en-US" sz="2000" b="1" dirty="0">
              <a:solidFill>
                <a:schemeClr val="bg1"/>
              </a:solidFill>
              <a:latin typeface="標楷體" panose="03000509000000000000" pitchFamily="65" charset="-120"/>
              <a:ea typeface="標楷體" panose="03000509000000000000" pitchFamily="65"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42</a:t>
            </a:fld>
            <a:endParaRPr lang="zh-TW" altLang="en-US"/>
          </a:p>
        </p:txBody>
      </p:sp>
    </p:spTree>
    <p:extLst>
      <p:ext uri="{BB962C8B-B14F-4D97-AF65-F5344CB8AC3E}">
        <p14:creationId xmlns:p14="http://schemas.microsoft.com/office/powerpoint/2010/main" val="646817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67544" y="555526"/>
            <a:ext cx="8064896" cy="3898528"/>
          </a:xfrm>
        </p:spPr>
        <p:txBody>
          <a:bodyPr>
            <a:normAutofit/>
          </a:bodyPr>
          <a:lstStyle/>
          <a:p>
            <a:pPr marL="0" indent="0">
              <a:lnSpc>
                <a:spcPct val="110000"/>
              </a:lnSpc>
              <a:spcBef>
                <a:spcPts val="20"/>
              </a:spcBef>
              <a:buNone/>
            </a:pPr>
            <a:r>
              <a:rPr lang="en-US" altLang="zh-TW" sz="2200" b="1" dirty="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申請資料</a:t>
            </a:r>
            <a:r>
              <a:rPr lang="en-US" altLang="zh-TW" sz="2200" b="1" dirty="0">
                <a:latin typeface="標楷體" panose="03000509000000000000" pitchFamily="65" charset="-120"/>
                <a:ea typeface="標楷體" panose="03000509000000000000" pitchFamily="65" charset="-120"/>
                <a:sym typeface="+mn-ea"/>
              </a:rPr>
              <a:t>&gt;--</a:t>
            </a:r>
            <a:r>
              <a:rPr lang="zh-TW" altLang="en-US" sz="2000" dirty="0">
                <a:latin typeface="標楷體" panose="03000509000000000000" pitchFamily="65" charset="-120"/>
                <a:ea typeface="標楷體" panose="03000509000000000000" pitchFamily="65" charset="-120"/>
                <a:sym typeface="+mn-ea"/>
              </a:rPr>
              <a:t>向戶籍所在地之區公所提出：</a:t>
            </a: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一、申請表</a:t>
            </a:r>
            <a:r>
              <a:rPr lang="zh-TW" altLang="en-US" sz="2000" dirty="0">
                <a:latin typeface="標楷體" panose="03000509000000000000" pitchFamily="65" charset="-120"/>
                <a:ea typeface="標楷體" panose="03000509000000000000" pitchFamily="65" charset="-120"/>
                <a:sym typeface="+mn-ea"/>
              </a:rPr>
              <a:t>一份。</a:t>
            </a: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二、學期</a:t>
            </a:r>
            <a:r>
              <a:rPr lang="zh-TW" altLang="en-US" sz="2000" dirty="0">
                <a:latin typeface="標楷體" panose="03000509000000000000" pitchFamily="65" charset="-120"/>
                <a:ea typeface="標楷體" panose="03000509000000000000" pitchFamily="65" charset="-120"/>
                <a:sym typeface="+mn-ea"/>
              </a:rPr>
              <a:t>成績單正本或傑出表現證明一份。</a:t>
            </a: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三、註記</a:t>
            </a:r>
            <a:r>
              <a:rPr lang="zh-TW" altLang="en-US" sz="2000" dirty="0">
                <a:latin typeface="標楷體" panose="03000509000000000000" pitchFamily="65" charset="-120"/>
                <a:ea typeface="標楷體" panose="03000509000000000000" pitchFamily="65" charset="-120"/>
                <a:sym typeface="+mn-ea"/>
              </a:rPr>
              <a:t>原住民身分戶籍謄本或戶口名簿影本一份。</a:t>
            </a: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四、學生</a:t>
            </a:r>
            <a:r>
              <a:rPr lang="zh-TW" altLang="en-US" sz="2000" dirty="0">
                <a:latin typeface="標楷體" panose="03000509000000000000" pitchFamily="65" charset="-120"/>
                <a:ea typeface="標楷體" panose="03000509000000000000" pitchFamily="65" charset="-120"/>
                <a:sym typeface="+mn-ea"/>
              </a:rPr>
              <a:t>本人之郵局帳戶影本。</a:t>
            </a: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五、為</a:t>
            </a:r>
            <a:r>
              <a:rPr lang="zh-TW" altLang="en-US" sz="2000" dirty="0">
                <a:latin typeface="標楷體" panose="03000509000000000000" pitchFamily="65" charset="-120"/>
                <a:ea typeface="標楷體" panose="03000509000000000000" pitchFamily="65" charset="-120"/>
                <a:sym typeface="+mn-ea"/>
              </a:rPr>
              <a:t>中低收入戶或低收入戶者，檢附區公所核發之證明文件</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43</a:t>
            </a:fld>
            <a:endParaRPr lang="zh-TW" altLang="en-US"/>
          </a:p>
        </p:txBody>
      </p:sp>
    </p:spTree>
    <p:extLst>
      <p:ext uri="{BB962C8B-B14F-4D97-AF65-F5344CB8AC3E}">
        <p14:creationId xmlns:p14="http://schemas.microsoft.com/office/powerpoint/2010/main" val="646817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67544" y="555526"/>
            <a:ext cx="8064896" cy="3898528"/>
          </a:xfrm>
        </p:spPr>
        <p:txBody>
          <a:bodyPr>
            <a:normAutofit/>
          </a:bodyPr>
          <a:lstStyle/>
          <a:p>
            <a:pPr marL="0" indent="0">
              <a:lnSpc>
                <a:spcPct val="110000"/>
              </a:lnSpc>
              <a:spcBef>
                <a:spcPts val="20"/>
              </a:spcBef>
              <a:buNone/>
            </a:pPr>
            <a:r>
              <a:rPr lang="en-US" altLang="zh-TW" sz="2200" b="1" dirty="0" smtClean="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注意事項</a:t>
            </a:r>
            <a:r>
              <a:rPr lang="en-US" altLang="zh-TW" sz="2200" b="1" dirty="0">
                <a:latin typeface="標楷體" panose="03000509000000000000" pitchFamily="65" charset="-120"/>
                <a:ea typeface="標楷體" panose="03000509000000000000" pitchFamily="65" charset="-120"/>
                <a:sym typeface="+mn-ea"/>
              </a:rPr>
              <a:t>&gt;</a:t>
            </a:r>
            <a:endParaRPr lang="zh-TW" altLang="en-US" sz="22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一、</a:t>
            </a:r>
            <a:r>
              <a:rPr lang="zh-TW" altLang="en-US" sz="2000" dirty="0" smtClean="0">
                <a:latin typeface="標楷體" panose="03000509000000000000" pitchFamily="65" charset="-120"/>
                <a:ea typeface="標楷體" panose="03000509000000000000" pitchFamily="65" charset="-120"/>
                <a:sym typeface="+mn-ea"/>
              </a:rPr>
              <a:t>申請人</a:t>
            </a:r>
            <a:r>
              <a:rPr lang="zh-TW" altLang="en-US" sz="2000" dirty="0">
                <a:latin typeface="標楷體" panose="03000509000000000000" pitchFamily="65" charset="-120"/>
                <a:ea typeface="標楷體" panose="03000509000000000000" pitchFamily="65" charset="-120"/>
                <a:sym typeface="+mn-ea"/>
              </a:rPr>
              <a:t>以每學年第一學期之學業成績申請者，應於翌年三月十</a:t>
            </a:r>
            <a:r>
              <a:rPr lang="zh-TW" altLang="en-US" sz="2000" dirty="0" smtClean="0">
                <a:latin typeface="標楷體" panose="03000509000000000000" pitchFamily="65" charset="-120"/>
                <a:ea typeface="標楷體" panose="03000509000000000000" pitchFamily="65" charset="-120"/>
                <a:sym typeface="+mn-ea"/>
              </a:rPr>
              <a:t>日前</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提出</a:t>
            </a:r>
            <a:r>
              <a:rPr lang="zh-TW" altLang="en-US" sz="2000" dirty="0">
                <a:latin typeface="標楷體" panose="03000509000000000000" pitchFamily="65" charset="-120"/>
                <a:ea typeface="標楷體" panose="03000509000000000000" pitchFamily="65" charset="-120"/>
                <a:sym typeface="+mn-ea"/>
              </a:rPr>
              <a:t>。</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二、</a:t>
            </a:r>
            <a:r>
              <a:rPr lang="zh-TW" altLang="en-US" sz="2000" dirty="0" smtClean="0">
                <a:latin typeface="標楷體" panose="03000509000000000000" pitchFamily="65" charset="-120"/>
                <a:ea typeface="標楷體" panose="03000509000000000000" pitchFamily="65" charset="-120"/>
                <a:sym typeface="+mn-ea"/>
              </a:rPr>
              <a:t>以</a:t>
            </a:r>
            <a:r>
              <a:rPr lang="zh-TW" altLang="en-US" sz="2000" dirty="0">
                <a:latin typeface="標楷體" panose="03000509000000000000" pitchFamily="65" charset="-120"/>
                <a:ea typeface="標楷體" panose="03000509000000000000" pitchFamily="65" charset="-120"/>
                <a:sym typeface="+mn-ea"/>
              </a:rPr>
              <a:t>每學年第二學期之學業成績申請者，應於當年九月十五日前提出。</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三、</a:t>
            </a:r>
            <a:r>
              <a:rPr lang="zh-TW" altLang="en-US" sz="2000" dirty="0" smtClean="0">
                <a:latin typeface="標楷體" panose="03000509000000000000" pitchFamily="65" charset="-120"/>
                <a:ea typeface="標楷體" panose="03000509000000000000" pitchFamily="65" charset="-120"/>
                <a:sym typeface="+mn-ea"/>
              </a:rPr>
              <a:t>以</a:t>
            </a:r>
            <a:r>
              <a:rPr lang="zh-TW" altLang="en-US" sz="2000" dirty="0">
                <a:latin typeface="標楷體" panose="03000509000000000000" pitchFamily="65" charset="-120"/>
                <a:ea typeface="標楷體" panose="03000509000000000000" pitchFamily="65" charset="-120"/>
                <a:sym typeface="+mn-ea"/>
              </a:rPr>
              <a:t>傑出表現申請者，應於獲得傑出表現證明一年內提出。</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四、</a:t>
            </a:r>
            <a:r>
              <a:rPr lang="zh-TW" altLang="en-US" sz="2000" dirty="0" smtClean="0">
                <a:latin typeface="標楷體" panose="03000509000000000000" pitchFamily="65" charset="-120"/>
                <a:ea typeface="標楷體" panose="03000509000000000000" pitchFamily="65" charset="-120"/>
                <a:sym typeface="+mn-ea"/>
              </a:rPr>
              <a:t>申請人</a:t>
            </a:r>
            <a:r>
              <a:rPr lang="zh-TW" altLang="en-US" sz="2000" dirty="0">
                <a:latin typeface="標楷體" panose="03000509000000000000" pitchFamily="65" charset="-120"/>
                <a:ea typeface="標楷體" panose="03000509000000000000" pitchFamily="65" charset="-120"/>
                <a:sym typeface="+mn-ea"/>
              </a:rPr>
              <a:t>應於前點申請期限內，檢具下列文件，向戶籍所在地之區</a:t>
            </a:r>
            <a:r>
              <a:rPr lang="zh-TW" altLang="en-US" sz="2000" dirty="0" smtClean="0">
                <a:latin typeface="標楷體" panose="03000509000000000000" pitchFamily="65" charset="-120"/>
                <a:ea typeface="標楷體" panose="03000509000000000000" pitchFamily="65" charset="-120"/>
                <a:sym typeface="+mn-ea"/>
              </a:rPr>
              <a:t>公</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所</a:t>
            </a:r>
            <a:r>
              <a:rPr lang="zh-TW" altLang="en-US" sz="2200" dirty="0">
                <a:latin typeface="標楷體" panose="03000509000000000000" pitchFamily="65" charset="-120"/>
                <a:ea typeface="標楷體" panose="03000509000000000000" pitchFamily="65" charset="-120"/>
                <a:sym typeface="+mn-ea"/>
              </a:rPr>
              <a:t>提出</a:t>
            </a:r>
            <a:r>
              <a:rPr lang="zh-TW" altLang="en-US" sz="2200" dirty="0" smtClean="0">
                <a:latin typeface="標楷體" panose="03000509000000000000" pitchFamily="65" charset="-120"/>
                <a:ea typeface="標楷體" panose="03000509000000000000" pitchFamily="65" charset="-120"/>
                <a:sym typeface="+mn-ea"/>
              </a:rPr>
              <a:t>。</a:t>
            </a:r>
            <a:endParaRPr lang="zh-TW" altLang="en-US" sz="2200" dirty="0">
              <a:latin typeface="標楷體" panose="03000509000000000000" pitchFamily="65" charset="-120"/>
              <a:ea typeface="標楷體" panose="03000509000000000000" pitchFamily="65"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44</a:t>
            </a:fld>
            <a:endParaRPr lang="zh-TW" altLang="en-US"/>
          </a:p>
        </p:txBody>
      </p:sp>
    </p:spTree>
    <p:extLst>
      <p:ext uri="{BB962C8B-B14F-4D97-AF65-F5344CB8AC3E}">
        <p14:creationId xmlns:p14="http://schemas.microsoft.com/office/powerpoint/2010/main" val="2652851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190658"/>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新北市高級中等以上學校</a:t>
            </a:r>
            <a:r>
              <a:rPr lang="en-US" altLang="zh-TW"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
            </a:r>
            <a:br>
              <a:rPr lang="en-US" altLang="zh-TW"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br>
            <a:r>
              <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原住民學生獎學金</a:t>
            </a:r>
            <a:endPar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45</a:t>
            </a:fld>
            <a:endParaRPr lang="zh-TW" altLang="en-US"/>
          </a:p>
        </p:txBody>
      </p:sp>
    </p:spTree>
    <p:extLst>
      <p:ext uri="{BB962C8B-B14F-4D97-AF65-F5344CB8AC3E}">
        <p14:creationId xmlns:p14="http://schemas.microsoft.com/office/powerpoint/2010/main" val="637261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555526"/>
            <a:ext cx="8229600" cy="4176464"/>
          </a:xfrm>
        </p:spPr>
        <p:txBody>
          <a:bodyPr>
            <a:normAutofit/>
          </a:bodyPr>
          <a:lstStyle/>
          <a:p>
            <a:pPr marL="0" indent="0">
              <a:lnSpc>
                <a:spcPct val="110000"/>
              </a:lnSpc>
              <a:spcBef>
                <a:spcPts val="20"/>
              </a:spcBef>
              <a:buNone/>
            </a:pPr>
            <a:r>
              <a:rPr lang="en-US" altLang="zh-TW" sz="2200" b="1" dirty="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申請時間</a:t>
            </a:r>
            <a:r>
              <a:rPr lang="en-US" altLang="zh-TW" sz="2200" b="1" dirty="0">
                <a:latin typeface="標楷體" panose="03000509000000000000" pitchFamily="65" charset="-120"/>
                <a:ea typeface="標楷體" panose="03000509000000000000" pitchFamily="65" charset="-120"/>
                <a:sym typeface="+mn-ea"/>
              </a:rPr>
              <a:t>&gt;</a:t>
            </a:r>
          </a:p>
          <a:p>
            <a:pPr marL="0" indent="0">
              <a:lnSpc>
                <a:spcPct val="110000"/>
              </a:lnSpc>
              <a:spcBef>
                <a:spcPts val="20"/>
              </a:spcBef>
              <a:buNone/>
            </a:pPr>
            <a:r>
              <a:rPr lang="en-US" altLang="en-US" sz="2000" dirty="0">
                <a:latin typeface="標楷體" panose="03000509000000000000" pitchFamily="65" charset="-120"/>
                <a:ea typeface="標楷體" panose="03000509000000000000" pitchFamily="65" charset="-120"/>
                <a:sym typeface="+mn-ea"/>
              </a:rPr>
              <a:t>109年2月15日起至109年3月15</a:t>
            </a:r>
            <a:r>
              <a:rPr lang="en-US" altLang="en-US" sz="2000" dirty="0" smtClean="0">
                <a:latin typeface="標楷體" panose="03000509000000000000" pitchFamily="65" charset="-120"/>
                <a:ea typeface="標楷體" panose="03000509000000000000" pitchFamily="65" charset="-120"/>
                <a:sym typeface="+mn-ea"/>
              </a:rPr>
              <a:t>日止</a:t>
            </a:r>
          </a:p>
          <a:p>
            <a:pPr marL="0" indent="0">
              <a:lnSpc>
                <a:spcPct val="110000"/>
              </a:lnSpc>
              <a:spcBef>
                <a:spcPts val="20"/>
              </a:spcBef>
              <a:buNone/>
            </a:pPr>
            <a:endParaRPr lang="en-US" altLang="en-US" sz="2000" b="1"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200" b="1" dirty="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申請資格</a:t>
            </a:r>
            <a:r>
              <a:rPr lang="en-US" altLang="zh-TW" sz="2200" b="1" dirty="0">
                <a:latin typeface="標楷體" panose="03000509000000000000" pitchFamily="65" charset="-120"/>
                <a:ea typeface="標楷體" panose="03000509000000000000" pitchFamily="65" charset="-120"/>
                <a:sym typeface="+mn-ea"/>
              </a:rPr>
              <a:t>&gt;</a:t>
            </a:r>
            <a:endParaRPr lang="zh-TW" altLang="en-US" sz="2200" b="1"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一、具</a:t>
            </a:r>
            <a:r>
              <a:rPr lang="zh-TW" altLang="en-US" sz="2000" dirty="0">
                <a:latin typeface="標楷體" panose="03000509000000000000" pitchFamily="65" charset="-120"/>
                <a:ea typeface="標楷體" panose="03000509000000000000" pitchFamily="65" charset="-120"/>
                <a:sym typeface="+mn-ea"/>
              </a:rPr>
              <a:t>原住民身分，並設籍本市滿6個月以上之高級中等以上學校在學</a:t>
            </a:r>
            <a:r>
              <a:rPr lang="zh-TW" altLang="en-US" sz="2000" dirty="0" smtClean="0">
                <a:latin typeface="標楷體" panose="03000509000000000000" pitchFamily="65" charset="-120"/>
                <a:ea typeface="標楷體" panose="03000509000000000000" pitchFamily="65" charset="-120"/>
                <a:sym typeface="+mn-ea"/>
              </a:rPr>
              <a:t>學</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生</a:t>
            </a:r>
            <a:r>
              <a:rPr lang="zh-TW" altLang="en-US" sz="2000" dirty="0">
                <a:latin typeface="標楷體" panose="03000509000000000000" pitchFamily="65" charset="-120"/>
                <a:ea typeface="標楷體" panose="03000509000000000000" pitchFamily="65" charset="-120"/>
                <a:sym typeface="+mn-ea"/>
              </a:rPr>
              <a:t>。</a:t>
            </a: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二、未</a:t>
            </a:r>
            <a:r>
              <a:rPr lang="zh-TW" altLang="en-US" sz="2000" dirty="0">
                <a:latin typeface="標楷體" panose="03000509000000000000" pitchFamily="65" charset="-120"/>
                <a:ea typeface="標楷體" panose="03000509000000000000" pitchFamily="65" charset="-120"/>
                <a:sym typeface="+mn-ea"/>
              </a:rPr>
              <a:t>領有其他政府機關及公營事業單位之獎助學金。</a:t>
            </a: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三、當</a:t>
            </a:r>
            <a:r>
              <a:rPr lang="zh-TW" altLang="en-US" sz="2000" dirty="0">
                <a:latin typeface="標楷體" panose="03000509000000000000" pitchFamily="65" charset="-120"/>
                <a:ea typeface="標楷體" panose="03000509000000000000" pitchFamily="65" charset="-120"/>
                <a:sym typeface="+mn-ea"/>
              </a:rPr>
              <a:t>學期（108學年度第1學期）無記過以上處分</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18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zh-TW" altLang="en-US" sz="1800" dirty="0">
              <a:latin typeface="標楷體" panose="03000509000000000000" pitchFamily="65" charset="-120"/>
              <a:ea typeface="標楷體" panose="03000509000000000000" pitchFamily="65" charset="-120"/>
              <a:sym typeface="+mn-ea"/>
            </a:endParaRPr>
          </a:p>
          <a:p>
            <a:endParaRPr lang="zh-TW" altLang="en-US" dirty="0"/>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46</a:t>
            </a:fld>
            <a:endParaRPr lang="zh-TW" altLang="en-US"/>
          </a:p>
        </p:txBody>
      </p:sp>
    </p:spTree>
    <p:extLst>
      <p:ext uri="{BB962C8B-B14F-4D97-AF65-F5344CB8AC3E}">
        <p14:creationId xmlns:p14="http://schemas.microsoft.com/office/powerpoint/2010/main" val="646817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字版面配置區 6"/>
          <p:cNvSpPr txBox="1"/>
          <p:nvPr/>
        </p:nvSpPr>
        <p:spPr>
          <a:xfrm>
            <a:off x="457292" y="555526"/>
            <a:ext cx="8219164" cy="44644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200" b="1" dirty="0" smtClean="0">
                <a:solidFill>
                  <a:schemeClr val="tx1"/>
                </a:solidFill>
                <a:latin typeface="標楷體" panose="03000509000000000000" pitchFamily="65" charset="-120"/>
                <a:ea typeface="標楷體" panose="03000509000000000000" pitchFamily="65" charset="-120"/>
                <a:sym typeface="+mn-ea"/>
              </a:rPr>
              <a:t>&lt;</a:t>
            </a:r>
            <a:r>
              <a:rPr lang="en-US" altLang="en-US" sz="2200" b="1" dirty="0" smtClean="0">
                <a:solidFill>
                  <a:schemeClr val="tx1"/>
                </a:solidFill>
                <a:latin typeface="標楷體" panose="03000509000000000000" pitchFamily="65" charset="-120"/>
                <a:ea typeface="標楷體" panose="03000509000000000000" pitchFamily="65" charset="-120"/>
                <a:sym typeface="+mn-ea"/>
              </a:rPr>
              <a:t>學業優秀獎學金</a:t>
            </a:r>
            <a:r>
              <a:rPr lang="en-US" sz="2200" b="1" dirty="0">
                <a:solidFill>
                  <a:schemeClr val="tx1"/>
                </a:solidFill>
                <a:latin typeface="標楷體" panose="03000509000000000000" pitchFamily="65" charset="-120"/>
                <a:ea typeface="標楷體" panose="03000509000000000000" pitchFamily="65" charset="-120"/>
                <a:sym typeface="+mn-ea"/>
              </a:rPr>
              <a:t>&gt;</a:t>
            </a: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一、</a:t>
            </a:r>
            <a:r>
              <a:rPr lang="en-US" altLang="en-US" sz="2000" dirty="0" smtClean="0">
                <a:solidFill>
                  <a:schemeClr val="tx1"/>
                </a:solidFill>
                <a:latin typeface="標楷體" panose="03000509000000000000" pitchFamily="65" charset="-120"/>
                <a:ea typeface="標楷體" panose="03000509000000000000" pitchFamily="65" charset="-120"/>
                <a:sym typeface="+mn-ea"/>
              </a:rPr>
              <a:t>108-1有記過以上處分者不得申請。</a:t>
            </a:r>
          </a:p>
          <a:p>
            <a:pPr algn="l">
              <a:lnSpc>
                <a:spcPct val="110000"/>
              </a:lnSpc>
              <a:spcBef>
                <a:spcPts val="20"/>
              </a:spcBef>
              <a:spcAft>
                <a:spcPts val="0"/>
              </a:spcAft>
            </a:pPr>
            <a:endParaRPr lang="en-US" altLang="en-US"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a:solidFill>
                  <a:schemeClr val="tx1"/>
                </a:solidFill>
                <a:latin typeface="標楷體" panose="03000509000000000000" pitchFamily="65" charset="-120"/>
                <a:ea typeface="標楷體" panose="03000509000000000000" pitchFamily="65" charset="-120"/>
                <a:sym typeface="+mn-ea"/>
              </a:rPr>
              <a:t>二</a:t>
            </a:r>
            <a:r>
              <a:rPr lang="zh-TW" altLang="en-US" sz="2000" dirty="0" smtClean="0">
                <a:solidFill>
                  <a:schemeClr val="tx1"/>
                </a:solidFill>
                <a:latin typeface="標楷體" panose="03000509000000000000" pitchFamily="65" charset="-120"/>
                <a:ea typeface="標楷體" panose="03000509000000000000" pitchFamily="65" charset="-120"/>
                <a:sym typeface="+mn-ea"/>
              </a:rPr>
              <a:t>、</a:t>
            </a:r>
            <a:r>
              <a:rPr lang="en-US" altLang="en-US" sz="2000" dirty="0" smtClean="0">
                <a:solidFill>
                  <a:schemeClr val="tx1"/>
                </a:solidFill>
                <a:latin typeface="標楷體" panose="03000509000000000000" pitchFamily="65" charset="-120"/>
                <a:ea typeface="標楷體" panose="03000509000000000000" pitchFamily="65" charset="-120"/>
                <a:sym typeface="+mn-ea"/>
              </a:rPr>
              <a:t>私立高級中等學校或私立大專院校：</a:t>
            </a:r>
          </a:p>
          <a:p>
            <a:pPr algn="l">
              <a:lnSpc>
                <a:spcPct val="110000"/>
              </a:lnSpc>
              <a:spcBef>
                <a:spcPts val="20"/>
              </a:spcBef>
              <a:spcAft>
                <a:spcPts val="0"/>
              </a:spcAft>
            </a:pPr>
            <a:r>
              <a:rPr lang="zh-TW" altLang="en-US" sz="2000" dirty="0">
                <a:solidFill>
                  <a:schemeClr val="tx1"/>
                </a:solidFill>
                <a:latin typeface="標楷體" panose="03000509000000000000" pitchFamily="65" charset="-120"/>
                <a:ea typeface="標楷體" panose="03000509000000000000" pitchFamily="65" charset="-120"/>
                <a:sym typeface="+mn-ea"/>
              </a:rPr>
              <a:t>　</a:t>
            </a:r>
            <a:r>
              <a:rPr lang="zh-TW" altLang="en-US" sz="2000" dirty="0" smtClean="0">
                <a:solidFill>
                  <a:schemeClr val="tx1"/>
                </a:solidFill>
                <a:latin typeface="標楷體" panose="03000509000000000000" pitchFamily="65" charset="-120"/>
                <a:ea typeface="標楷體" panose="03000509000000000000" pitchFamily="65" charset="-120"/>
                <a:sym typeface="+mn-ea"/>
              </a:rPr>
              <a:t>　</a:t>
            </a:r>
            <a:r>
              <a:rPr lang="en-US" altLang="en-US" sz="2000" dirty="0" smtClean="0">
                <a:solidFill>
                  <a:schemeClr val="tx1"/>
                </a:solidFill>
                <a:latin typeface="標楷體" panose="03000509000000000000" pitchFamily="65" charset="-120"/>
                <a:ea typeface="標楷體" panose="03000509000000000000" pitchFamily="65" charset="-120"/>
                <a:sym typeface="+mn-ea"/>
              </a:rPr>
              <a:t>學業或智育成績總平均在75分以上；具低收入戶證明者，學習成</a:t>
            </a:r>
          </a:p>
          <a:p>
            <a:pPr algn="l">
              <a:lnSpc>
                <a:spcPct val="110000"/>
              </a:lnSpc>
              <a:spcBef>
                <a:spcPts val="20"/>
              </a:spcBef>
              <a:spcAft>
                <a:spcPts val="0"/>
              </a:spcAft>
            </a:pPr>
            <a:r>
              <a:rPr lang="en-US" altLang="en-US" sz="2000" dirty="0">
                <a:solidFill>
                  <a:schemeClr val="tx1"/>
                </a:solidFill>
                <a:latin typeface="標楷體" panose="03000509000000000000" pitchFamily="65" charset="-120"/>
                <a:ea typeface="標楷體" panose="03000509000000000000" pitchFamily="65" charset="-120"/>
                <a:sym typeface="+mn-ea"/>
              </a:rPr>
              <a:t> </a:t>
            </a:r>
            <a:r>
              <a:rPr lang="en-US" altLang="en-US" sz="2000" dirty="0" smtClean="0">
                <a:solidFill>
                  <a:schemeClr val="tx1"/>
                </a:solidFill>
                <a:latin typeface="標楷體" panose="03000509000000000000" pitchFamily="65" charset="-120"/>
                <a:ea typeface="標楷體" panose="03000509000000000000" pitchFamily="65" charset="-120"/>
                <a:sym typeface="+mn-ea"/>
              </a:rPr>
              <a:t>   績總平均60分以上，發給1萬元。</a:t>
            </a:r>
          </a:p>
          <a:p>
            <a:pPr algn="l">
              <a:lnSpc>
                <a:spcPct val="110000"/>
              </a:lnSpc>
              <a:spcBef>
                <a:spcPts val="20"/>
              </a:spcBef>
              <a:spcAft>
                <a:spcPts val="0"/>
              </a:spcAft>
            </a:pPr>
            <a:endParaRPr lang="en-US" altLang="en-US"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a:solidFill>
                  <a:schemeClr val="tx1"/>
                </a:solidFill>
                <a:latin typeface="標楷體" panose="03000509000000000000" pitchFamily="65" charset="-120"/>
                <a:ea typeface="標楷體" panose="03000509000000000000" pitchFamily="65" charset="-120"/>
                <a:sym typeface="+mn-ea"/>
              </a:rPr>
              <a:t>三</a:t>
            </a:r>
            <a:r>
              <a:rPr lang="zh-TW" altLang="en-US" sz="2000" dirty="0" smtClean="0">
                <a:solidFill>
                  <a:schemeClr val="tx1"/>
                </a:solidFill>
                <a:latin typeface="標楷體" panose="03000509000000000000" pitchFamily="65" charset="-120"/>
                <a:ea typeface="標楷體" panose="03000509000000000000" pitchFamily="65" charset="-120"/>
                <a:sym typeface="+mn-ea"/>
              </a:rPr>
              <a:t>、</a:t>
            </a:r>
            <a:r>
              <a:rPr lang="en-US" altLang="en-US" sz="2000" dirty="0" smtClean="0">
                <a:solidFill>
                  <a:schemeClr val="tx1"/>
                </a:solidFill>
                <a:latin typeface="標楷體" panose="03000509000000000000" pitchFamily="65" charset="-120"/>
                <a:ea typeface="標楷體" panose="03000509000000000000" pitchFamily="65" charset="-120"/>
                <a:sym typeface="+mn-ea"/>
              </a:rPr>
              <a:t>國內外研究所：</a:t>
            </a:r>
          </a:p>
          <a:p>
            <a:pPr algn="l">
              <a:lnSpc>
                <a:spcPct val="110000"/>
              </a:lnSpc>
              <a:spcBef>
                <a:spcPts val="20"/>
              </a:spcBef>
              <a:spcAft>
                <a:spcPts val="0"/>
              </a:spcAft>
            </a:pPr>
            <a:r>
              <a:rPr lang="en-US" altLang="en-US" sz="2000" dirty="0" smtClean="0">
                <a:solidFill>
                  <a:schemeClr val="tx1"/>
                </a:solidFill>
                <a:latin typeface="標楷體" panose="03000509000000000000" pitchFamily="65" charset="-120"/>
                <a:ea typeface="標楷體" panose="03000509000000000000" pitchFamily="65" charset="-120"/>
                <a:sym typeface="+mn-ea"/>
              </a:rPr>
              <a:t>    學業或智育成績平均80分以上，碩士班發給1萬5,000元，博</a:t>
            </a:r>
            <a:r>
              <a:rPr lang="en-US" altLang="en-US" sz="2000" dirty="0" smtClean="0">
                <a:solidFill>
                  <a:schemeClr val="bg1"/>
                </a:solidFill>
                <a:latin typeface="標楷體" panose="03000509000000000000" pitchFamily="65" charset="-120"/>
                <a:ea typeface="標楷體" panose="03000509000000000000" pitchFamily="65" charset="-120"/>
                <a:sym typeface="+mn-ea"/>
              </a:rPr>
              <a:t>士班</a:t>
            </a:r>
          </a:p>
          <a:p>
            <a:pPr algn="l">
              <a:lnSpc>
                <a:spcPct val="110000"/>
              </a:lnSpc>
              <a:spcBef>
                <a:spcPts val="20"/>
              </a:spcBef>
              <a:spcAft>
                <a:spcPts val="0"/>
              </a:spcAft>
            </a:pPr>
            <a:r>
              <a:rPr lang="en-US" altLang="en-US" sz="2000" dirty="0">
                <a:solidFill>
                  <a:schemeClr val="bg1"/>
                </a:solidFill>
                <a:latin typeface="標楷體" panose="03000509000000000000" pitchFamily="65" charset="-120"/>
                <a:ea typeface="標楷體" panose="03000509000000000000" pitchFamily="65" charset="-120"/>
                <a:sym typeface="+mn-ea"/>
              </a:rPr>
              <a:t> </a:t>
            </a:r>
            <a:r>
              <a:rPr lang="en-US" altLang="en-US" sz="2000" dirty="0" smtClean="0">
                <a:solidFill>
                  <a:schemeClr val="bg1"/>
                </a:solidFill>
                <a:latin typeface="標楷體" panose="03000509000000000000" pitchFamily="65" charset="-120"/>
                <a:ea typeface="標楷體" panose="03000509000000000000" pitchFamily="65" charset="-120"/>
                <a:sym typeface="+mn-ea"/>
              </a:rPr>
              <a:t>   </a:t>
            </a:r>
            <a:r>
              <a:rPr lang="en-US" altLang="en-US" sz="2000" dirty="0" smtClean="0">
                <a:solidFill>
                  <a:schemeClr val="tx1"/>
                </a:solidFill>
                <a:latin typeface="標楷體" panose="03000509000000000000" pitchFamily="65" charset="-120"/>
                <a:ea typeface="標楷體" panose="03000509000000000000" pitchFamily="65" charset="-120"/>
                <a:sym typeface="+mn-ea"/>
              </a:rPr>
              <a:t>發給2萬元；具低收入戶證明者，學習成績總平均60分以上</a:t>
            </a:r>
            <a:r>
              <a:rPr lang="en-US" altLang="en-US" sz="2000" dirty="0" smtClean="0">
                <a:solidFill>
                  <a:schemeClr val="bg1"/>
                </a:solidFill>
                <a:latin typeface="標楷體" panose="03000509000000000000" pitchFamily="65" charset="-120"/>
                <a:ea typeface="標楷體" panose="03000509000000000000" pitchFamily="65" charset="-120"/>
                <a:sym typeface="+mn-ea"/>
              </a:rPr>
              <a:t>，亦同。</a:t>
            </a:r>
          </a:p>
          <a:p>
            <a:pPr algn="l">
              <a:lnSpc>
                <a:spcPct val="110000"/>
              </a:lnSpc>
              <a:spcBef>
                <a:spcPts val="20"/>
              </a:spcBef>
              <a:spcAft>
                <a:spcPts val="0"/>
              </a:spcAft>
            </a:pPr>
            <a:endParaRPr lang="en-US" altLang="en-US"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en-US" altLang="en-US" sz="1600" b="1" dirty="0" smtClean="0">
                <a:solidFill>
                  <a:srgbClr val="FF0000"/>
                </a:solidFill>
                <a:latin typeface="標楷體" panose="03000509000000000000" pitchFamily="65" charset="-120"/>
                <a:ea typeface="標楷體" panose="03000509000000000000" pitchFamily="65" charset="-120"/>
                <a:sym typeface="+mn-ea"/>
              </a:rPr>
              <a:t>(</a:t>
            </a:r>
            <a:r>
              <a:rPr lang="en-US" altLang="en-US" sz="1600" b="1" dirty="0" err="1" smtClean="0">
                <a:solidFill>
                  <a:srgbClr val="FF0000"/>
                </a:solidFill>
                <a:latin typeface="標楷體" panose="03000509000000000000" pitchFamily="65" charset="-120"/>
                <a:ea typeface="標楷體" panose="03000509000000000000" pitchFamily="65" charset="-120"/>
                <a:sym typeface="+mn-ea"/>
              </a:rPr>
              <a:t>但公費留學、在職進修及第三年起之研究所學生不得申請</a:t>
            </a:r>
            <a:r>
              <a:rPr lang="en-US" altLang="en-US" sz="1600" b="1" dirty="0" smtClean="0">
                <a:solidFill>
                  <a:srgbClr val="FF0000"/>
                </a:solidFill>
                <a:latin typeface="標楷體" panose="03000509000000000000" pitchFamily="65" charset="-120"/>
                <a:ea typeface="標楷體" panose="03000509000000000000" pitchFamily="65" charset="-120"/>
                <a:sym typeface="+mn-ea"/>
              </a:rPr>
              <a:t>。)</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47</a:t>
            </a:fld>
            <a:endParaRPr lang="zh-TW" altLang="en-US"/>
          </a:p>
        </p:txBody>
      </p:sp>
    </p:spTree>
    <p:extLst>
      <p:ext uri="{BB962C8B-B14F-4D97-AF65-F5344CB8AC3E}">
        <p14:creationId xmlns:p14="http://schemas.microsoft.com/office/powerpoint/2010/main" val="178502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190658"/>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學產</a:t>
            </a:r>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基金設置</a:t>
            </a:r>
            <a:endPar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低</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收入戶學生</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助學金</a:t>
            </a:r>
            <a:endPar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48</a:t>
            </a:fld>
            <a:endParaRPr lang="zh-TW" altLang="en-US"/>
          </a:p>
        </p:txBody>
      </p:sp>
    </p:spTree>
    <p:extLst>
      <p:ext uri="{BB962C8B-B14F-4D97-AF65-F5344CB8AC3E}">
        <p14:creationId xmlns:p14="http://schemas.microsoft.com/office/powerpoint/2010/main" val="2530752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83518"/>
            <a:ext cx="8229600" cy="4114552"/>
          </a:xfrm>
        </p:spPr>
        <p:txBody>
          <a:bodyPr>
            <a:normAutofit/>
          </a:bodyPr>
          <a:lstStyle/>
          <a:p>
            <a:pPr marL="0" indent="0">
              <a:buNone/>
              <a:defRPr/>
            </a:pPr>
            <a:r>
              <a:rPr lang="en-US" altLang="zh-TW" sz="2200" b="1" dirty="0" smtClean="0">
                <a:latin typeface="標楷體" panose="03000509000000000000" pitchFamily="65" charset="-120"/>
                <a:ea typeface="標楷體" panose="03000509000000000000" pitchFamily="65" charset="-120"/>
              </a:rPr>
              <a:t>&lt;</a:t>
            </a:r>
            <a:r>
              <a:rPr lang="zh-TW" altLang="en-US" sz="2200" b="1" dirty="0" smtClean="0">
                <a:latin typeface="標楷體" panose="03000509000000000000" pitchFamily="65" charset="-120"/>
                <a:ea typeface="標楷體" panose="03000509000000000000" pitchFamily="65" charset="-120"/>
              </a:rPr>
              <a:t>申請期限</a:t>
            </a:r>
            <a:r>
              <a:rPr lang="en-US" altLang="zh-TW" sz="2200" b="1" dirty="0" smtClean="0">
                <a:latin typeface="標楷體" panose="03000509000000000000" pitchFamily="65" charset="-120"/>
                <a:ea typeface="標楷體" panose="03000509000000000000" pitchFamily="65" charset="-120"/>
              </a:rPr>
              <a:t>&gt;</a:t>
            </a:r>
          </a:p>
          <a:p>
            <a:pPr marL="0" indent="0">
              <a:buNone/>
              <a:defRPr/>
            </a:pPr>
            <a:r>
              <a:rPr lang="en-US" altLang="zh-TW" sz="2000" dirty="0" smtClean="0">
                <a:latin typeface="標楷體" panose="03000509000000000000" pitchFamily="65" charset="-120"/>
                <a:ea typeface="標楷體" panose="03000509000000000000" pitchFamily="65" charset="-120"/>
              </a:rPr>
              <a:t>09/0</a:t>
            </a:r>
            <a:r>
              <a:rPr lang="en-US" altLang="zh-TW" sz="2000" dirty="0">
                <a:latin typeface="標楷體" panose="03000509000000000000" pitchFamily="65" charset="-120"/>
                <a:ea typeface="標楷體" panose="03000509000000000000" pitchFamily="65" charset="-120"/>
              </a:rPr>
              <a:t>9</a:t>
            </a:r>
            <a:r>
              <a:rPr lang="zh-TW" altLang="en-US" sz="2000" dirty="0" smtClean="0">
                <a:latin typeface="標楷體" panose="03000509000000000000" pitchFamily="65" charset="-120"/>
                <a:ea typeface="標楷體" panose="03000509000000000000" pitchFamily="65" charset="-120"/>
              </a:rPr>
              <a:t>起至</a:t>
            </a:r>
            <a:r>
              <a:rPr lang="en-US" altLang="zh-TW" sz="2000" dirty="0" smtClean="0">
                <a:latin typeface="標楷體" panose="03000509000000000000" pitchFamily="65" charset="-120"/>
                <a:ea typeface="標楷體" panose="03000509000000000000" pitchFamily="65" charset="-120"/>
              </a:rPr>
              <a:t>09</a:t>
            </a:r>
            <a:r>
              <a:rPr lang="en-US" altLang="zh-TW" sz="2000" dirty="0" smtClean="0">
                <a:latin typeface="標楷體" panose="03000509000000000000" pitchFamily="65" charset="-120"/>
                <a:ea typeface="標楷體" panose="03000509000000000000" pitchFamily="65" charset="-120"/>
              </a:rPr>
              <a:t>/25</a:t>
            </a:r>
            <a:r>
              <a:rPr lang="zh-TW" altLang="en-US" sz="2000" dirty="0" smtClean="0">
                <a:latin typeface="標楷體" panose="03000509000000000000" pitchFamily="65" charset="-120"/>
                <a:ea typeface="標楷體" panose="03000509000000000000" pitchFamily="65" charset="-120"/>
              </a:rPr>
              <a:t>日</a:t>
            </a:r>
            <a:r>
              <a:rPr lang="zh-TW" altLang="en-US" sz="2000" dirty="0" smtClean="0">
                <a:latin typeface="標楷體" panose="03000509000000000000" pitchFamily="65" charset="-120"/>
                <a:ea typeface="標楷體" panose="03000509000000000000" pitchFamily="65" charset="-120"/>
              </a:rPr>
              <a:t>止</a:t>
            </a:r>
            <a:endParaRPr lang="en-US" altLang="zh-TW" sz="2000" dirty="0" smtClean="0">
              <a:solidFill>
                <a:srgbClr val="FF0000"/>
              </a:solidFill>
              <a:latin typeface="標楷體" panose="03000509000000000000" pitchFamily="65" charset="-120"/>
              <a:ea typeface="標楷體" panose="03000509000000000000" pitchFamily="65" charset="-120"/>
            </a:endParaRPr>
          </a:p>
          <a:p>
            <a:pPr marL="0" indent="0">
              <a:buNone/>
              <a:defRPr/>
            </a:pPr>
            <a:r>
              <a:rPr lang="en-US" altLang="zh-TW" sz="2200" b="1" dirty="0" smtClean="0">
                <a:latin typeface="標楷體" panose="03000509000000000000" pitchFamily="65" charset="-120"/>
                <a:ea typeface="標楷體" panose="03000509000000000000" pitchFamily="65" charset="-120"/>
              </a:rPr>
              <a:t>&lt;</a:t>
            </a:r>
            <a:r>
              <a:rPr lang="zh-TW" altLang="en-US" sz="2200" b="1" dirty="0" smtClean="0">
                <a:latin typeface="標楷體" panose="03000509000000000000" pitchFamily="65" charset="-120"/>
                <a:ea typeface="標楷體" panose="03000509000000000000" pitchFamily="65" charset="-120"/>
              </a:rPr>
              <a:t>申請窗口</a:t>
            </a:r>
            <a:r>
              <a:rPr lang="en-US" altLang="zh-TW" sz="2200" b="1" dirty="0" smtClean="0">
                <a:latin typeface="標楷體" panose="03000509000000000000" pitchFamily="65" charset="-120"/>
                <a:ea typeface="標楷體" panose="03000509000000000000" pitchFamily="65" charset="-120"/>
              </a:rPr>
              <a:t>&gt;</a:t>
            </a:r>
          </a:p>
          <a:p>
            <a:pPr marL="0" indent="0">
              <a:buNone/>
              <a:defRPr/>
            </a:pPr>
            <a:r>
              <a:rPr lang="zh-TW" altLang="en-US" sz="2000" dirty="0" smtClean="0">
                <a:latin typeface="標楷體" panose="03000509000000000000" pitchFamily="65" charset="-120"/>
                <a:ea typeface="標楷體" panose="03000509000000000000" pitchFamily="65" charset="-120"/>
              </a:rPr>
              <a:t>活動中心三樓課外活動指導組</a:t>
            </a:r>
            <a:r>
              <a:rPr lang="en-US" altLang="zh-TW" sz="2000" dirty="0" smtClean="0">
                <a:latin typeface="標楷體" panose="03000509000000000000" pitchFamily="65" charset="-120"/>
                <a:ea typeface="標楷體" panose="03000509000000000000" pitchFamily="65" charset="-120"/>
              </a:rPr>
              <a:t>06-2540000 </a:t>
            </a:r>
            <a:r>
              <a:rPr lang="zh-TW" altLang="en-US" sz="2000" dirty="0" smtClean="0">
                <a:latin typeface="標楷體" panose="03000509000000000000" pitchFamily="65" charset="-120"/>
                <a:ea typeface="標楷體" panose="03000509000000000000" pitchFamily="65" charset="-120"/>
              </a:rPr>
              <a:t>蔡怡甄老師</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    </a:t>
            </a:r>
          </a:p>
          <a:p>
            <a:pPr marL="0" indent="0">
              <a:buNone/>
              <a:defRPr/>
            </a:pPr>
            <a:r>
              <a:rPr lang="en-US" altLang="zh-TW" sz="2200" b="1" dirty="0" smtClean="0">
                <a:latin typeface="標楷體" panose="03000509000000000000" pitchFamily="65" charset="-120"/>
                <a:ea typeface="標楷體" panose="03000509000000000000" pitchFamily="65" charset="-120"/>
              </a:rPr>
              <a:t>&lt;</a:t>
            </a:r>
            <a:r>
              <a:rPr lang="zh-TW" altLang="en-US" sz="2200" b="1" dirty="0" smtClean="0">
                <a:latin typeface="標楷體" panose="03000509000000000000" pitchFamily="65" charset="-120"/>
                <a:ea typeface="標楷體" panose="03000509000000000000" pitchFamily="65" charset="-120"/>
              </a:rPr>
              <a:t>申請資格</a:t>
            </a:r>
            <a:r>
              <a:rPr lang="en-US" altLang="zh-TW" sz="2200" b="1" dirty="0" smtClean="0">
                <a:latin typeface="標楷體" panose="03000509000000000000" pitchFamily="65" charset="-120"/>
                <a:ea typeface="標楷體" panose="03000509000000000000" pitchFamily="65" charset="-120"/>
              </a:rPr>
              <a:t>&gt;</a:t>
            </a: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僅</a:t>
            </a:r>
            <a:r>
              <a:rPr lang="zh-TW" altLang="en-US" sz="2000" dirty="0">
                <a:latin typeface="標楷體" panose="03000509000000000000" pitchFamily="65" charset="-120"/>
                <a:ea typeface="標楷體" panose="03000509000000000000" pitchFamily="65" charset="-120"/>
              </a:rPr>
              <a:t>限低收入戶（不包括中低收入戶）身分，前學期學業成績總平均</a:t>
            </a:r>
            <a:r>
              <a:rPr lang="en-US" altLang="zh-TW" sz="2000" dirty="0">
                <a:latin typeface="標楷體" panose="03000509000000000000" pitchFamily="65" charset="-120"/>
                <a:ea typeface="標楷體" panose="03000509000000000000" pitchFamily="65" charset="-120"/>
              </a:rPr>
              <a:t>60</a:t>
            </a:r>
            <a:r>
              <a:rPr lang="zh-TW" altLang="en-US" sz="2000" dirty="0">
                <a:latin typeface="標楷體" panose="03000509000000000000" pitchFamily="65" charset="-120"/>
                <a:ea typeface="標楷體" panose="03000509000000000000" pitchFamily="65" charset="-120"/>
              </a:rPr>
              <a:t>分以上，德行評量無小過以上之處分）。新生可免學業成績，轉學生請檢附原就讀學校成績單以供查核</a:t>
            </a:r>
            <a:r>
              <a:rPr lang="zh-TW" altLang="en-US"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defRPr/>
            </a:pPr>
            <a:endParaRPr lang="en-US" altLang="zh-TW" sz="2100" dirty="0" smtClean="0">
              <a:latin typeface="標楷體" panose="03000509000000000000" pitchFamily="65" charset="-120"/>
              <a:ea typeface="標楷體" panose="03000509000000000000" pitchFamily="65" charset="-120"/>
            </a:endParaRPr>
          </a:p>
          <a:p>
            <a:pPr marL="0" indent="0">
              <a:buNone/>
            </a:pPr>
            <a:r>
              <a:rPr lang="en-US" altLang="zh-TW" sz="2200" b="1" dirty="0" smtClean="0">
                <a:latin typeface="標楷體" panose="03000509000000000000" pitchFamily="65" charset="-120"/>
                <a:ea typeface="標楷體" panose="03000509000000000000" pitchFamily="65" charset="-120"/>
              </a:rPr>
              <a:t>&lt;</a:t>
            </a:r>
            <a:r>
              <a:rPr lang="zh-TW" altLang="en-US" sz="2200" b="1" dirty="0" smtClean="0">
                <a:latin typeface="標楷體" panose="03000509000000000000" pitchFamily="65" charset="-120"/>
                <a:ea typeface="標楷體" panose="03000509000000000000" pitchFamily="65" charset="-120"/>
              </a:rPr>
              <a:t>繳交地點</a:t>
            </a:r>
            <a:r>
              <a:rPr lang="en-US" altLang="zh-TW" sz="2200" b="1" dirty="0" smtClean="0">
                <a:latin typeface="標楷體" panose="03000509000000000000" pitchFamily="65" charset="-120"/>
                <a:ea typeface="標楷體" panose="03000509000000000000" pitchFamily="65" charset="-120"/>
              </a:rPr>
              <a:t>&gt;</a:t>
            </a:r>
            <a:r>
              <a:rPr lang="zh-TW" altLang="en-US" sz="2000" dirty="0" smtClean="0">
                <a:latin typeface="標楷體" panose="03000509000000000000" pitchFamily="65" charset="-120"/>
                <a:ea typeface="標楷體" panose="03000509000000000000" pitchFamily="65" charset="-120"/>
              </a:rPr>
              <a:t>課外活動指導組</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蔡怡甄</a:t>
            </a:r>
            <a:r>
              <a:rPr lang="zh-TW" altLang="en-US" sz="2000" dirty="0" smtClean="0">
                <a:latin typeface="標楷體" panose="03000509000000000000" pitchFamily="65" charset="-120"/>
                <a:ea typeface="標楷體" panose="03000509000000000000" pitchFamily="65" charset="-120"/>
                <a:sym typeface="+mn-ea"/>
              </a:rPr>
              <a:t>老師</a:t>
            </a:r>
            <a:r>
              <a:rPr lang="en-US" altLang="zh-TW" sz="2000" dirty="0" smtClean="0">
                <a:latin typeface="標楷體" panose="03000509000000000000" pitchFamily="65" charset="-120"/>
                <a:ea typeface="標楷體" panose="03000509000000000000" pitchFamily="65" charset="-120"/>
              </a:rPr>
              <a:t>)</a:t>
            </a:r>
          </a:p>
          <a:p>
            <a:endParaRPr lang="zh-TW" altLang="en-US" dirty="0"/>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49</a:t>
            </a:fld>
            <a:endParaRPr lang="zh-TW" altLang="en-US"/>
          </a:p>
        </p:txBody>
      </p:sp>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1048072"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學務長致詞</a:t>
            </a:r>
            <a:endParaRPr lang="zh-TW" altLang="en-US" sz="72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a:t>
            </a:fld>
            <a:endParaRPr lang="zh-TW" altLang="en-US"/>
          </a:p>
        </p:txBody>
      </p:sp>
    </p:spTree>
    <p:extLst>
      <p:ext uri="{BB962C8B-B14F-4D97-AF65-F5344CB8AC3E}">
        <p14:creationId xmlns:p14="http://schemas.microsoft.com/office/powerpoint/2010/main" val="1164601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339502"/>
            <a:ext cx="8229600" cy="4114552"/>
          </a:xfrm>
        </p:spPr>
        <p:txBody>
          <a:bodyPr>
            <a:normAutofit/>
          </a:bodyPr>
          <a:lstStyle/>
          <a:p>
            <a:pPr marL="0" indent="0">
              <a:buNone/>
            </a:pPr>
            <a:r>
              <a:rPr lang="en-US" altLang="zh-TW" sz="2200" b="1" dirty="0" smtClean="0">
                <a:latin typeface="標楷體" panose="03000509000000000000" pitchFamily="65" charset="-120"/>
                <a:ea typeface="標楷體" panose="03000509000000000000" pitchFamily="65" charset="-120"/>
              </a:rPr>
              <a:t>&lt;</a:t>
            </a:r>
            <a:r>
              <a:rPr lang="zh-TW" altLang="en-US" sz="2200" b="1" dirty="0" smtClean="0">
                <a:latin typeface="標楷體" panose="03000509000000000000" pitchFamily="65" charset="-120"/>
                <a:ea typeface="標楷體" panose="03000509000000000000" pitchFamily="65" charset="-120"/>
              </a:rPr>
              <a:t>繳交資料</a:t>
            </a:r>
            <a:r>
              <a:rPr lang="en-US" altLang="zh-TW" sz="2200" b="1" dirty="0" smtClean="0">
                <a:latin typeface="標楷體" panose="03000509000000000000" pitchFamily="65" charset="-120"/>
                <a:ea typeface="標楷體" panose="03000509000000000000" pitchFamily="65" charset="-120"/>
              </a:rPr>
              <a:t>&gt;</a:t>
            </a:r>
            <a:endParaRPr lang="en-US" altLang="zh-TW" sz="2200" b="1" dirty="0">
              <a:latin typeface="標楷體" panose="03000509000000000000" pitchFamily="65" charset="-120"/>
              <a:ea typeface="標楷體" panose="03000509000000000000" pitchFamily="65" charset="-120"/>
            </a:endParaRPr>
          </a:p>
          <a:p>
            <a:pPr marL="0" indent="0">
              <a:buNone/>
            </a:pPr>
            <a:r>
              <a:rPr lang="en-US" altLang="zh-TW" sz="2000" dirty="0" smtClean="0">
                <a:latin typeface="標楷體" panose="03000509000000000000" pitchFamily="65" charset="-120"/>
                <a:ea typeface="標楷體" panose="03000509000000000000" pitchFamily="65" charset="-120"/>
              </a:rPr>
              <a:t>1</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申請表。</a:t>
            </a:r>
          </a:p>
          <a:p>
            <a:pPr marL="0" indent="0">
              <a:buNone/>
            </a:pPr>
            <a:r>
              <a:rPr lang="en-US" altLang="zh-TW" sz="2000" dirty="0">
                <a:latin typeface="標楷體" panose="03000509000000000000" pitchFamily="65" charset="-120"/>
                <a:ea typeface="標楷體" panose="03000509000000000000" pitchFamily="65" charset="-120"/>
              </a:rPr>
              <a:t>2</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已</a:t>
            </a:r>
            <a:r>
              <a:rPr lang="zh-TW" altLang="en-US" sz="2000" dirty="0">
                <a:latin typeface="標楷體" panose="03000509000000000000" pitchFamily="65" charset="-120"/>
                <a:ea typeface="標楷體" panose="03000509000000000000" pitchFamily="65" charset="-120"/>
              </a:rPr>
              <a:t>於</a:t>
            </a:r>
            <a:r>
              <a:rPr lang="zh-TW" altLang="en-US" sz="2000" dirty="0" smtClean="0">
                <a:latin typeface="標楷體" panose="03000509000000000000" pitchFamily="65" charset="-120"/>
                <a:ea typeface="標楷體" panose="03000509000000000000" pitchFamily="65" charset="-120"/>
              </a:rPr>
              <a:t>本校</a:t>
            </a:r>
            <a:r>
              <a:rPr lang="zh-TW" altLang="en-US" sz="2000" dirty="0">
                <a:latin typeface="標楷體" panose="03000509000000000000" pitchFamily="65" charset="-120"/>
                <a:ea typeface="標楷體" panose="03000509000000000000" pitchFamily="65" charset="-120"/>
              </a:rPr>
              <a:t>學務處生輔組完成申請「低收入學雜費減免」的同學免附</a:t>
            </a:r>
            <a:r>
              <a:rPr lang="zh-TW" altLang="en-US" sz="2000" dirty="0" smtClean="0">
                <a:latin typeface="標楷體" panose="03000509000000000000" pitchFamily="65" charset="-120"/>
                <a:ea typeface="標楷體" panose="03000509000000000000" pitchFamily="65" charset="-120"/>
              </a:rPr>
              <a:t>低</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收入</a:t>
            </a:r>
            <a:r>
              <a:rPr lang="zh-TW" altLang="en-US" sz="2000" dirty="0">
                <a:latin typeface="標楷體" panose="03000509000000000000" pitchFamily="65" charset="-120"/>
                <a:ea typeface="標楷體" panose="03000509000000000000" pitchFamily="65" charset="-120"/>
              </a:rPr>
              <a:t>戶證明，未辦理學雜費減免的同學請附低收入戶證明。</a:t>
            </a:r>
          </a:p>
          <a:p>
            <a:pPr marL="0" indent="0">
              <a:buNone/>
            </a:pP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前一學期成績 </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教務處寄發之成績通知單，繳驗後立即歸還，或進入學生資訊</a:t>
            </a:r>
            <a:r>
              <a:rPr lang="zh-TW" altLang="en-US" sz="1600" dirty="0" smtClean="0">
                <a:latin typeface="標楷體" panose="03000509000000000000" pitchFamily="65" charset="-120"/>
                <a:ea typeface="標楷體" panose="03000509000000000000" pitchFamily="65" charset="-120"/>
              </a:rPr>
              <a:t>系統</a:t>
            </a:r>
            <a:endParaRPr lang="en-US" altLang="zh-TW" sz="1600" dirty="0" smtClean="0">
              <a:latin typeface="標楷體" panose="03000509000000000000" pitchFamily="65" charset="-120"/>
              <a:ea typeface="標楷體" panose="03000509000000000000" pitchFamily="65" charset="-120"/>
            </a:endParaRPr>
          </a:p>
          <a:p>
            <a:pPr marL="0" indent="0">
              <a:buNone/>
            </a:pPr>
            <a:r>
              <a:rPr lang="zh-TW" altLang="en-US" sz="1600" dirty="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顯示</a:t>
            </a:r>
            <a:r>
              <a:rPr lang="zh-TW" altLang="en-US" sz="1600" dirty="0">
                <a:latin typeface="標楷體" panose="03000509000000000000" pitchFamily="65" charset="-120"/>
                <a:ea typeface="標楷體" panose="03000509000000000000" pitchFamily="65" charset="-120"/>
              </a:rPr>
              <a:t>學期成績供承辦人查核</a:t>
            </a:r>
            <a:r>
              <a:rPr lang="en-US" altLang="zh-TW" sz="16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，新生免驗成績。</a:t>
            </a:r>
          </a:p>
          <a:p>
            <a:pPr marL="0" indent="0">
              <a:buNone/>
            </a:pP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轉學生欲申請，請攜帶原就讀學校成績單正本，繳驗後即歸還。</a:t>
            </a:r>
          </a:p>
          <a:p>
            <a:pPr marL="0" indent="0">
              <a:buNone/>
            </a:pP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第一次申請者，需繳申請人印章</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請勿繳交高級材質印章，以木質印章為佳，</a:t>
            </a:r>
            <a:r>
              <a:rPr lang="zh-TW" altLang="en-US" sz="1600" dirty="0" smtClean="0">
                <a:latin typeface="標楷體" panose="03000509000000000000" pitchFamily="65" charset="-120"/>
                <a:ea typeface="標楷體" panose="03000509000000000000" pitchFamily="65" charset="-120"/>
              </a:rPr>
              <a:t>已</a:t>
            </a:r>
            <a:endParaRPr lang="en-US" altLang="zh-TW" sz="1600" dirty="0" smtClean="0">
              <a:latin typeface="標楷體" panose="03000509000000000000" pitchFamily="65" charset="-120"/>
              <a:ea typeface="標楷體" panose="03000509000000000000" pitchFamily="65" charset="-120"/>
            </a:endParaRPr>
          </a:p>
          <a:p>
            <a:pPr marL="0" indent="0">
              <a:buNone/>
            </a:pPr>
            <a:r>
              <a:rPr lang="zh-TW" altLang="en-US" sz="1600" dirty="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領回</a:t>
            </a:r>
            <a:r>
              <a:rPr lang="zh-TW" altLang="en-US" sz="1600" dirty="0">
                <a:latin typeface="標楷體" panose="03000509000000000000" pitchFamily="65" charset="-120"/>
                <a:ea typeface="標楷體" panose="03000509000000000000" pitchFamily="65" charset="-120"/>
              </a:rPr>
              <a:t>印章者請再次繳交</a:t>
            </a:r>
            <a:r>
              <a:rPr lang="en-US" altLang="zh-TW" sz="16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pPr marL="0" indent="0">
              <a:buNone/>
            </a:pPr>
            <a:endParaRPr lang="en-US" altLang="zh-TW" sz="2100" dirty="0" smtClean="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50</a:t>
            </a:fld>
            <a:endParaRPr lang="zh-TW" altLang="en-US"/>
          </a:p>
        </p:txBody>
      </p:sp>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627534"/>
            <a:ext cx="8229600" cy="4176464"/>
          </a:xfrm>
        </p:spPr>
        <p:txBody>
          <a:bodyPr>
            <a:normAutofit fontScale="92500"/>
          </a:bodyPr>
          <a:lstStyle/>
          <a:p>
            <a:pPr marL="0" indent="0">
              <a:buNone/>
            </a:pPr>
            <a:r>
              <a:rPr lang="en-US" altLang="zh-TW" sz="2400" b="1" dirty="0" smtClean="0">
                <a:latin typeface="標楷體" panose="03000509000000000000" pitchFamily="65" charset="-120"/>
                <a:ea typeface="標楷體" panose="03000509000000000000" pitchFamily="65" charset="-120"/>
              </a:rPr>
              <a:t>&lt;</a:t>
            </a:r>
            <a:r>
              <a:rPr lang="zh-TW" altLang="en-US" sz="2400" b="1" dirty="0">
                <a:latin typeface="標楷體" panose="03000509000000000000" pitchFamily="65" charset="-120"/>
                <a:ea typeface="標楷體" panose="03000509000000000000" pitchFamily="65" charset="-120"/>
              </a:rPr>
              <a:t>注意事項</a:t>
            </a:r>
            <a:r>
              <a:rPr lang="en-US" altLang="zh-TW" sz="2400" b="1" dirty="0" smtClean="0">
                <a:latin typeface="標楷體" panose="03000509000000000000" pitchFamily="65" charset="-120"/>
                <a:ea typeface="標楷體" panose="03000509000000000000" pitchFamily="65" charset="-120"/>
              </a:rPr>
              <a:t>&gt;</a:t>
            </a:r>
            <a:endParaRPr lang="en-US" altLang="zh-TW" sz="2400" dirty="0" smtClean="0">
              <a:latin typeface="標楷體" panose="03000509000000000000" pitchFamily="65" charset="-120"/>
              <a:ea typeface="標楷體" panose="03000509000000000000" pitchFamily="65" charset="-120"/>
            </a:endParaRPr>
          </a:p>
          <a:p>
            <a:pPr marL="0" indent="0">
              <a:buNone/>
            </a:pPr>
            <a:r>
              <a:rPr lang="en-US" altLang="zh-TW" sz="2200" dirty="0" smtClean="0">
                <a:latin typeface="標楷體" panose="03000509000000000000" pitchFamily="65" charset="-120"/>
                <a:ea typeface="標楷體" panose="03000509000000000000" pitchFamily="65" charset="-120"/>
              </a:rPr>
              <a:t>1</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轉學生若為降轉而前學期已申請過者不得重覆申請</a:t>
            </a:r>
            <a:r>
              <a:rPr lang="zh-TW" altLang="en-US"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a:p>
            <a:pPr marL="0" indent="0">
              <a:buNone/>
            </a:pP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低收入戶學生每學期得領受之助學金金額如下：</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公私立高級中等學校及五專前三年：每人</a:t>
            </a:r>
            <a:r>
              <a:rPr lang="zh-TW" altLang="en-US" sz="2200" b="1" u="sng" dirty="0">
                <a:latin typeface="標楷體" panose="03000509000000000000" pitchFamily="65" charset="-120"/>
                <a:ea typeface="標楷體" panose="03000509000000000000" pitchFamily="65" charset="-120"/>
              </a:rPr>
              <a:t>新臺幣三千元</a:t>
            </a:r>
            <a:r>
              <a:rPr lang="zh-TW" altLang="en-US" sz="2200" u="sng" dirty="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公私立大學、專科學校及五專後二年：每人</a:t>
            </a:r>
            <a:r>
              <a:rPr lang="zh-TW" altLang="en-US" sz="2200" b="1" u="sng" dirty="0">
                <a:latin typeface="標楷體" panose="03000509000000000000" pitchFamily="65" charset="-120"/>
                <a:ea typeface="標楷體" panose="03000509000000000000" pitchFamily="65" charset="-120"/>
              </a:rPr>
              <a:t>新臺幣五千元</a:t>
            </a:r>
            <a:r>
              <a:rPr lang="zh-TW" altLang="en-US"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a:p>
            <a:pPr marL="0" indent="0">
              <a:buNone/>
            </a:pP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學生如為高中職以上，身分且為低收入戶者，但未依「低收入戶</a:t>
            </a:r>
            <a:r>
              <a:rPr lang="zh-TW" altLang="en-US" sz="2200" dirty="0" smtClean="0">
                <a:latin typeface="標楷體" panose="03000509000000000000" pitchFamily="65" charset="-120"/>
                <a:ea typeface="標楷體" panose="03000509000000000000" pitchFamily="65" charset="-120"/>
              </a:rPr>
              <a:t>學生</a:t>
            </a:r>
            <a:endParaRPr lang="en-US" altLang="zh-TW" sz="2200" dirty="0" smtClean="0">
              <a:latin typeface="標楷體" panose="03000509000000000000" pitchFamily="65" charset="-120"/>
              <a:ea typeface="標楷體" panose="03000509000000000000" pitchFamily="65" charset="-120"/>
            </a:endParaRPr>
          </a:p>
          <a:p>
            <a:pPr marL="0" indent="0">
              <a:buNone/>
            </a:pPr>
            <a:r>
              <a:rPr lang="zh-TW" altLang="en-US" sz="2200" dirty="0">
                <a:latin typeface="標楷體" panose="03000509000000000000" pitchFamily="65" charset="-120"/>
                <a:ea typeface="標楷體" panose="03000509000000000000" pitchFamily="65" charset="-120"/>
              </a:rPr>
              <a:t>　</a:t>
            </a:r>
            <a:r>
              <a:rPr lang="zh-TW" altLang="en-US" sz="2200" dirty="0" smtClean="0">
                <a:latin typeface="標楷體" panose="03000509000000000000" pitchFamily="65" charset="-120"/>
                <a:ea typeface="標楷體" panose="03000509000000000000" pitchFamily="65" charset="-120"/>
              </a:rPr>
              <a:t>及</a:t>
            </a:r>
            <a:r>
              <a:rPr lang="zh-TW" altLang="en-US" sz="2200" dirty="0">
                <a:latin typeface="標楷體" panose="03000509000000000000" pitchFamily="65" charset="-120"/>
                <a:ea typeface="標楷體" panose="03000509000000000000" pitchFamily="65" charset="-120"/>
              </a:rPr>
              <a:t>中低收入戶學生學雜費減免」辦法辦理該生學雜費減免，而僅</a:t>
            </a:r>
            <a:r>
              <a:rPr lang="zh-TW" altLang="en-US" sz="2200" dirty="0" smtClean="0">
                <a:latin typeface="標楷體" panose="03000509000000000000" pitchFamily="65" charset="-120"/>
                <a:ea typeface="標楷體" panose="03000509000000000000" pitchFamily="65" charset="-120"/>
              </a:rPr>
              <a:t>申請</a:t>
            </a:r>
            <a:endParaRPr lang="en-US" altLang="zh-TW" sz="2200" dirty="0" smtClean="0">
              <a:latin typeface="標楷體" panose="03000509000000000000" pitchFamily="65" charset="-120"/>
              <a:ea typeface="標楷體" panose="03000509000000000000" pitchFamily="65" charset="-120"/>
            </a:endParaRPr>
          </a:p>
          <a:p>
            <a:pPr marL="0" indent="0">
              <a:buNone/>
            </a:pPr>
            <a:r>
              <a:rPr lang="zh-TW" altLang="en-US" sz="2200" dirty="0">
                <a:latin typeface="標楷體" panose="03000509000000000000" pitchFamily="65" charset="-120"/>
                <a:ea typeface="標楷體" panose="03000509000000000000" pitchFamily="65" charset="-120"/>
              </a:rPr>
              <a:t>　</a:t>
            </a:r>
            <a:r>
              <a:rPr lang="zh-TW" altLang="en-US" sz="2200" dirty="0" smtClean="0">
                <a:latin typeface="標楷體" panose="03000509000000000000" pitchFamily="65" charset="-120"/>
                <a:ea typeface="標楷體" panose="03000509000000000000" pitchFamily="65" charset="-120"/>
              </a:rPr>
              <a:t>補助</a:t>
            </a:r>
            <a:r>
              <a:rPr lang="zh-TW" altLang="en-US" sz="2200" dirty="0">
                <a:latin typeface="標楷體" panose="03000509000000000000" pitchFamily="65" charset="-120"/>
                <a:ea typeface="標楷體" panose="03000509000000000000" pitchFamily="65" charset="-120"/>
              </a:rPr>
              <a:t>為實用技能學程、產業特殊需求類科、建教合作教育班、</a:t>
            </a:r>
            <a:r>
              <a:rPr lang="zh-TW" altLang="en-US" sz="2200" dirty="0">
                <a:solidFill>
                  <a:schemeClr val="bg1"/>
                </a:solidFill>
                <a:latin typeface="標楷體" panose="03000509000000000000" pitchFamily="65" charset="-120"/>
                <a:ea typeface="標楷體" panose="03000509000000000000" pitchFamily="65" charset="-120"/>
              </a:rPr>
              <a:t>齊一</a:t>
            </a:r>
            <a:r>
              <a:rPr lang="zh-TW" altLang="en-US" sz="2200" dirty="0" smtClean="0">
                <a:solidFill>
                  <a:schemeClr val="bg1"/>
                </a:solidFill>
                <a:latin typeface="標楷體" panose="03000509000000000000" pitchFamily="65" charset="-120"/>
                <a:ea typeface="標楷體" panose="03000509000000000000" pitchFamily="65" charset="-120"/>
              </a:rPr>
              <a:t>公</a:t>
            </a:r>
            <a:endParaRPr lang="en-US" altLang="zh-TW" sz="2200" dirty="0" smtClean="0">
              <a:solidFill>
                <a:schemeClr val="bg1"/>
              </a:solidFill>
              <a:latin typeface="標楷體" panose="03000509000000000000" pitchFamily="65" charset="-120"/>
              <a:ea typeface="標楷體" panose="03000509000000000000" pitchFamily="65" charset="-120"/>
            </a:endParaRPr>
          </a:p>
          <a:p>
            <a:pPr marL="0" indent="0">
              <a:buNone/>
            </a:pPr>
            <a:r>
              <a:rPr lang="zh-TW" altLang="en-US" sz="2200" dirty="0">
                <a:latin typeface="標楷體" panose="03000509000000000000" pitchFamily="65" charset="-120"/>
                <a:ea typeface="標楷體" panose="03000509000000000000" pitchFamily="65" charset="-120"/>
              </a:rPr>
              <a:t>　</a:t>
            </a:r>
            <a:r>
              <a:rPr lang="zh-TW" altLang="en-US" sz="2200" dirty="0" smtClean="0">
                <a:latin typeface="標楷體" panose="03000509000000000000" pitchFamily="65" charset="-120"/>
                <a:ea typeface="標楷體" panose="03000509000000000000" pitchFamily="65" charset="-120"/>
              </a:rPr>
              <a:t>私立</a:t>
            </a:r>
            <a:r>
              <a:rPr lang="zh-TW" altLang="en-US" sz="2200" dirty="0">
                <a:latin typeface="標楷體" panose="03000509000000000000" pitchFamily="65" charset="-120"/>
                <a:ea typeface="標楷體" panose="03000509000000000000" pitchFamily="65" charset="-120"/>
              </a:rPr>
              <a:t>高中職學費、原住民補助、身心殘障學生、子女減免、</a:t>
            </a:r>
            <a:r>
              <a:rPr lang="zh-TW" altLang="en-US" sz="2200" dirty="0">
                <a:solidFill>
                  <a:schemeClr val="bg1"/>
                </a:solidFill>
                <a:latin typeface="標楷體" panose="03000509000000000000" pitchFamily="65" charset="-120"/>
                <a:ea typeface="標楷體" panose="03000509000000000000" pitchFamily="65" charset="-120"/>
              </a:rPr>
              <a:t>綜合</a:t>
            </a:r>
            <a:r>
              <a:rPr lang="zh-TW" altLang="en-US" sz="2200" dirty="0" smtClean="0">
                <a:solidFill>
                  <a:schemeClr val="bg1"/>
                </a:solidFill>
                <a:latin typeface="標楷體" panose="03000509000000000000" pitchFamily="65" charset="-120"/>
                <a:ea typeface="標楷體" panose="03000509000000000000" pitchFamily="65" charset="-120"/>
              </a:rPr>
              <a:t>職能</a:t>
            </a:r>
            <a:endParaRPr lang="en-US" altLang="zh-TW" sz="2200" dirty="0" smtClean="0">
              <a:solidFill>
                <a:schemeClr val="bg1"/>
              </a:solidFill>
              <a:latin typeface="標楷體" panose="03000509000000000000" pitchFamily="65" charset="-120"/>
              <a:ea typeface="標楷體" panose="03000509000000000000" pitchFamily="65" charset="-120"/>
            </a:endParaRPr>
          </a:p>
          <a:p>
            <a:pPr marL="0" indent="0">
              <a:buNone/>
            </a:pPr>
            <a:r>
              <a:rPr lang="zh-TW" altLang="en-US" sz="2200" dirty="0">
                <a:latin typeface="標楷體" panose="03000509000000000000" pitchFamily="65" charset="-120"/>
                <a:ea typeface="標楷體" panose="03000509000000000000" pitchFamily="65" charset="-120"/>
              </a:rPr>
              <a:t>　</a:t>
            </a:r>
            <a:r>
              <a:rPr lang="zh-TW" altLang="en-US" sz="2200" dirty="0" smtClean="0">
                <a:latin typeface="標楷體" panose="03000509000000000000" pitchFamily="65" charset="-120"/>
                <a:ea typeface="標楷體" panose="03000509000000000000" pitchFamily="65" charset="-120"/>
              </a:rPr>
              <a:t>科</a:t>
            </a:r>
            <a:r>
              <a:rPr lang="zh-TW" altLang="en-US" sz="2200" dirty="0">
                <a:latin typeface="標楷體" panose="03000509000000000000" pitchFamily="65" charset="-120"/>
                <a:ea typeface="標楷體" panose="03000509000000000000" pitchFamily="65" charset="-120"/>
              </a:rPr>
              <a:t>等者，皆不可申請本補助</a:t>
            </a:r>
            <a:r>
              <a:rPr lang="zh-TW" altLang="en-US" sz="2200" dirty="0" smtClean="0">
                <a:latin typeface="標楷體" panose="03000509000000000000" pitchFamily="65" charset="-120"/>
                <a:ea typeface="標楷體" panose="03000509000000000000" pitchFamily="65" charset="-120"/>
              </a:rPr>
              <a:t>。</a:t>
            </a:r>
            <a:endParaRPr lang="en-US" altLang="zh-TW" sz="22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51</a:t>
            </a:fld>
            <a:endParaRPr lang="zh-TW" altLang="en-US"/>
          </a:p>
        </p:txBody>
      </p:sp>
    </p:spTree>
    <p:extLst>
      <p:ext uri="{BB962C8B-B14F-4D97-AF65-F5344CB8AC3E}">
        <p14:creationId xmlns:p14="http://schemas.microsoft.com/office/powerpoint/2010/main" val="842492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339502"/>
            <a:ext cx="8064896" cy="4464496"/>
          </a:xfrm>
        </p:spPr>
        <p:txBody>
          <a:bodyPr>
            <a:normAutofit fontScale="92500"/>
          </a:bodyPr>
          <a:lstStyle/>
          <a:p>
            <a:pPr marL="0" indent="0">
              <a:buNone/>
            </a:pPr>
            <a:r>
              <a:rPr lang="en-US" altLang="zh-TW" sz="2200" dirty="0" smtClean="0">
                <a:latin typeface="標楷體" panose="03000509000000000000" pitchFamily="65" charset="-120"/>
                <a:ea typeface="標楷體" panose="03000509000000000000" pitchFamily="65" charset="-120"/>
              </a:rPr>
              <a:t>4</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已領有下列補助之一者，不得申請本補助：</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公教人員子女教育補助。</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身心障礙學生及身心障礙人士子女就學費用減免。</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特殊教育學生獎學金及補助金。</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4)</a:t>
            </a:r>
            <a:r>
              <a:rPr lang="zh-TW" altLang="en-US" sz="2200" dirty="0">
                <a:latin typeface="標楷體" panose="03000509000000000000" pitchFamily="65" charset="-120"/>
                <a:ea typeface="標楷體" panose="03000509000000000000" pitchFamily="65" charset="-120"/>
              </a:rPr>
              <a:t>軍公教遺族就學費用優待。</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5)</a:t>
            </a:r>
            <a:r>
              <a:rPr lang="zh-TW" altLang="en-US" sz="2200" dirty="0">
                <a:latin typeface="標楷體" panose="03000509000000000000" pitchFamily="65" charset="-120"/>
                <a:ea typeface="標楷體" panose="03000509000000000000" pitchFamily="65" charset="-120"/>
              </a:rPr>
              <a:t>現役軍人子女就讀中等以上學校學費減免。</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6)</a:t>
            </a:r>
            <a:r>
              <a:rPr lang="zh-TW" altLang="en-US" sz="2200" dirty="0">
                <a:latin typeface="標楷體" panose="03000509000000000000" pitchFamily="65" charset="-120"/>
                <a:ea typeface="標楷體" panose="03000509000000000000" pitchFamily="65" charset="-120"/>
              </a:rPr>
              <a:t>原住民學生助學金、伙食費及住宿費補助。</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7)</a:t>
            </a:r>
            <a:r>
              <a:rPr lang="zh-TW" altLang="en-US" sz="2200" dirty="0">
                <a:latin typeface="標楷體" panose="03000509000000000000" pitchFamily="65" charset="-120"/>
                <a:ea typeface="標楷體" panose="03000509000000000000" pitchFamily="65" charset="-120"/>
              </a:rPr>
              <a:t>特殊境遇家庭子女孫子女就讀高級中等以上學校學雜費減免。</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本部補助高級中等學校學生免納學費之補助及定額補助。</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9)</a:t>
            </a:r>
            <a:r>
              <a:rPr lang="zh-TW" altLang="en-US" sz="2200" dirty="0">
                <a:latin typeface="標楷體" panose="03000509000000000000" pitchFamily="65" charset="-120"/>
                <a:ea typeface="標楷體" panose="03000509000000000000" pitchFamily="65" charset="-120"/>
              </a:rPr>
              <a:t>師資培育公費生及公費醫師培育之公費待遇。</a:t>
            </a:r>
          </a:p>
          <a:p>
            <a:pPr marL="0" indent="0">
              <a:buNone/>
            </a:pP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10)</a:t>
            </a:r>
            <a:r>
              <a:rPr lang="zh-TW" altLang="en-US" sz="2200" dirty="0">
                <a:latin typeface="標楷體" panose="03000509000000000000" pitchFamily="65" charset="-120"/>
                <a:ea typeface="標楷體" panose="03000509000000000000" pitchFamily="65" charset="-120"/>
              </a:rPr>
              <a:t>行政院國軍退除役官兵輔導委員會之清寒榮民及清</a:t>
            </a:r>
            <a:r>
              <a:rPr lang="zh-TW" altLang="en-US" sz="2200" dirty="0">
                <a:solidFill>
                  <a:schemeClr val="bg1"/>
                </a:solidFill>
                <a:latin typeface="標楷體" panose="03000509000000000000" pitchFamily="65" charset="-120"/>
                <a:ea typeface="標楷體" panose="03000509000000000000" pitchFamily="65" charset="-120"/>
              </a:rPr>
              <a:t>寒遺眷子女</a:t>
            </a:r>
            <a:r>
              <a:rPr lang="zh-TW" altLang="en-US" sz="2200" dirty="0" smtClean="0">
                <a:solidFill>
                  <a:schemeClr val="bg1"/>
                </a:solidFill>
                <a:latin typeface="標楷體" panose="03000509000000000000" pitchFamily="65" charset="-120"/>
                <a:ea typeface="標楷體" panose="03000509000000000000" pitchFamily="65" charset="-120"/>
              </a:rPr>
              <a:t>獎</a:t>
            </a:r>
            <a:endParaRPr lang="en-US" altLang="zh-TW" sz="2200" dirty="0" smtClean="0">
              <a:solidFill>
                <a:schemeClr val="bg1"/>
              </a:solidFill>
              <a:latin typeface="標楷體" panose="03000509000000000000" pitchFamily="65" charset="-120"/>
              <a:ea typeface="標楷體" panose="03000509000000000000" pitchFamily="65" charset="-120"/>
            </a:endParaRPr>
          </a:p>
          <a:p>
            <a:pPr marL="0" indent="0">
              <a:buNone/>
            </a:pPr>
            <a:r>
              <a:rPr lang="zh-TW" altLang="en-US" sz="2200" dirty="0">
                <a:solidFill>
                  <a:schemeClr val="bg1"/>
                </a:solidFill>
                <a:latin typeface="標楷體" panose="03000509000000000000" pitchFamily="65" charset="-120"/>
                <a:ea typeface="標楷體" panose="03000509000000000000" pitchFamily="65" charset="-120"/>
              </a:rPr>
              <a:t>　</a:t>
            </a:r>
            <a:r>
              <a:rPr lang="zh-TW" altLang="en-US" sz="2200" dirty="0" smtClean="0">
                <a:solidFill>
                  <a:schemeClr val="bg1"/>
                </a:solidFill>
                <a:latin typeface="標楷體" panose="03000509000000000000" pitchFamily="65" charset="-120"/>
                <a:ea typeface="標楷體" panose="03000509000000000000" pitchFamily="65" charset="-120"/>
              </a:rPr>
              <a:t>　　</a:t>
            </a:r>
            <a:r>
              <a:rPr lang="zh-TW" altLang="en-US" sz="2200" dirty="0" smtClean="0">
                <a:latin typeface="標楷體" panose="03000509000000000000" pitchFamily="65" charset="-120"/>
                <a:ea typeface="標楷體" panose="03000509000000000000" pitchFamily="65" charset="-120"/>
              </a:rPr>
              <a:t>助學金。</a:t>
            </a:r>
            <a:endParaRPr lang="en-US" altLang="zh-TW" sz="21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52</a:t>
            </a:fld>
            <a:endParaRPr lang="zh-TW" altLang="en-US" dirty="0"/>
          </a:p>
        </p:txBody>
      </p:sp>
    </p:spTree>
    <p:extLst>
      <p:ext uri="{BB962C8B-B14F-4D97-AF65-F5344CB8AC3E}">
        <p14:creationId xmlns:p14="http://schemas.microsoft.com/office/powerpoint/2010/main" val="11712020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204929"/>
            <a:ext cx="590465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高教深耕</a:t>
            </a:r>
            <a:endPar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endParaRPr>
          </a:p>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完善就學勵學金</a:t>
            </a:r>
            <a:endPar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53</a:t>
            </a:fld>
            <a:endParaRPr lang="zh-TW" altLang="en-US"/>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555526"/>
            <a:ext cx="8229600" cy="4039097"/>
          </a:xfrm>
        </p:spPr>
        <p:txBody>
          <a:bodyPr>
            <a:noAutofit/>
          </a:bodyPr>
          <a:lstStyle/>
          <a:p>
            <a:pPr marL="0" indent="0">
              <a:lnSpc>
                <a:spcPct val="110000"/>
              </a:lnSpc>
              <a:spcBef>
                <a:spcPts val="20"/>
              </a:spcBef>
              <a:buNone/>
            </a:pPr>
            <a:r>
              <a:rPr lang="en-US" altLang="zh-TW" sz="2200" b="1" dirty="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申請項目資格</a:t>
            </a:r>
            <a:r>
              <a:rPr lang="en-US" altLang="zh-TW" sz="2200" b="1" dirty="0">
                <a:latin typeface="標楷體" panose="03000509000000000000" pitchFamily="65" charset="-120"/>
                <a:ea typeface="標楷體" panose="03000509000000000000" pitchFamily="65" charset="-120"/>
                <a:sym typeface="+mn-ea"/>
              </a:rPr>
              <a:t>&gt;--</a:t>
            </a:r>
            <a:r>
              <a:rPr lang="en-US" altLang="zh-TW" sz="2200" dirty="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日間部、進修部各學制學生</a:t>
            </a:r>
            <a:r>
              <a:rPr lang="en-US" altLang="zh-TW" sz="2000" dirty="0" smtClean="0">
                <a:latin typeface="標楷體" panose="03000509000000000000" pitchFamily="65" charset="-120"/>
                <a:ea typeface="標楷體" panose="03000509000000000000" pitchFamily="65" charset="-120"/>
                <a:sym typeface="+mn-ea"/>
              </a:rPr>
              <a:t>)</a:t>
            </a:r>
          </a:p>
          <a:p>
            <a:pPr marL="0" indent="0">
              <a:lnSpc>
                <a:spcPct val="110000"/>
              </a:lnSpc>
              <a:spcBef>
                <a:spcPts val="20"/>
              </a:spcBef>
              <a:buNone/>
            </a:pPr>
            <a:endParaRPr lang="zh-TW" altLang="en-US" sz="2000" dirty="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rPr>
              <a:t>一</a:t>
            </a:r>
            <a:r>
              <a:rPr lang="zh-TW" altLang="en-US" sz="2000" b="1" dirty="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具</a:t>
            </a:r>
            <a:r>
              <a:rPr lang="zh-TW" altLang="en-US" sz="2000" b="1" dirty="0">
                <a:latin typeface="標楷體" panose="03000509000000000000" pitchFamily="65" charset="-120"/>
                <a:ea typeface="標楷體" panose="03000509000000000000" pitchFamily="65" charset="-120"/>
              </a:rPr>
              <a:t>各類身分學雜費減免資格之學生：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低收入戶學生。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中低收入戶學生。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身心障礙學生及身心障礙人士子女。</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特殊境遇家庭之子女孫子女學生。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未符合學雜費減免資格但獲教育部弱勢助學金補助學生。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家庭突遭變故經學校審核通過</a:t>
            </a:r>
            <a:r>
              <a:rPr lang="zh-TW" altLang="en-US" sz="2000" dirty="0" smtClean="0">
                <a:latin typeface="標楷體" panose="03000509000000000000" pitchFamily="65" charset="-120"/>
                <a:ea typeface="標楷體" panose="03000509000000000000" pitchFamily="65" charset="-120"/>
              </a:rPr>
              <a:t>者</a:t>
            </a:r>
            <a:r>
              <a:rPr lang="en-US" altLang="zh-TW" sz="1600" dirty="0" smtClean="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需</a:t>
            </a:r>
            <a:r>
              <a:rPr lang="zh-TW" altLang="zh-TW" sz="1600" dirty="0" smtClean="0">
                <a:latin typeface="標楷體" panose="03000509000000000000" pitchFamily="65" charset="-120"/>
                <a:ea typeface="標楷體" panose="03000509000000000000" pitchFamily="65" charset="-120"/>
              </a:rPr>
              <a:t>附完善</a:t>
            </a:r>
            <a:r>
              <a:rPr lang="zh-TW" altLang="zh-TW" sz="1600" dirty="0">
                <a:latin typeface="標楷體" panose="03000509000000000000" pitchFamily="65" charset="-120"/>
                <a:ea typeface="標楷體" panose="03000509000000000000" pitchFamily="65" charset="-120"/>
              </a:rPr>
              <a:t>就學協助</a:t>
            </a:r>
            <a:r>
              <a:rPr lang="zh-TW" altLang="zh-TW" sz="1600" dirty="0" smtClean="0">
                <a:latin typeface="標楷體" panose="03000509000000000000" pitchFamily="65" charset="-120"/>
                <a:ea typeface="標楷體" panose="03000509000000000000" pitchFamily="65" charset="-120"/>
              </a:rPr>
              <a:t>機制</a:t>
            </a:r>
            <a:r>
              <a:rPr lang="zh-TW" altLang="zh-TW" sz="1600" dirty="0">
                <a:latin typeface="標楷體" panose="03000509000000000000" pitchFamily="65" charset="-120"/>
                <a:ea typeface="標楷體" panose="03000509000000000000" pitchFamily="65" charset="-120"/>
              </a:rPr>
              <a:t>證明書</a:t>
            </a:r>
            <a:r>
              <a:rPr lang="en-US" altLang="zh-TW" sz="1600" dirty="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endParaRPr lang="zh-TW" altLang="en-US" sz="2000" dirty="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rPr>
              <a:t>二、原住民學生</a:t>
            </a:r>
            <a:r>
              <a:rPr lang="zh-TW" altLang="en-US" sz="2000" b="1" dirty="0">
                <a:latin typeface="標楷體" panose="03000509000000000000" pitchFamily="65" charset="-120"/>
                <a:ea typeface="標楷體" panose="03000509000000000000" pitchFamily="65" charset="-120"/>
              </a:rPr>
              <a:t>。</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54</a:t>
            </a:fld>
            <a:endParaRPr lang="zh-TW" altLang="en-US"/>
          </a:p>
        </p:txBody>
      </p:sp>
    </p:spTree>
    <p:extLst>
      <p:ext uri="{BB962C8B-B14F-4D97-AF65-F5344CB8AC3E}">
        <p14:creationId xmlns:p14="http://schemas.microsoft.com/office/powerpoint/2010/main" val="4032345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11510"/>
            <a:ext cx="8229600" cy="4464496"/>
          </a:xfrm>
        </p:spPr>
        <p:txBody>
          <a:bodyPr>
            <a:normAutofit/>
          </a:bodyPr>
          <a:lstStyle/>
          <a:p>
            <a:pPr marL="0" indent="0">
              <a:lnSpc>
                <a:spcPct val="110000"/>
              </a:lnSpc>
              <a:spcBef>
                <a:spcPts val="20"/>
              </a:spcBef>
              <a:buNone/>
            </a:pPr>
            <a:r>
              <a:rPr lang="en-US" altLang="zh-TW" sz="2200" b="1" dirty="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申請項目類別</a:t>
            </a:r>
            <a:r>
              <a:rPr lang="en-US" altLang="zh-TW" sz="2200" b="1" dirty="0">
                <a:latin typeface="標楷體" panose="03000509000000000000" pitchFamily="65" charset="-120"/>
                <a:ea typeface="標楷體" panose="03000509000000000000" pitchFamily="65" charset="-120"/>
                <a:sym typeface="+mn-ea"/>
              </a:rPr>
              <a:t>&gt;</a:t>
            </a:r>
            <a:endParaRPr lang="zh-TW" altLang="en-US" sz="2200" dirty="0">
              <a:latin typeface="標楷體" panose="03000509000000000000" pitchFamily="65" charset="-120"/>
              <a:ea typeface="標楷體" panose="03000509000000000000" pitchFamily="65" charset="-120"/>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課業</a:t>
            </a:r>
            <a:r>
              <a:rPr lang="zh-TW" altLang="en-US" sz="2000" dirty="0">
                <a:latin typeface="標楷體" panose="03000509000000000000" pitchFamily="65" charset="-120"/>
                <a:ea typeface="標楷體" panose="03000509000000000000" pitchFamily="65" charset="-120"/>
              </a:rPr>
              <a:t>輔導、</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競賽輔導、</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領導力輔導、</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自主學習</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外語輔導、</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六</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證照輔導、</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頂尖拔萃</a:t>
            </a:r>
          </a:p>
          <a:p>
            <a:pPr marL="0" indent="0">
              <a:lnSpc>
                <a:spcPct val="110000"/>
              </a:lnSpc>
              <a:spcBef>
                <a:spcPts val="20"/>
              </a:spcBef>
              <a:buNone/>
            </a:pPr>
            <a:endParaRPr lang="en-US" altLang="zh-TW" sz="2000" b="1"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200" b="1" dirty="0" smtClean="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收件時間</a:t>
            </a:r>
            <a:r>
              <a:rPr lang="en-US" altLang="zh-TW" sz="2200" b="1" dirty="0" smtClean="0">
                <a:latin typeface="標楷體" panose="03000509000000000000" pitchFamily="65" charset="-120"/>
                <a:ea typeface="標楷體" panose="03000509000000000000" pitchFamily="65" charset="-120"/>
                <a:sym typeface="+mn-ea"/>
              </a:rPr>
              <a:t>&gt;</a:t>
            </a:r>
            <a:endParaRPr lang="en-US" altLang="zh-TW" sz="2200" b="1"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sym typeface="+mn-ea"/>
              </a:rPr>
              <a:t>課業</a:t>
            </a:r>
            <a:r>
              <a:rPr lang="zh-TW" altLang="en-US" sz="2000" b="1" dirty="0">
                <a:latin typeface="標楷體" panose="03000509000000000000" pitchFamily="65" charset="-120"/>
                <a:ea typeface="標楷體" panose="03000509000000000000" pitchFamily="65" charset="-120"/>
                <a:sym typeface="+mn-ea"/>
              </a:rPr>
              <a:t>輔導、競賽輔導、領導力輔導、自主學習、外語輔導、證照</a:t>
            </a:r>
            <a:r>
              <a:rPr lang="zh-TW" altLang="en-US" sz="2000" b="1" dirty="0" smtClean="0">
                <a:latin typeface="標楷體" panose="03000509000000000000" pitchFamily="65" charset="-120"/>
                <a:ea typeface="標楷體" panose="03000509000000000000" pitchFamily="65" charset="-120"/>
                <a:sym typeface="+mn-ea"/>
              </a:rPr>
              <a:t>輔導</a:t>
            </a:r>
            <a:endParaRPr lang="en-US" altLang="zh-TW" sz="2000" b="1"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第二</a:t>
            </a:r>
            <a:r>
              <a:rPr lang="zh-TW" altLang="en-US" sz="2000" dirty="0">
                <a:latin typeface="標楷體" panose="03000509000000000000" pitchFamily="65" charset="-120"/>
                <a:ea typeface="標楷體" panose="03000509000000000000" pitchFamily="65" charset="-120"/>
                <a:sym typeface="+mn-ea"/>
              </a:rPr>
              <a:t>期</a:t>
            </a:r>
            <a:r>
              <a:rPr lang="en-US" altLang="zh-TW" sz="2000" dirty="0">
                <a:latin typeface="標楷體" panose="03000509000000000000" pitchFamily="65" charset="-120"/>
                <a:ea typeface="標楷體" panose="03000509000000000000" pitchFamily="65" charset="-120"/>
                <a:sym typeface="+mn-ea"/>
              </a:rPr>
              <a:t>109</a:t>
            </a:r>
            <a:r>
              <a:rPr lang="zh-TW" altLang="en-US" sz="2000" dirty="0">
                <a:latin typeface="標楷體" panose="03000509000000000000" pitchFamily="65" charset="-120"/>
                <a:ea typeface="標楷體" panose="03000509000000000000" pitchFamily="65" charset="-120"/>
                <a:sym typeface="+mn-ea"/>
              </a:rPr>
              <a:t>學年度第</a:t>
            </a:r>
            <a:r>
              <a:rPr lang="en-US" altLang="zh-TW" sz="2000" dirty="0">
                <a:latin typeface="標楷體" panose="03000509000000000000" pitchFamily="65" charset="-120"/>
                <a:ea typeface="標楷體" panose="03000509000000000000" pitchFamily="65" charset="-120"/>
                <a:sym typeface="+mn-ea"/>
              </a:rPr>
              <a:t>1</a:t>
            </a:r>
            <a:r>
              <a:rPr lang="zh-TW" altLang="en-US" sz="2000" dirty="0">
                <a:latin typeface="標楷體" panose="03000509000000000000" pitchFamily="65" charset="-120"/>
                <a:ea typeface="標楷體" panose="03000509000000000000" pitchFamily="65" charset="-120"/>
                <a:sym typeface="+mn-ea"/>
              </a:rPr>
              <a:t>學期</a:t>
            </a:r>
            <a:r>
              <a:rPr lang="zh-TW" altLang="en-US" sz="2000" dirty="0" smtClean="0">
                <a:latin typeface="標楷體" panose="03000509000000000000" pitchFamily="65" charset="-120"/>
                <a:ea typeface="標楷體" panose="03000509000000000000" pitchFamily="65" charset="-120"/>
                <a:sym typeface="+mn-ea"/>
              </a:rPr>
              <a:t>第</a:t>
            </a:r>
            <a:r>
              <a:rPr lang="en-US" altLang="zh-TW" sz="2000" dirty="0" smtClean="0">
                <a:latin typeface="標楷體" panose="03000509000000000000" pitchFamily="65" charset="-120"/>
                <a:ea typeface="標楷體" panose="03000509000000000000" pitchFamily="65" charset="-120"/>
                <a:sym typeface="+mn-ea"/>
              </a:rPr>
              <a:t>3</a:t>
            </a:r>
            <a:r>
              <a:rPr lang="zh-TW" altLang="en-US" sz="2000" dirty="0" smtClean="0">
                <a:latin typeface="標楷體" panose="03000509000000000000" pitchFamily="65" charset="-120"/>
                <a:ea typeface="標楷體" panose="03000509000000000000" pitchFamily="65" charset="-120"/>
                <a:sym typeface="+mn-ea"/>
              </a:rPr>
              <a:t>週</a:t>
            </a:r>
            <a:r>
              <a:rPr lang="en-US" altLang="zh-TW" sz="1800" b="1" dirty="0" smtClean="0">
                <a:solidFill>
                  <a:srgbClr val="FF0000"/>
                </a:solidFill>
                <a:latin typeface="標楷體" panose="03000509000000000000" pitchFamily="65" charset="-120"/>
                <a:ea typeface="標楷體" panose="03000509000000000000" pitchFamily="65" charset="-120"/>
                <a:sym typeface="+mn-ea"/>
              </a:rPr>
              <a:t>(</a:t>
            </a:r>
            <a:r>
              <a:rPr lang="zh-TW" altLang="zh-TW" sz="1800" b="1" dirty="0" smtClean="0">
                <a:solidFill>
                  <a:srgbClr val="FF0000"/>
                </a:solidFill>
                <a:latin typeface="標楷體" panose="03000509000000000000" pitchFamily="65" charset="-120"/>
                <a:ea typeface="標楷體" panose="03000509000000000000" pitchFamily="65" charset="-120"/>
              </a:rPr>
              <a:t>中秋</a:t>
            </a:r>
            <a:r>
              <a:rPr lang="zh-TW" altLang="zh-TW" sz="1800" b="1" dirty="0">
                <a:solidFill>
                  <a:srgbClr val="FF0000"/>
                </a:solidFill>
                <a:latin typeface="標楷體" panose="03000509000000000000" pitchFamily="65" charset="-120"/>
                <a:ea typeface="標楷體" panose="03000509000000000000" pitchFamily="65" charset="-120"/>
              </a:rPr>
              <a:t>及國慶連續假期收件時間為</a:t>
            </a:r>
            <a:r>
              <a:rPr lang="en-US" altLang="zh-TW" sz="1800" b="1" dirty="0">
                <a:solidFill>
                  <a:srgbClr val="FF0000"/>
                </a:solidFill>
                <a:latin typeface="標楷體" panose="03000509000000000000" pitchFamily="65" charset="-120"/>
                <a:ea typeface="標楷體" panose="03000509000000000000" pitchFamily="65" charset="-120"/>
              </a:rPr>
              <a:t>9/28~10/7</a:t>
            </a:r>
            <a:r>
              <a:rPr lang="en-US" altLang="zh-TW" sz="1800" b="1" dirty="0" smtClean="0">
                <a:solidFill>
                  <a:srgbClr val="FF0000"/>
                </a:solidFill>
                <a:latin typeface="標楷體" panose="03000509000000000000" pitchFamily="65" charset="-120"/>
                <a:ea typeface="標楷體" panose="03000509000000000000" pitchFamily="65" charset="-120"/>
                <a:sym typeface="+mn-ea"/>
              </a:rPr>
              <a:t>)</a:t>
            </a:r>
            <a:endParaRPr lang="zh-TW" altLang="en-US" sz="2000" b="1" dirty="0">
              <a:solidFill>
                <a:srgbClr val="FF0000"/>
              </a:solidFill>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第三期</a:t>
            </a:r>
            <a:r>
              <a:rPr lang="en-US" altLang="zh-TW" sz="2000" dirty="0">
                <a:latin typeface="標楷體" panose="03000509000000000000" pitchFamily="65" charset="-120"/>
                <a:ea typeface="標楷體" panose="03000509000000000000" pitchFamily="65" charset="-120"/>
                <a:sym typeface="+mn-ea"/>
              </a:rPr>
              <a:t>109</a:t>
            </a:r>
            <a:r>
              <a:rPr lang="zh-TW" altLang="en-US" sz="2000" dirty="0">
                <a:latin typeface="標楷體" panose="03000509000000000000" pitchFamily="65" charset="-120"/>
                <a:ea typeface="標楷體" panose="03000509000000000000" pitchFamily="65" charset="-120"/>
                <a:sym typeface="+mn-ea"/>
              </a:rPr>
              <a:t>學年度第</a:t>
            </a:r>
            <a:r>
              <a:rPr lang="en-US" altLang="zh-TW" sz="2000" dirty="0">
                <a:latin typeface="標楷體" panose="03000509000000000000" pitchFamily="65" charset="-120"/>
                <a:ea typeface="標楷體" panose="03000509000000000000" pitchFamily="65" charset="-120"/>
                <a:sym typeface="+mn-ea"/>
              </a:rPr>
              <a:t>1</a:t>
            </a:r>
            <a:r>
              <a:rPr lang="zh-TW" altLang="en-US" sz="2000" dirty="0">
                <a:latin typeface="標楷體" panose="03000509000000000000" pitchFamily="65" charset="-120"/>
                <a:ea typeface="標楷體" panose="03000509000000000000" pitchFamily="65" charset="-120"/>
                <a:sym typeface="+mn-ea"/>
              </a:rPr>
              <a:t>學期第</a:t>
            </a:r>
            <a:r>
              <a:rPr lang="en-US" altLang="zh-TW" sz="2000" dirty="0">
                <a:latin typeface="標楷體" panose="03000509000000000000" pitchFamily="65" charset="-120"/>
                <a:ea typeface="標楷體" panose="03000509000000000000" pitchFamily="65" charset="-120"/>
                <a:sym typeface="+mn-ea"/>
              </a:rPr>
              <a:t>12</a:t>
            </a:r>
            <a:r>
              <a:rPr lang="zh-TW" altLang="en-US" sz="2000" dirty="0">
                <a:latin typeface="標楷體" panose="03000509000000000000" pitchFamily="65" charset="-120"/>
                <a:ea typeface="標楷體" panose="03000509000000000000" pitchFamily="65" charset="-120"/>
                <a:sym typeface="+mn-ea"/>
              </a:rPr>
              <a:t>週</a:t>
            </a: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sym typeface="+mn-ea"/>
              </a:rPr>
              <a:t>頂尖</a:t>
            </a:r>
            <a:r>
              <a:rPr lang="zh-TW" altLang="en-US" sz="2000" b="1" dirty="0">
                <a:latin typeface="標楷體" panose="03000509000000000000" pitchFamily="65" charset="-120"/>
                <a:ea typeface="標楷體" panose="03000509000000000000" pitchFamily="65" charset="-120"/>
                <a:sym typeface="+mn-ea"/>
              </a:rPr>
              <a:t>拔</a:t>
            </a:r>
            <a:r>
              <a:rPr lang="zh-TW" altLang="en-US" sz="2000" b="1" dirty="0" smtClean="0">
                <a:latin typeface="標楷體" panose="03000509000000000000" pitchFamily="65" charset="-120"/>
                <a:ea typeface="標楷體" panose="03000509000000000000" pitchFamily="65" charset="-120"/>
                <a:sym typeface="+mn-ea"/>
              </a:rPr>
              <a:t>萃</a:t>
            </a:r>
            <a:endParaRPr lang="en-US" altLang="zh-TW" sz="2000" b="1" dirty="0">
              <a:latin typeface="標楷體" panose="03000509000000000000" pitchFamily="65" charset="-120"/>
              <a:ea typeface="標楷體" panose="03000509000000000000" pitchFamily="65" charset="-120"/>
              <a:sym typeface="+mn-ea"/>
            </a:endParaRPr>
          </a:p>
          <a:p>
            <a:pPr marL="0" lvl="0" indent="0">
              <a:buNone/>
            </a:pPr>
            <a:r>
              <a:rPr lang="zh-TW" altLang="zh-TW" sz="2000" dirty="0" smtClean="0">
                <a:latin typeface="標楷體" panose="03000509000000000000" pitchFamily="65" charset="-120"/>
                <a:ea typeface="標楷體" panose="03000509000000000000" pitchFamily="65" charset="-120"/>
              </a:rPr>
              <a:t>第</a:t>
            </a:r>
            <a:r>
              <a:rPr lang="zh-TW" altLang="en-US" sz="2000" dirty="0">
                <a:latin typeface="標楷體" panose="03000509000000000000" pitchFamily="65" charset="-120"/>
                <a:ea typeface="標楷體" panose="03000509000000000000" pitchFamily="65" charset="-120"/>
                <a:sym typeface="+mn-ea"/>
              </a:rPr>
              <a:t>二</a:t>
            </a:r>
            <a:r>
              <a:rPr lang="zh-TW" altLang="zh-TW" sz="2000" dirty="0" smtClean="0">
                <a:latin typeface="標楷體" panose="03000509000000000000" pitchFamily="65" charset="-120"/>
                <a:ea typeface="標楷體" panose="03000509000000000000" pitchFamily="65" charset="-120"/>
              </a:rPr>
              <a:t>期</a:t>
            </a:r>
            <a:r>
              <a:rPr lang="en-US" altLang="zh-TW" sz="2000" dirty="0">
                <a:latin typeface="標楷體" panose="03000509000000000000" pitchFamily="65" charset="-120"/>
                <a:ea typeface="標楷體" panose="03000509000000000000" pitchFamily="65" charset="-120"/>
              </a:rPr>
              <a:t>109</a:t>
            </a:r>
            <a:r>
              <a:rPr lang="zh-TW" altLang="zh-TW" sz="2000" dirty="0">
                <a:latin typeface="標楷體" panose="03000509000000000000" pitchFamily="65" charset="-120"/>
                <a:ea typeface="標楷體" panose="03000509000000000000" pitchFamily="65" charset="-120"/>
              </a:rPr>
              <a:t>學年度第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學期第</a:t>
            </a:r>
            <a:r>
              <a:rPr lang="en-US" altLang="zh-TW" sz="2000" dirty="0">
                <a:latin typeface="標楷體" panose="03000509000000000000" pitchFamily="65" charset="-120"/>
                <a:ea typeface="標楷體" panose="03000509000000000000" pitchFamily="65" charset="-120"/>
              </a:rPr>
              <a:t>3</a:t>
            </a:r>
            <a:r>
              <a:rPr lang="zh-TW" altLang="zh-TW" sz="2000" dirty="0">
                <a:latin typeface="標楷體" panose="03000509000000000000" pitchFamily="65" charset="-120"/>
                <a:ea typeface="標楷體" panose="03000509000000000000" pitchFamily="65" charset="-120"/>
              </a:rPr>
              <a:t>週</a:t>
            </a:r>
            <a:r>
              <a:rPr lang="zh-TW" altLang="zh-TW" sz="2000" dirty="0" smtClean="0">
                <a:latin typeface="標楷體" panose="03000509000000000000" pitchFamily="65" charset="-120"/>
                <a:ea typeface="標楷體" panose="03000509000000000000" pitchFamily="65" charset="-120"/>
              </a:rPr>
              <a:t>止</a:t>
            </a:r>
            <a:r>
              <a:rPr lang="en-US" altLang="zh-TW" sz="1800" b="1" dirty="0" smtClean="0">
                <a:solidFill>
                  <a:srgbClr val="FF0000"/>
                </a:solidFill>
                <a:latin typeface="標楷體" panose="03000509000000000000" pitchFamily="65" charset="-120"/>
                <a:ea typeface="標楷體" panose="03000509000000000000" pitchFamily="65" charset="-120"/>
              </a:rPr>
              <a:t>(</a:t>
            </a:r>
            <a:r>
              <a:rPr lang="zh-TW" altLang="zh-TW" sz="1800" b="1" dirty="0" smtClean="0">
                <a:solidFill>
                  <a:srgbClr val="FF0000"/>
                </a:solidFill>
                <a:latin typeface="標楷體" panose="03000509000000000000" pitchFamily="65" charset="-120"/>
                <a:ea typeface="標楷體" panose="03000509000000000000" pitchFamily="65" charset="-120"/>
              </a:rPr>
              <a:t>中秋</a:t>
            </a:r>
            <a:r>
              <a:rPr lang="zh-TW" altLang="zh-TW" sz="1800" b="1" dirty="0">
                <a:solidFill>
                  <a:srgbClr val="FF0000"/>
                </a:solidFill>
                <a:latin typeface="標楷體" panose="03000509000000000000" pitchFamily="65" charset="-120"/>
                <a:ea typeface="標楷體" panose="03000509000000000000" pitchFamily="65" charset="-120"/>
              </a:rPr>
              <a:t>及國慶連續假期收件時間為</a:t>
            </a:r>
            <a:r>
              <a:rPr lang="en-US" altLang="zh-TW" sz="1800" b="1" dirty="0">
                <a:solidFill>
                  <a:srgbClr val="FF0000"/>
                </a:solidFill>
                <a:latin typeface="標楷體" panose="03000509000000000000" pitchFamily="65" charset="-120"/>
                <a:ea typeface="標楷體" panose="03000509000000000000" pitchFamily="65" charset="-120"/>
              </a:rPr>
              <a:t>9/28~10/7</a:t>
            </a:r>
            <a:r>
              <a:rPr lang="en-US" altLang="zh-TW" sz="1800" b="1" dirty="0" smtClean="0">
                <a:solidFill>
                  <a:srgbClr val="FF0000"/>
                </a:solidFill>
                <a:latin typeface="標楷體" panose="03000509000000000000" pitchFamily="65" charset="-120"/>
                <a:ea typeface="標楷體" panose="03000509000000000000" pitchFamily="65" charset="-120"/>
              </a:rPr>
              <a:t>)</a:t>
            </a:r>
            <a:endParaRPr lang="zh-TW" altLang="zh-TW" sz="2000" b="1" dirty="0">
              <a:solidFill>
                <a:srgbClr val="FF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55</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11510"/>
            <a:ext cx="8229600" cy="4039097"/>
          </a:xfrm>
        </p:spPr>
        <p:txBody>
          <a:bodyPr>
            <a:noAutofit/>
          </a:bodyPr>
          <a:lstStyle/>
          <a:p>
            <a:pPr marL="0" indent="0">
              <a:buNone/>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一</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課業</a:t>
            </a:r>
            <a:r>
              <a:rPr lang="zh-TW" altLang="en-US" sz="2000" b="1" dirty="0" smtClean="0">
                <a:latin typeface="標楷體" panose="03000509000000000000" pitchFamily="65" charset="-120"/>
                <a:ea typeface="標楷體" panose="03000509000000000000" pitchFamily="65" charset="-120"/>
              </a:rPr>
              <a:t>輔導：</a:t>
            </a:r>
            <a:r>
              <a:rPr lang="zh-TW" altLang="zh-TW" sz="2000" dirty="0" smtClean="0">
                <a:latin typeface="標楷體" panose="03000509000000000000" pitchFamily="65" charset="-120"/>
                <a:ea typeface="標楷體" panose="03000509000000000000" pitchFamily="65" charset="-120"/>
              </a:rPr>
              <a:t>同一</a:t>
            </a:r>
            <a:r>
              <a:rPr lang="zh-TW" altLang="zh-TW" sz="2000" dirty="0">
                <a:latin typeface="標楷體" panose="03000509000000000000" pitchFamily="65" charset="-120"/>
                <a:ea typeface="標楷體" panose="03000509000000000000" pitchFamily="65" charset="-120"/>
              </a:rPr>
              <a:t>科目時數累計</a:t>
            </a:r>
            <a:r>
              <a:rPr lang="en-US" altLang="zh-TW" sz="2000" dirty="0">
                <a:latin typeface="標楷體" panose="03000509000000000000" pitchFamily="65" charset="-120"/>
                <a:ea typeface="標楷體" panose="03000509000000000000" pitchFamily="65" charset="-120"/>
              </a:rPr>
              <a:t>10</a:t>
            </a:r>
            <a:r>
              <a:rPr lang="zh-TW" altLang="zh-TW" sz="2000" dirty="0">
                <a:latin typeface="標楷體" panose="03000509000000000000" pitchFamily="65" charset="-120"/>
                <a:ea typeface="標楷體" panose="03000509000000000000" pitchFamily="65" charset="-120"/>
              </a:rPr>
              <a:t>小時，且被輔導科目期中或學期</a:t>
            </a:r>
            <a:r>
              <a:rPr lang="zh-TW" altLang="zh-TW" sz="2000" dirty="0" smtClean="0">
                <a:latin typeface="標楷體" panose="03000509000000000000" pitchFamily="65" charset="-120"/>
                <a:ea typeface="標楷體" panose="03000509000000000000" pitchFamily="65" charset="-120"/>
              </a:rPr>
              <a:t>成</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績</a:t>
            </a:r>
            <a:r>
              <a:rPr lang="zh-TW" altLang="zh-TW" sz="2000" dirty="0">
                <a:latin typeface="標楷體" panose="03000509000000000000" pitchFamily="65" charset="-120"/>
                <a:ea typeface="標楷體" panose="03000509000000000000" pitchFamily="65" charset="-120"/>
              </a:rPr>
              <a:t>須及格</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輔導</a:t>
            </a:r>
            <a:r>
              <a:rPr lang="zh-TW" altLang="en-US" sz="2000" dirty="0">
                <a:latin typeface="標楷體" panose="03000509000000000000" pitchFamily="65" charset="-120"/>
                <a:ea typeface="標楷體" panose="03000509000000000000" pitchFamily="65" charset="-120"/>
              </a:rPr>
              <a:t>計畫紀錄表</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輔導</a:t>
            </a:r>
            <a:r>
              <a:rPr lang="zh-TW" altLang="en-US" sz="2000" dirty="0">
                <a:latin typeface="標楷體" panose="03000509000000000000" pitchFamily="65" charset="-120"/>
                <a:ea typeface="標楷體" panose="03000509000000000000" pitchFamily="65" charset="-120"/>
              </a:rPr>
              <a:t>科目學期成績單</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當期期中考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或學期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成績單</a:t>
            </a:r>
            <a:r>
              <a:rPr lang="en-US" altLang="zh-TW" sz="2000" dirty="0" smtClean="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兩張佐證照片電子</a:t>
            </a:r>
            <a:r>
              <a:rPr lang="zh-TW" altLang="en-US" sz="2000" dirty="0" smtClean="0">
                <a:latin typeface="標楷體" panose="03000509000000000000" pitchFamily="65" charset="-120"/>
                <a:ea typeface="標楷體" panose="03000509000000000000" pitchFamily="65" charset="-120"/>
              </a:rPr>
              <a:t>檔</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zh-TW" altLang="en-US" sz="2000" dirty="0" smtClean="0">
                <a:latin typeface="標楷體" panose="03000509000000000000" pitchFamily="65" charset="-120"/>
                <a:ea typeface="標楷體" panose="03000509000000000000" pitchFamily="65" charset="-120"/>
              </a:rPr>
              <a:t>尤季媛老師收件</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每學期最多</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次</a:t>
            </a:r>
            <a:r>
              <a:rPr lang="en-US" altLang="zh-TW"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二</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競賽</a:t>
            </a:r>
            <a:r>
              <a:rPr lang="zh-TW" altLang="en-US" sz="2000" b="1" dirty="0" smtClean="0">
                <a:latin typeface="標楷體" panose="03000509000000000000" pitchFamily="65" charset="-120"/>
                <a:ea typeface="標楷體" panose="03000509000000000000" pitchFamily="65" charset="-120"/>
              </a:rPr>
              <a:t>輔導：</a:t>
            </a:r>
            <a:r>
              <a:rPr lang="zh-TW" altLang="zh-TW" sz="2000" dirty="0" smtClean="0">
                <a:latin typeface="標楷體" panose="03000509000000000000" pitchFamily="65" charset="-120"/>
                <a:ea typeface="標楷體" panose="03000509000000000000" pitchFamily="65" charset="-120"/>
              </a:rPr>
              <a:t>參與競賽輔導並參加相關競賽</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在學期間同一競賽不得重複申請</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輔導</a:t>
            </a:r>
            <a:r>
              <a:rPr lang="zh-TW" altLang="en-US" sz="2000" dirty="0">
                <a:latin typeface="標楷體" panose="03000509000000000000" pitchFamily="65" charset="-120"/>
                <a:ea typeface="標楷體" panose="03000509000000000000" pitchFamily="65" charset="-120"/>
              </a:rPr>
              <a:t>計畫紀錄表</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參賽</a:t>
            </a:r>
            <a:r>
              <a:rPr lang="zh-TW" altLang="en-US" sz="2000" dirty="0">
                <a:latin typeface="標楷體" panose="03000509000000000000" pitchFamily="65" charset="-120"/>
                <a:ea typeface="標楷體" panose="03000509000000000000" pitchFamily="65" charset="-120"/>
              </a:rPr>
              <a:t>證明</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或</a:t>
            </a:r>
            <a:r>
              <a:rPr lang="zh-TW" altLang="en-US" sz="2000" dirty="0" smtClean="0">
                <a:latin typeface="標楷體" panose="03000509000000000000" pitchFamily="65" charset="-120"/>
                <a:ea typeface="標楷體" panose="03000509000000000000" pitchFamily="65" charset="-120"/>
              </a:rPr>
              <a:t>獲獎</a:t>
            </a:r>
            <a:r>
              <a:rPr lang="zh-TW" altLang="en-US" sz="2000" dirty="0">
                <a:latin typeface="標楷體" panose="03000509000000000000" pitchFamily="65" charset="-120"/>
                <a:ea typeface="標楷體" panose="03000509000000000000" pitchFamily="65" charset="-120"/>
              </a:rPr>
              <a:t>證明</a:t>
            </a:r>
            <a:r>
              <a:rPr lang="en-US" altLang="zh-TW"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兩</a:t>
            </a:r>
            <a:r>
              <a:rPr lang="zh-TW" altLang="en-US" sz="2000" dirty="0">
                <a:latin typeface="標楷體" panose="03000509000000000000" pitchFamily="65" charset="-120"/>
                <a:ea typeface="標楷體" panose="03000509000000000000" pitchFamily="65" charset="-120"/>
              </a:rPr>
              <a:t>張佐證照片電子</a:t>
            </a:r>
            <a:r>
              <a:rPr lang="zh-TW" altLang="en-US" sz="2000" dirty="0" smtClean="0">
                <a:latin typeface="標楷體" panose="03000509000000000000" pitchFamily="65" charset="-120"/>
                <a:ea typeface="標楷體" panose="03000509000000000000" pitchFamily="65" charset="-120"/>
              </a:rPr>
              <a:t>檔</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zh-TW" altLang="en-US" sz="2000" dirty="0" smtClean="0">
                <a:latin typeface="標楷體" panose="03000509000000000000" pitchFamily="65" charset="-120"/>
                <a:ea typeface="標楷體" panose="03000509000000000000" pitchFamily="65" charset="-120"/>
              </a:rPr>
              <a:t>江瓊宜老師收件</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每學期最多</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次</a:t>
            </a:r>
            <a:r>
              <a:rPr lang="en-US" altLang="zh-TW"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56</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555526"/>
            <a:ext cx="8229600" cy="4039097"/>
          </a:xfrm>
        </p:spPr>
        <p:txBody>
          <a:bodyPr>
            <a:normAutofit lnSpcReduction="10000"/>
          </a:bodyPr>
          <a:lstStyle/>
          <a:p>
            <a:pPr marL="0" indent="0">
              <a:buNone/>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三</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領導力</a:t>
            </a:r>
            <a:r>
              <a:rPr lang="zh-TW" altLang="en-US" sz="2000" b="1" dirty="0" smtClean="0">
                <a:latin typeface="標楷體" panose="03000509000000000000" pitchFamily="65" charset="-120"/>
                <a:ea typeface="標楷體" panose="03000509000000000000" pitchFamily="65" charset="-120"/>
              </a:rPr>
              <a:t>輔導</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至少參與二</a:t>
            </a:r>
            <a:r>
              <a:rPr lang="zh-TW" altLang="en-US" sz="2000" dirty="0" smtClean="0">
                <a:latin typeface="標楷體" panose="03000509000000000000" pitchFamily="65" charset="-120"/>
                <a:ea typeface="標楷體" panose="03000509000000000000" pitchFamily="65" charset="-120"/>
              </a:rPr>
              <a:t>項</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參與</a:t>
            </a:r>
            <a:r>
              <a:rPr lang="zh-TW" altLang="en-US" sz="2000" dirty="0">
                <a:latin typeface="標楷體" panose="03000509000000000000" pitchFamily="65" charset="-120"/>
                <a:ea typeface="標楷體" panose="03000509000000000000" pitchFamily="65" charset="-120"/>
              </a:rPr>
              <a:t>本校大學社會責任計畫相關活動</a:t>
            </a:r>
          </a:p>
          <a:p>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本校高教深耕計畫相關活動</a:t>
            </a:r>
          </a:p>
          <a:p>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本校志工服務</a:t>
            </a:r>
          </a:p>
          <a:p>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本校領導知能研習、幹部工作講習、幹事訓練</a:t>
            </a:r>
          </a:p>
          <a:p>
            <a:r>
              <a:rPr lang="zh-TW" altLang="en-US" sz="2000" dirty="0" smtClean="0">
                <a:latin typeface="標楷體" panose="03000509000000000000" pitchFamily="65" charset="-120"/>
                <a:ea typeface="標楷體" panose="03000509000000000000" pitchFamily="65" charset="-120"/>
              </a:rPr>
              <a:t>擔任</a:t>
            </a:r>
            <a:r>
              <a:rPr lang="zh-TW" altLang="en-US" sz="2000" dirty="0">
                <a:latin typeface="標楷體" panose="03000509000000000000" pitchFamily="65" charset="-120"/>
                <a:ea typeface="標楷體" panose="03000509000000000000" pitchFamily="65" charset="-120"/>
              </a:rPr>
              <a:t>校內活動策劃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含展演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總召或總</a:t>
            </a:r>
            <a:r>
              <a:rPr lang="zh-TW" altLang="en-US" sz="2000" dirty="0" smtClean="0">
                <a:latin typeface="標楷體" panose="03000509000000000000" pitchFamily="65" charset="-120"/>
                <a:ea typeface="標楷體" panose="03000509000000000000" pitchFamily="65" charset="-120"/>
              </a:rPr>
              <a:t>負責人</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輔導</a:t>
            </a:r>
            <a:r>
              <a:rPr lang="zh-TW" altLang="en-US" sz="2000" dirty="0">
                <a:latin typeface="標楷體" panose="03000509000000000000" pitchFamily="65" charset="-120"/>
                <a:ea typeface="標楷體" panose="03000509000000000000" pitchFamily="65" charset="-120"/>
              </a:rPr>
              <a:t>計畫紀錄表</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心得</a:t>
            </a:r>
            <a:r>
              <a:rPr lang="en-US" altLang="zh-TW" sz="2000" dirty="0" smtClean="0">
                <a:latin typeface="標楷體" panose="03000509000000000000" pitchFamily="65" charset="-120"/>
                <a:ea typeface="標楷體" panose="03000509000000000000" pitchFamily="65" charset="-120"/>
              </a:rPr>
              <a:t>500</a:t>
            </a:r>
            <a:r>
              <a:rPr lang="zh-TW" altLang="en-US" sz="2000" dirty="0" smtClean="0">
                <a:latin typeface="標楷體" panose="03000509000000000000" pitchFamily="65" charset="-120"/>
                <a:ea typeface="標楷體" panose="03000509000000000000" pitchFamily="65" charset="-120"/>
              </a:rPr>
              <a:t>字以上</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活動、服務、研習、講習、訓練</a:t>
            </a:r>
            <a:r>
              <a:rPr lang="en-US" altLang="zh-TW"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兩</a:t>
            </a:r>
            <a:r>
              <a:rPr lang="zh-TW" altLang="en-US" sz="2000" dirty="0">
                <a:latin typeface="標楷體" panose="03000509000000000000" pitchFamily="65" charset="-120"/>
                <a:ea typeface="標楷體" panose="03000509000000000000" pitchFamily="65" charset="-120"/>
              </a:rPr>
              <a:t>張佐證照片電子</a:t>
            </a:r>
            <a:r>
              <a:rPr lang="zh-TW" altLang="en-US" sz="2000" dirty="0" smtClean="0">
                <a:latin typeface="標楷體" panose="03000509000000000000" pitchFamily="65" charset="-120"/>
                <a:ea typeface="標楷體" panose="03000509000000000000" pitchFamily="65" charset="-120"/>
              </a:rPr>
              <a:t>檔</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尤季媛老師</a:t>
            </a:r>
            <a:r>
              <a:rPr lang="zh-TW" altLang="en-US" sz="2000" dirty="0" smtClean="0">
                <a:latin typeface="標楷體" panose="03000509000000000000" pitchFamily="65" charset="-120"/>
                <a:ea typeface="標楷體" panose="03000509000000000000" pitchFamily="65" charset="-120"/>
              </a:rPr>
              <a:t>收件</a:t>
            </a:r>
            <a:endParaRPr lang="zh-TW" altLang="en-US" sz="2000" dirty="0">
              <a:latin typeface="標楷體" panose="03000509000000000000" pitchFamily="65" charset="-120"/>
              <a:ea typeface="標楷體" panose="03000509000000000000" pitchFamily="65" charset="-120"/>
            </a:endParaRPr>
          </a:p>
          <a:p>
            <a:pPr marL="0" indent="0">
              <a:buNone/>
            </a:pPr>
            <a:endParaRPr lang="en-US" altLang="zh-TW" sz="18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57</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83518"/>
            <a:ext cx="8229600" cy="4320480"/>
          </a:xfrm>
        </p:spPr>
        <p:txBody>
          <a:bodyPr>
            <a:normAutofit fontScale="92500" lnSpcReduction="10000"/>
          </a:bodyPr>
          <a:lstStyle/>
          <a:p>
            <a:pPr marL="0" indent="0">
              <a:buNone/>
            </a:pP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四</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自主</a:t>
            </a:r>
            <a:r>
              <a:rPr lang="zh-TW" altLang="en-US" sz="2200" b="1" dirty="0" smtClean="0">
                <a:latin typeface="標楷體" panose="03000509000000000000" pitchFamily="65" charset="-120"/>
                <a:ea typeface="標楷體" panose="03000509000000000000" pitchFamily="65" charset="-120"/>
              </a:rPr>
              <a:t>學習</a:t>
            </a:r>
            <a:r>
              <a:rPr lang="en-US" altLang="zh-TW" sz="2200" dirty="0" smtClean="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至少參與二項</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a:t>
            </a:r>
            <a:endParaRPr lang="en-US" altLang="zh-TW" sz="2200" dirty="0" smtClean="0">
              <a:latin typeface="標楷體" panose="03000509000000000000" pitchFamily="65" charset="-120"/>
              <a:ea typeface="標楷體" panose="03000509000000000000" pitchFamily="65" charset="-120"/>
            </a:endParaRPr>
          </a:p>
          <a:p>
            <a:r>
              <a:rPr lang="zh-TW" altLang="en-US" sz="2200" dirty="0" smtClean="0">
                <a:latin typeface="標楷體" panose="03000509000000000000" pitchFamily="65" charset="-120"/>
                <a:ea typeface="標楷體" panose="03000509000000000000" pitchFamily="65" charset="-120"/>
              </a:rPr>
              <a:t>好書</a:t>
            </a:r>
            <a:r>
              <a:rPr lang="zh-TW" altLang="en-US" sz="2200" dirty="0">
                <a:latin typeface="標楷體" panose="03000509000000000000" pitchFamily="65" charset="-120"/>
                <a:ea typeface="標楷體" panose="03000509000000000000" pitchFamily="65" charset="-120"/>
              </a:rPr>
              <a:t>閱讀</a:t>
            </a:r>
          </a:p>
          <a:p>
            <a:r>
              <a:rPr lang="zh-TW" altLang="en-US" sz="2200" dirty="0" smtClean="0">
                <a:latin typeface="標楷體" panose="03000509000000000000" pitchFamily="65" charset="-120"/>
                <a:ea typeface="標楷體" panose="03000509000000000000" pitchFamily="65" charset="-120"/>
              </a:rPr>
              <a:t>電影</a:t>
            </a:r>
            <a:r>
              <a:rPr lang="zh-TW" altLang="en-US" sz="2200" dirty="0">
                <a:latin typeface="標楷體" panose="03000509000000000000" pitchFamily="65" charset="-120"/>
                <a:ea typeface="標楷體" panose="03000509000000000000" pitchFamily="65" charset="-120"/>
              </a:rPr>
              <a:t>賞析</a:t>
            </a:r>
          </a:p>
          <a:p>
            <a:r>
              <a:rPr lang="zh-TW" altLang="en-US" sz="2200" dirty="0" smtClean="0">
                <a:latin typeface="標楷體" panose="03000509000000000000" pitchFamily="65" charset="-120"/>
                <a:ea typeface="標楷體" panose="03000509000000000000" pitchFamily="65" charset="-120"/>
              </a:rPr>
              <a:t>參加</a:t>
            </a:r>
            <a:r>
              <a:rPr lang="zh-TW" altLang="en-US" sz="2200" dirty="0">
                <a:latin typeface="標楷體" panose="03000509000000000000" pitchFamily="65" charset="-120"/>
                <a:ea typeface="標楷體" panose="03000509000000000000" pitchFamily="65" charset="-120"/>
              </a:rPr>
              <a:t>本校各項講座</a:t>
            </a:r>
          </a:p>
          <a:p>
            <a:r>
              <a:rPr lang="zh-TW" altLang="en-US" sz="2200" dirty="0" smtClean="0">
                <a:latin typeface="標楷體" panose="03000509000000000000" pitchFamily="65" charset="-120"/>
                <a:ea typeface="標楷體" panose="03000509000000000000" pitchFamily="65" charset="-120"/>
              </a:rPr>
              <a:t>參觀</a:t>
            </a:r>
            <a:r>
              <a:rPr lang="zh-TW" altLang="en-US" sz="2200" dirty="0">
                <a:latin typeface="標楷體" panose="03000509000000000000" pitchFamily="65" charset="-120"/>
                <a:ea typeface="標楷體" panose="03000509000000000000" pitchFamily="65" charset="-120"/>
              </a:rPr>
              <a:t>本校辦理藝文展演、音樂展演、舞蹈展演</a:t>
            </a:r>
          </a:p>
          <a:p>
            <a:r>
              <a:rPr lang="zh-TW" altLang="en-US" sz="2200" dirty="0" smtClean="0">
                <a:latin typeface="標楷體" panose="03000509000000000000" pitchFamily="65" charset="-120"/>
                <a:ea typeface="標楷體" panose="03000509000000000000" pitchFamily="65" charset="-120"/>
              </a:rPr>
              <a:t>參加</a:t>
            </a:r>
            <a:r>
              <a:rPr lang="zh-TW" altLang="en-US" sz="2200" dirty="0">
                <a:latin typeface="標楷體" panose="03000509000000000000" pitchFamily="65" charset="-120"/>
                <a:ea typeface="標楷體" panose="03000509000000000000" pitchFamily="65" charset="-120"/>
              </a:rPr>
              <a:t>本校辦理就業相關輔導</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含職涯、就業活動</a:t>
            </a:r>
            <a:r>
              <a:rPr lang="en-US" altLang="zh-TW" sz="2200" dirty="0" smtClean="0">
                <a:latin typeface="標楷體" panose="03000509000000000000" pitchFamily="65" charset="-120"/>
                <a:ea typeface="標楷體" panose="03000509000000000000" pitchFamily="65" charset="-120"/>
              </a:rPr>
              <a:t>)</a:t>
            </a:r>
          </a:p>
          <a:p>
            <a:pPr marL="0" indent="0">
              <a:buNone/>
            </a:pPr>
            <a:endParaRPr lang="en-US" altLang="zh-TW" sz="2200" dirty="0">
              <a:latin typeface="標楷體" panose="03000509000000000000" pitchFamily="65" charset="-120"/>
              <a:ea typeface="標楷體" panose="03000509000000000000" pitchFamily="65" charset="-120"/>
            </a:endParaRPr>
          </a:p>
          <a:p>
            <a:pPr marL="0" indent="0">
              <a:buNone/>
            </a:pPr>
            <a:r>
              <a:rPr lang="zh-TW" altLang="en-US" sz="2200" dirty="0" smtClean="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1</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輔導計畫紀錄表</a:t>
            </a:r>
          </a:p>
          <a:p>
            <a:pPr marL="0" indent="0">
              <a:buNone/>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2</a:t>
            </a:r>
            <a:r>
              <a:rPr lang="en-US" altLang="zh-TW" sz="2200" dirty="0" smtClean="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心得</a:t>
            </a:r>
            <a:r>
              <a:rPr lang="en-US" altLang="zh-TW" sz="2200" dirty="0">
                <a:latin typeface="標楷體" panose="03000509000000000000" pitchFamily="65" charset="-120"/>
                <a:ea typeface="標楷體" panose="03000509000000000000" pitchFamily="65" charset="-120"/>
              </a:rPr>
              <a:t>500</a:t>
            </a:r>
            <a:r>
              <a:rPr lang="zh-TW" altLang="en-US" sz="2200" dirty="0">
                <a:latin typeface="標楷體" panose="03000509000000000000" pitchFamily="65" charset="-120"/>
                <a:ea typeface="標楷體" panose="03000509000000000000" pitchFamily="65" charset="-120"/>
              </a:rPr>
              <a:t>字</a:t>
            </a:r>
            <a:r>
              <a:rPr lang="zh-TW" altLang="en-US" sz="2200" dirty="0" smtClean="0">
                <a:latin typeface="標楷體" panose="03000509000000000000" pitchFamily="65" charset="-120"/>
                <a:ea typeface="標楷體" panose="03000509000000000000" pitchFamily="65" charset="-120"/>
              </a:rPr>
              <a:t>以上</a:t>
            </a:r>
            <a:r>
              <a:rPr lang="en-US" altLang="zh-TW"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好書閱讀、電影欣賞、講座、藝文展演、音樂展演</a:t>
            </a:r>
            <a:r>
              <a:rPr lang="zh-TW" altLang="en-US" sz="1700" dirty="0">
                <a:solidFill>
                  <a:schemeClr val="bg1"/>
                </a:solidFill>
                <a:latin typeface="標楷體" panose="03000509000000000000" pitchFamily="65" charset="-120"/>
                <a:ea typeface="標楷體" panose="03000509000000000000" pitchFamily="65" charset="-120"/>
              </a:rPr>
              <a:t>、舞蹈展</a:t>
            </a:r>
            <a:r>
              <a:rPr lang="zh-TW" altLang="en-US" sz="1700" dirty="0">
                <a:latin typeface="標楷體" panose="03000509000000000000" pitchFamily="65" charset="-120"/>
                <a:ea typeface="標楷體" panose="03000509000000000000" pitchFamily="65" charset="-120"/>
              </a:rPr>
              <a:t>演</a:t>
            </a:r>
            <a:r>
              <a:rPr lang="zh-TW" altLang="en-US" sz="1700" dirty="0" smtClean="0">
                <a:latin typeface="標楷體" panose="03000509000000000000" pitchFamily="65" charset="-120"/>
                <a:ea typeface="標楷體" panose="03000509000000000000" pitchFamily="65" charset="-120"/>
              </a:rPr>
              <a:t>、</a:t>
            </a:r>
            <a:endParaRPr lang="en-US" altLang="zh-TW" sz="1700" dirty="0" smtClean="0">
              <a:latin typeface="標楷體" panose="03000509000000000000" pitchFamily="65" charset="-120"/>
              <a:ea typeface="標楷體" panose="03000509000000000000" pitchFamily="65" charset="-120"/>
            </a:endParaRPr>
          </a:p>
          <a:p>
            <a:pPr marL="0" indent="0">
              <a:buNone/>
            </a:pPr>
            <a:r>
              <a:rPr lang="zh-TW" altLang="en-US" sz="1700" dirty="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　　　　　　　　　　　就業輔導）</a:t>
            </a:r>
            <a:endParaRPr lang="en-US" altLang="zh-TW" sz="1700" dirty="0">
              <a:latin typeface="標楷體" panose="03000509000000000000" pitchFamily="65" charset="-120"/>
              <a:ea typeface="標楷體" panose="03000509000000000000" pitchFamily="65" charset="-120"/>
            </a:endParaRPr>
          </a:p>
          <a:p>
            <a:pPr marL="0" indent="0">
              <a:buNone/>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兩</a:t>
            </a:r>
            <a:r>
              <a:rPr lang="zh-TW" altLang="en-US" sz="2200" dirty="0" smtClean="0">
                <a:latin typeface="標楷體" panose="03000509000000000000" pitchFamily="65" charset="-120"/>
                <a:ea typeface="標楷體" panose="03000509000000000000" pitchFamily="65" charset="-120"/>
              </a:rPr>
              <a:t>張佐證</a:t>
            </a:r>
            <a:r>
              <a:rPr lang="zh-TW" altLang="en-US" sz="2200" dirty="0">
                <a:latin typeface="標楷體" panose="03000509000000000000" pitchFamily="65" charset="-120"/>
                <a:ea typeface="標楷體" panose="03000509000000000000" pitchFamily="65" charset="-120"/>
              </a:rPr>
              <a:t>照片電子</a:t>
            </a:r>
            <a:r>
              <a:rPr lang="zh-TW" altLang="en-US" sz="2200" dirty="0" smtClean="0">
                <a:latin typeface="標楷體" panose="03000509000000000000" pitchFamily="65" charset="-120"/>
                <a:ea typeface="標楷體" panose="03000509000000000000" pitchFamily="65" charset="-120"/>
              </a:rPr>
              <a:t>檔</a:t>
            </a:r>
            <a:endParaRPr lang="en-US" altLang="zh-TW" sz="2200" dirty="0" smtClean="0">
              <a:latin typeface="標楷體" panose="03000509000000000000" pitchFamily="65" charset="-120"/>
              <a:ea typeface="標楷體" panose="03000509000000000000" pitchFamily="65" charset="-120"/>
            </a:endParaRPr>
          </a:p>
          <a:p>
            <a:pPr marL="0" indent="0">
              <a:buNone/>
            </a:pPr>
            <a:r>
              <a:rPr lang="en-US" altLang="zh-TW" sz="1600" b="1" dirty="0" smtClean="0">
                <a:solidFill>
                  <a:srgbClr val="FF0000"/>
                </a:solidFill>
                <a:latin typeface="標楷體" panose="03000509000000000000" pitchFamily="65" charset="-120"/>
                <a:ea typeface="標楷體" panose="03000509000000000000" pitchFamily="65" charset="-120"/>
              </a:rPr>
              <a:t>(</a:t>
            </a:r>
            <a:r>
              <a:rPr lang="zh-TW" altLang="zh-TW" sz="1600" b="1" dirty="0" smtClean="0">
                <a:solidFill>
                  <a:srgbClr val="FF0000"/>
                </a:solidFill>
                <a:latin typeface="標楷體" panose="03000509000000000000" pitchFamily="65" charset="-120"/>
                <a:ea typeface="標楷體" panose="03000509000000000000" pitchFamily="65" charset="-120"/>
              </a:rPr>
              <a:t>好書</a:t>
            </a:r>
            <a:r>
              <a:rPr lang="zh-TW" altLang="zh-TW" sz="1600" b="1" dirty="0">
                <a:solidFill>
                  <a:srgbClr val="FF0000"/>
                </a:solidFill>
                <a:latin typeface="標楷體" panose="03000509000000000000" pitchFamily="65" charset="-120"/>
                <a:ea typeface="標楷體" panose="03000509000000000000" pitchFamily="65" charset="-120"/>
              </a:rPr>
              <a:t>閱讀與電影賞析，須於推薦書單及影片中選擇，在校期間不得重複閱讀或賞析</a:t>
            </a:r>
            <a:r>
              <a:rPr lang="zh-TW" altLang="zh-TW" sz="1600" b="1" dirty="0" smtClean="0">
                <a:solidFill>
                  <a:srgbClr val="FF0000"/>
                </a:solidFill>
                <a:latin typeface="標楷體" panose="03000509000000000000" pitchFamily="65" charset="-120"/>
                <a:ea typeface="標楷體" panose="03000509000000000000" pitchFamily="65" charset="-120"/>
              </a:rPr>
              <a:t>。</a:t>
            </a:r>
            <a:r>
              <a:rPr lang="en-US" altLang="zh-TW" sz="1600" b="1" dirty="0" smtClean="0">
                <a:solidFill>
                  <a:srgbClr val="FF0000"/>
                </a:solidFill>
                <a:latin typeface="標楷體" panose="03000509000000000000" pitchFamily="65" charset="-120"/>
                <a:ea typeface="標楷體" panose="03000509000000000000" pitchFamily="65" charset="-120"/>
              </a:rPr>
              <a:t>)</a:t>
            </a:r>
          </a:p>
          <a:p>
            <a:pPr marL="0" indent="0">
              <a:buNone/>
            </a:pPr>
            <a:r>
              <a:rPr lang="zh-TW" altLang="en-US" sz="16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4.</a:t>
            </a:r>
            <a:r>
              <a:rPr lang="zh-TW" altLang="en-US" sz="2200" dirty="0" smtClean="0">
                <a:latin typeface="標楷體" panose="03000509000000000000" pitchFamily="65" charset="-120"/>
                <a:ea typeface="標楷體" panose="03000509000000000000" pitchFamily="65" charset="-120"/>
              </a:rPr>
              <a:t>鄭琇文老師收件</a:t>
            </a:r>
            <a:endParaRPr lang="en-US" altLang="zh-TW" sz="2200" dirty="0" smtClean="0">
              <a:latin typeface="標楷體" panose="03000509000000000000" pitchFamily="65" charset="-120"/>
              <a:ea typeface="標楷體" panose="03000509000000000000" pitchFamily="65" charset="-120"/>
            </a:endParaRPr>
          </a:p>
          <a:p>
            <a:pPr marL="0" indent="0">
              <a:buNone/>
            </a:pPr>
            <a:endParaRPr lang="en-US" altLang="zh-TW" sz="1600" b="1" dirty="0" smtClean="0">
              <a:solidFill>
                <a:srgbClr val="FF0000"/>
              </a:solidFill>
              <a:latin typeface="標楷體" panose="03000509000000000000" pitchFamily="65" charset="-120"/>
              <a:ea typeface="標楷體" panose="03000509000000000000" pitchFamily="65" charset="-120"/>
            </a:endParaRPr>
          </a:p>
          <a:p>
            <a:pPr marL="0" indent="0">
              <a:buNone/>
            </a:pPr>
            <a:endParaRPr lang="zh-TW" altLang="en-US" sz="18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58</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27534"/>
            <a:ext cx="8229600" cy="3967089"/>
          </a:xfrm>
        </p:spPr>
        <p:txBody>
          <a:bodyPr>
            <a:normAutofit/>
          </a:bodyPr>
          <a:lstStyle/>
          <a:p>
            <a:pPr marL="0" indent="0">
              <a:buNone/>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五</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外語</a:t>
            </a:r>
            <a:r>
              <a:rPr lang="zh-TW" altLang="en-US" sz="2000" b="1" dirty="0" smtClean="0">
                <a:latin typeface="標楷體" panose="03000509000000000000" pitchFamily="65" charset="-120"/>
                <a:ea typeface="標楷體" panose="03000509000000000000" pitchFamily="65" charset="-120"/>
              </a:rPr>
              <a:t>輔導</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完成任</a:t>
            </a:r>
            <a:r>
              <a:rPr lang="zh-TW" altLang="en-US" sz="2000" dirty="0">
                <a:latin typeface="標楷體" panose="03000509000000000000" pitchFamily="65" charset="-120"/>
                <a:ea typeface="標楷體" panose="03000509000000000000" pitchFamily="65" charset="-120"/>
              </a:rPr>
              <a:t>一項</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Let's </a:t>
            </a:r>
            <a:r>
              <a:rPr lang="en-US" altLang="zh-TW" sz="2000" dirty="0">
                <a:latin typeface="標楷體" panose="03000509000000000000" pitchFamily="65" charset="-120"/>
                <a:ea typeface="標楷體" panose="03000509000000000000" pitchFamily="65" charset="-120"/>
              </a:rPr>
              <a:t>Talk Café</a:t>
            </a:r>
            <a:r>
              <a:rPr lang="zh-TW" altLang="en-US" sz="2000" dirty="0">
                <a:latin typeface="標楷體" panose="03000509000000000000" pitchFamily="65" charset="-120"/>
                <a:ea typeface="標楷體" panose="03000509000000000000" pitchFamily="65" charset="-120"/>
              </a:rPr>
              <a:t>輔導</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次（合計至少</a:t>
            </a:r>
            <a:r>
              <a:rPr lang="en-US" altLang="zh-TW" sz="2000" dirty="0">
                <a:latin typeface="標楷體" panose="03000509000000000000" pitchFamily="65" charset="-120"/>
                <a:ea typeface="標楷體" panose="03000509000000000000" pitchFamily="65" charset="-120"/>
              </a:rPr>
              <a:t>200</a:t>
            </a:r>
            <a:r>
              <a:rPr lang="zh-TW" altLang="en-US" sz="2000" dirty="0">
                <a:latin typeface="標楷體" panose="03000509000000000000" pitchFamily="65" charset="-120"/>
                <a:ea typeface="標楷體" panose="03000509000000000000" pitchFamily="65" charset="-120"/>
              </a:rPr>
              <a:t>分鐘）</a:t>
            </a:r>
          </a:p>
          <a:p>
            <a:r>
              <a:rPr lang="zh-TW" altLang="en-US" sz="2000" dirty="0" smtClean="0">
                <a:latin typeface="標楷體" panose="03000509000000000000" pitchFamily="65" charset="-120"/>
                <a:ea typeface="標楷體" panose="03000509000000000000" pitchFamily="65" charset="-120"/>
              </a:rPr>
              <a:t>英語</a:t>
            </a:r>
            <a:r>
              <a:rPr lang="zh-TW" altLang="en-US" sz="2000" dirty="0">
                <a:latin typeface="標楷體" panose="03000509000000000000" pitchFamily="65" charset="-120"/>
                <a:ea typeface="標楷體" panose="03000509000000000000" pitchFamily="65" charset="-120"/>
              </a:rPr>
              <a:t>線上學習</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回</a:t>
            </a:r>
          </a:p>
          <a:p>
            <a:r>
              <a:rPr lang="zh-TW" altLang="en-US" sz="2000" dirty="0" smtClean="0">
                <a:latin typeface="標楷體" panose="03000509000000000000" pitchFamily="65" charset="-120"/>
                <a:ea typeface="標楷體" panose="03000509000000000000" pitchFamily="65" charset="-120"/>
              </a:rPr>
              <a:t>線</a:t>
            </a:r>
            <a:r>
              <a:rPr lang="zh-TW" altLang="en-US" sz="2000" dirty="0">
                <a:latin typeface="標楷體" panose="03000509000000000000" pitchFamily="65" charset="-120"/>
                <a:ea typeface="標楷體" panose="03000509000000000000" pitchFamily="65" charset="-120"/>
              </a:rPr>
              <a:t>上英檢模擬試題</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回</a:t>
            </a:r>
          </a:p>
          <a:p>
            <a:pPr marL="0"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以上列計標準參見課後輔導計畫紀錄表</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五、外語輔導</a:t>
            </a:r>
            <a:r>
              <a:rPr lang="en-US" altLang="zh-TW" sz="2000" dirty="0" smtClean="0">
                <a:latin typeface="標楷體" panose="03000509000000000000" pitchFamily="65" charset="-120"/>
                <a:ea typeface="標楷體" panose="03000509000000000000" pitchFamily="65" charset="-120"/>
              </a:rPr>
              <a:t>】</a:t>
            </a: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輔導計畫紀錄表</a:t>
            </a: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線</a:t>
            </a:r>
            <a:r>
              <a:rPr lang="zh-TW" altLang="en-US" sz="2000" dirty="0">
                <a:latin typeface="標楷體" panose="03000509000000000000" pitchFamily="65" charset="-120"/>
                <a:ea typeface="標楷體" panose="03000509000000000000" pitchFamily="65" charset="-120"/>
              </a:rPr>
              <a:t>上學習紀錄表</a:t>
            </a:r>
            <a:r>
              <a:rPr lang="en-US"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含測驗成績</a:t>
            </a:r>
            <a:r>
              <a:rPr lang="en-US" altLang="zh-TW" sz="2000" dirty="0">
                <a:latin typeface="標楷體" panose="03000509000000000000" pitchFamily="65" charset="-120"/>
                <a:ea typeface="標楷體" panose="03000509000000000000" pitchFamily="65" charset="-120"/>
              </a:rPr>
              <a:t>)</a:t>
            </a:r>
            <a:endParaRPr lang="en-US" altLang="zh-TW" sz="2000" dirty="0">
              <a:solidFill>
                <a:schemeClr val="bg1"/>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兩張佐證照片電子</a:t>
            </a:r>
            <a:r>
              <a:rPr lang="zh-TW" altLang="en-US" sz="2000" dirty="0" smtClean="0">
                <a:latin typeface="標楷體" panose="03000509000000000000" pitchFamily="65" charset="-120"/>
                <a:ea typeface="標楷體" panose="03000509000000000000" pitchFamily="65" charset="-120"/>
              </a:rPr>
              <a:t>檔</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4</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侯雅庭老師</a:t>
            </a:r>
            <a:r>
              <a:rPr lang="zh-TW" altLang="en-US" sz="2000" dirty="0">
                <a:latin typeface="標楷體" panose="03000509000000000000" pitchFamily="65" charset="-120"/>
                <a:ea typeface="標楷體" panose="03000509000000000000" pitchFamily="65" charset="-120"/>
              </a:rPr>
              <a:t>收件</a:t>
            </a:r>
            <a:endParaRPr lang="en-US" altLang="zh-TW" sz="2000" dirty="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endParaRPr lang="zh-TW" altLang="en-US" dirty="0"/>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59</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1048072"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72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何</a:t>
            </a:r>
            <a:r>
              <a:rPr lang="zh-TW" altLang="en-US" sz="72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組長致詞</a:t>
            </a:r>
            <a:endParaRPr lang="zh-TW" altLang="en-US" sz="72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a:t>
            </a:fld>
            <a:endParaRPr lang="zh-TW" altLang="en-US"/>
          </a:p>
        </p:txBody>
      </p:sp>
    </p:spTree>
    <p:extLst>
      <p:ext uri="{BB962C8B-B14F-4D97-AF65-F5344CB8AC3E}">
        <p14:creationId xmlns:p14="http://schemas.microsoft.com/office/powerpoint/2010/main" val="224323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267494"/>
            <a:ext cx="8219256" cy="4680520"/>
          </a:xfrm>
        </p:spPr>
        <p:txBody>
          <a:bodyPr>
            <a:noAutofit/>
          </a:bodyPr>
          <a:lstStyle/>
          <a:p>
            <a:pPr marL="0" indent="0">
              <a:buNone/>
            </a:pPr>
            <a:r>
              <a:rPr lang="en-US" altLang="zh-TW" sz="2000" b="1" dirty="0" smtClean="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六</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證照</a:t>
            </a:r>
            <a:r>
              <a:rPr lang="zh-TW" altLang="en-US" sz="2000" b="1" dirty="0" smtClean="0">
                <a:latin typeface="標楷體" panose="03000509000000000000" pitchFamily="65" charset="-120"/>
                <a:ea typeface="標楷體" panose="03000509000000000000" pitchFamily="65" charset="-120"/>
              </a:rPr>
              <a:t>輔導</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完成</a:t>
            </a:r>
            <a:r>
              <a:rPr lang="zh-TW" altLang="en-US" sz="2000" dirty="0">
                <a:latin typeface="標楷體" panose="03000509000000000000" pitchFamily="65" charset="-120"/>
                <a:ea typeface="標楷體" panose="03000509000000000000" pitchFamily="65" charset="-120"/>
              </a:rPr>
              <a:t>課後證照輔導時數累計</a:t>
            </a:r>
            <a:r>
              <a:rPr lang="en-US" altLang="zh-TW" sz="2000" dirty="0">
                <a:latin typeface="標楷體" panose="03000509000000000000" pitchFamily="65" charset="-120"/>
                <a:ea typeface="標楷體" panose="03000509000000000000" pitchFamily="65" charset="-120"/>
              </a:rPr>
              <a:t>10</a:t>
            </a:r>
            <a:r>
              <a:rPr lang="zh-TW" altLang="en-US" sz="2000" dirty="0" smtClean="0">
                <a:latin typeface="標楷體" panose="03000509000000000000" pitchFamily="65" charset="-120"/>
                <a:ea typeface="標楷體" panose="03000509000000000000" pitchFamily="65" charset="-120"/>
              </a:rPr>
              <a:t>小時</a:t>
            </a:r>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列入畢業學分計算之證照</a:t>
            </a:r>
            <a:r>
              <a:rPr lang="zh-TW" altLang="en-US" sz="1400" dirty="0" smtClean="0">
                <a:latin typeface="標楷體" panose="03000509000000000000" pitchFamily="65" charset="-120"/>
                <a:ea typeface="標楷體" panose="03000509000000000000" pitchFamily="65" charset="-120"/>
              </a:rPr>
              <a:t>輔導</a:t>
            </a:r>
            <a:endParaRPr lang="en-US" altLang="zh-TW" sz="1400" dirty="0" smtClean="0">
              <a:latin typeface="標楷體" panose="03000509000000000000" pitchFamily="65" charset="-120"/>
              <a:ea typeface="標楷體" panose="03000509000000000000" pitchFamily="65" charset="-120"/>
            </a:endParaRPr>
          </a:p>
          <a:p>
            <a:pPr marL="0" indent="0">
              <a:buNone/>
            </a:pP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　　　　　　　　　課</a:t>
            </a:r>
            <a:r>
              <a:rPr lang="zh-TW" altLang="en-US" sz="1400" dirty="0">
                <a:latin typeface="標楷體" panose="03000509000000000000" pitchFamily="65" charset="-120"/>
                <a:ea typeface="標楷體" panose="03000509000000000000" pitchFamily="65" charset="-120"/>
              </a:rPr>
              <a:t>不予列計</a:t>
            </a:r>
            <a:r>
              <a:rPr lang="en-US" altLang="zh-TW" sz="1400" dirty="0" smtClean="0">
                <a:latin typeface="標楷體" panose="03000509000000000000" pitchFamily="65" charset="-120"/>
                <a:ea typeface="標楷體" panose="03000509000000000000" pitchFamily="65" charset="-120"/>
              </a:rPr>
              <a:t>)</a:t>
            </a: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輔導計畫紀錄表</a:t>
            </a: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2</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報考證照證明</a:t>
            </a:r>
            <a:endParaRPr lang="en-US" altLang="zh-TW" sz="2000" dirty="0">
              <a:solidFill>
                <a:schemeClr val="bg1"/>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兩張佐證照片電子</a:t>
            </a:r>
            <a:r>
              <a:rPr lang="zh-TW" altLang="en-US" sz="2000" dirty="0" smtClean="0">
                <a:latin typeface="標楷體" panose="03000509000000000000" pitchFamily="65" charset="-120"/>
                <a:ea typeface="標楷體" panose="03000509000000000000" pitchFamily="65" charset="-120"/>
              </a:rPr>
              <a:t>檔</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4</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劉思羚老師收件</a:t>
            </a:r>
            <a:endParaRPr lang="en-US" altLang="zh-TW" sz="2000" dirty="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七</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頂尖拔</a:t>
            </a:r>
            <a:r>
              <a:rPr lang="zh-TW" altLang="en-US" sz="2000" b="1" dirty="0" smtClean="0">
                <a:latin typeface="標楷體" panose="03000509000000000000" pitchFamily="65" charset="-120"/>
                <a:ea typeface="標楷體" panose="03000509000000000000" pitchFamily="65" charset="-120"/>
              </a:rPr>
              <a:t>萃</a:t>
            </a:r>
            <a:endParaRPr lang="en-US" altLang="zh-TW" sz="2000" b="1" dirty="0" smtClean="0">
              <a:latin typeface="標楷體" panose="03000509000000000000" pitchFamily="65" charset="-120"/>
              <a:ea typeface="標楷體" panose="03000509000000000000" pitchFamily="65" charset="-120"/>
            </a:endParaRP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zh-TW" sz="2000" dirty="0" smtClean="0">
                <a:latin typeface="標楷體" panose="03000509000000000000" pitchFamily="65" charset="-120"/>
                <a:ea typeface="標楷體" panose="03000509000000000000" pitchFamily="65" charset="-120"/>
              </a:rPr>
              <a:t>課後輔導</a:t>
            </a:r>
            <a:r>
              <a:rPr lang="zh-TW" altLang="zh-TW" sz="2000" dirty="0">
                <a:latin typeface="標楷體" panose="03000509000000000000" pitchFamily="65" charset="-120"/>
                <a:ea typeface="標楷體" panose="03000509000000000000" pitchFamily="65" charset="-120"/>
              </a:rPr>
              <a:t>計畫申請表</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繳交紙本資料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zh-TW" sz="2000" dirty="0" smtClean="0">
                <a:latin typeface="標楷體" panose="03000509000000000000" pitchFamily="65" charset="-120"/>
                <a:ea typeface="標楷體" panose="03000509000000000000" pitchFamily="65" charset="-120"/>
              </a:rPr>
              <a:t>學習</a:t>
            </a:r>
            <a:r>
              <a:rPr lang="zh-TW" altLang="zh-TW" sz="2000" dirty="0">
                <a:latin typeface="標楷體" panose="03000509000000000000" pitchFamily="65" charset="-120"/>
                <a:ea typeface="標楷體" panose="03000509000000000000" pitchFamily="65" charset="-120"/>
              </a:rPr>
              <a:t>計畫表</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繳交紙本資料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zh-TW" sz="2000" dirty="0" smtClean="0">
                <a:latin typeface="標楷體" panose="03000509000000000000" pitchFamily="65" charset="-120"/>
                <a:ea typeface="標楷體" panose="03000509000000000000" pitchFamily="65" charset="-120"/>
              </a:rPr>
              <a:t>選</a:t>
            </a:r>
            <a:r>
              <a:rPr lang="zh-TW" altLang="zh-TW" sz="2000" dirty="0">
                <a:latin typeface="標楷體" panose="03000509000000000000" pitchFamily="65" charset="-120"/>
                <a:ea typeface="標楷體" panose="03000509000000000000" pitchFamily="65" charset="-120"/>
              </a:rPr>
              <a:t>備資料可依學生條件檢附相關資料</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en-US" altLang="zh-TW" sz="1400" b="1" dirty="0" smtClean="0">
                <a:solidFill>
                  <a:srgbClr val="FF0000"/>
                </a:solidFill>
                <a:latin typeface="標楷體" panose="03000509000000000000" pitchFamily="65" charset="-120"/>
                <a:ea typeface="標楷體" panose="03000509000000000000" pitchFamily="65" charset="-120"/>
              </a:rPr>
              <a:t>(</a:t>
            </a:r>
            <a:r>
              <a:rPr lang="zh-TW" altLang="zh-TW" sz="1400" b="1" dirty="0" smtClean="0">
                <a:solidFill>
                  <a:srgbClr val="FF0000"/>
                </a:solidFill>
                <a:latin typeface="標楷體" panose="03000509000000000000" pitchFamily="65" charset="-120"/>
                <a:ea typeface="標楷體" panose="03000509000000000000" pitchFamily="65" charset="-120"/>
              </a:rPr>
              <a:t>獲</a:t>
            </a:r>
            <a:r>
              <a:rPr lang="zh-TW" altLang="zh-TW" sz="1400" b="1" dirty="0">
                <a:solidFill>
                  <a:srgbClr val="FF0000"/>
                </a:solidFill>
                <a:latin typeface="標楷體" panose="03000509000000000000" pitchFamily="65" charset="-120"/>
                <a:ea typeface="標楷體" panose="03000509000000000000" pitchFamily="65" charset="-120"/>
              </a:rPr>
              <a:t>頂尖拔萃補助者需於第十六週繳交學習報告及成果照片，未繳交者將</a:t>
            </a:r>
            <a:r>
              <a:rPr lang="zh-TW" altLang="zh-TW" sz="1400" b="1" dirty="0" smtClean="0">
                <a:solidFill>
                  <a:srgbClr val="FF0000"/>
                </a:solidFill>
                <a:latin typeface="標楷體" panose="03000509000000000000" pitchFamily="65" charset="-120"/>
                <a:ea typeface="標楷體" panose="03000509000000000000" pitchFamily="65" charset="-120"/>
              </a:rPr>
              <a:t>追回當</a:t>
            </a:r>
            <a:r>
              <a:rPr lang="zh-TW" altLang="zh-TW" sz="1400" b="1" dirty="0">
                <a:solidFill>
                  <a:srgbClr val="FF0000"/>
                </a:solidFill>
                <a:latin typeface="標楷體" panose="03000509000000000000" pitchFamily="65" charset="-120"/>
                <a:ea typeface="標楷體" panose="03000509000000000000" pitchFamily="65" charset="-120"/>
              </a:rPr>
              <a:t>期已核發之勵學</a:t>
            </a:r>
            <a:r>
              <a:rPr lang="zh-TW" altLang="zh-TW" sz="1400" b="1" dirty="0" smtClean="0">
                <a:solidFill>
                  <a:srgbClr val="FF0000"/>
                </a:solidFill>
                <a:latin typeface="標楷體" panose="03000509000000000000" pitchFamily="65" charset="-120"/>
                <a:ea typeface="標楷體" panose="03000509000000000000" pitchFamily="65" charset="-120"/>
              </a:rPr>
              <a:t>金</a:t>
            </a:r>
            <a:r>
              <a:rPr lang="en-US" altLang="zh-TW" sz="1400" b="1" dirty="0" smtClean="0">
                <a:solidFill>
                  <a:srgbClr val="FF0000"/>
                </a:solidFill>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zh-TW" altLang="en-US" sz="2000" dirty="0" smtClean="0">
                <a:latin typeface="標楷體" panose="03000509000000000000" pitchFamily="65" charset="-120"/>
                <a:ea typeface="標楷體" panose="03000509000000000000" pitchFamily="65" charset="-120"/>
              </a:rPr>
              <a:t>黃珈渝老師收件</a:t>
            </a:r>
            <a:endParaRPr lang="en-US" altLang="zh-TW"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60</a:t>
            </a:fld>
            <a:endParaRPr lang="zh-TW" altLang="en-US"/>
          </a:p>
        </p:txBody>
      </p:sp>
    </p:spTree>
    <p:extLst>
      <p:ext uri="{BB962C8B-B14F-4D97-AF65-F5344CB8AC3E}">
        <p14:creationId xmlns:p14="http://schemas.microsoft.com/office/powerpoint/2010/main" val="178502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339502"/>
            <a:ext cx="8229600" cy="4392488"/>
          </a:xfrm>
        </p:spPr>
        <p:txBody>
          <a:bodyPr>
            <a:normAutofit/>
          </a:bodyPr>
          <a:lstStyle/>
          <a:p>
            <a:pPr marL="0" indent="0">
              <a:lnSpc>
                <a:spcPct val="110000"/>
              </a:lnSpc>
              <a:spcBef>
                <a:spcPts val="20"/>
              </a:spcBef>
              <a:buNone/>
            </a:pPr>
            <a:r>
              <a:rPr lang="en-US" altLang="zh-TW" sz="2200" b="1" dirty="0" smtClean="0">
                <a:latin typeface="標楷體" panose="03000509000000000000" pitchFamily="65" charset="-120"/>
                <a:ea typeface="標楷體" panose="03000509000000000000" pitchFamily="65" charset="-120"/>
                <a:sym typeface="+mn-ea"/>
              </a:rPr>
              <a:t>&lt;</a:t>
            </a:r>
            <a:r>
              <a:rPr lang="zh-TW" altLang="en-US" sz="2200" b="1" dirty="0" smtClean="0">
                <a:latin typeface="標楷體" panose="03000509000000000000" pitchFamily="65" charset="-120"/>
                <a:ea typeface="標楷體" panose="03000509000000000000" pitchFamily="65" charset="-120"/>
                <a:sym typeface="+mn-ea"/>
              </a:rPr>
              <a:t>資料注意事項</a:t>
            </a:r>
            <a:r>
              <a:rPr lang="en-US" altLang="zh-TW" sz="2200" b="1" dirty="0" smtClean="0">
                <a:latin typeface="標楷體" panose="03000509000000000000" pitchFamily="65" charset="-120"/>
                <a:ea typeface="標楷體" panose="03000509000000000000" pitchFamily="65" charset="-120"/>
                <a:sym typeface="+mn-ea"/>
              </a:rPr>
              <a:t>&gt;</a:t>
            </a:r>
          </a:p>
          <a:p>
            <a:pPr marL="0" lvl="0" indent="0">
              <a:buNone/>
            </a:pPr>
            <a:r>
              <a:rPr lang="zh-TW" altLang="en-US" sz="2000" dirty="0" smtClean="0">
                <a:latin typeface="標楷體" panose="03000509000000000000" pitchFamily="65" charset="-120"/>
                <a:ea typeface="標楷體" panose="03000509000000000000" pitchFamily="65" charset="-120"/>
              </a:rPr>
              <a:t>一</a:t>
            </a:r>
            <a:r>
              <a:rPr lang="zh-TW" altLang="en-US" sz="2000" dirty="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佐證</a:t>
            </a:r>
            <a:r>
              <a:rPr lang="zh-TW" altLang="zh-TW" sz="2000" dirty="0">
                <a:latin typeface="標楷體" panose="03000509000000000000" pitchFamily="65" charset="-120"/>
                <a:ea typeface="標楷體" panose="03000509000000000000" pitchFamily="65" charset="-120"/>
              </a:rPr>
              <a:t>照片電子檔</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請</a:t>
            </a:r>
            <a:r>
              <a:rPr lang="zh-TW" altLang="zh-TW" sz="2000" dirty="0" smtClean="0">
                <a:latin typeface="標楷體" panose="03000509000000000000" pitchFamily="65" charset="-120"/>
                <a:ea typeface="標楷體" panose="03000509000000000000" pitchFamily="65" charset="-120"/>
              </a:rPr>
              <a:t>提供情境</a:t>
            </a:r>
            <a:r>
              <a:rPr lang="zh-TW" altLang="zh-TW" sz="2000" dirty="0">
                <a:latin typeface="標楷體" panose="03000509000000000000" pitchFamily="65" charset="-120"/>
                <a:ea typeface="標楷體" panose="03000509000000000000" pitchFamily="65" charset="-120"/>
              </a:rPr>
              <a:t>照</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資料</a:t>
            </a:r>
            <a:r>
              <a:rPr lang="zh-TW" altLang="zh-TW" sz="2000" dirty="0" smtClean="0">
                <a:latin typeface="標楷體" panose="03000509000000000000" pitchFamily="65" charset="-120"/>
                <a:ea typeface="標楷體" panose="03000509000000000000" pitchFamily="65" charset="-120"/>
              </a:rPr>
              <a:t>以</a:t>
            </a:r>
            <a:r>
              <a:rPr lang="en-US" altLang="zh-TW" sz="2000" dirty="0">
                <a:latin typeface="標楷體" panose="03000509000000000000" pitchFamily="65" charset="-120"/>
                <a:ea typeface="標楷體" panose="03000509000000000000" pitchFamily="65" charset="-120"/>
              </a:rPr>
              <a:t>word</a:t>
            </a:r>
            <a:r>
              <a:rPr lang="zh-TW" altLang="zh-TW" sz="2000" dirty="0">
                <a:latin typeface="標楷體" panose="03000509000000000000" pitchFamily="65" charset="-120"/>
                <a:ea typeface="標楷體" panose="03000509000000000000" pitchFamily="65" charset="-120"/>
              </a:rPr>
              <a:t>上傳至承辦單位網頁各項目專區。</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檔名</a:t>
            </a:r>
            <a:r>
              <a:rPr lang="zh-TW" altLang="zh-TW" sz="2000" dirty="0">
                <a:latin typeface="標楷體" panose="03000509000000000000" pitchFamily="65" charset="-120"/>
                <a:ea typeface="標楷體" panose="03000509000000000000" pitchFamily="65" charset="-120"/>
              </a:rPr>
              <a:t>為：申請項目</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班級</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姓名</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學號</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lvl="0" indent="0">
              <a:buNone/>
            </a:pPr>
            <a:r>
              <a:rPr lang="zh-TW" altLang="en-US" sz="2000" dirty="0" smtClean="0">
                <a:latin typeface="標楷體" panose="03000509000000000000" pitchFamily="65" charset="-120"/>
                <a:ea typeface="標楷體" panose="03000509000000000000" pitchFamily="65" charset="-120"/>
              </a:rPr>
              <a:t>二、心得</a:t>
            </a:r>
            <a:r>
              <a:rPr lang="zh-TW" altLang="en-US" sz="2000" dirty="0">
                <a:latin typeface="標楷體" panose="03000509000000000000" pitchFamily="65" charset="-120"/>
                <a:ea typeface="標楷體" panose="03000509000000000000" pitchFamily="65" charset="-120"/>
              </a:rPr>
              <a:t>格式</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WORD</a:t>
            </a:r>
            <a:r>
              <a:rPr lang="zh-TW" altLang="en-US" sz="2000" dirty="0">
                <a:latin typeface="標楷體" panose="03000509000000000000" pitchFamily="65" charset="-120"/>
                <a:ea typeface="標楷體" panose="03000509000000000000" pitchFamily="65" charset="-120"/>
              </a:rPr>
              <a:t>繕打，標楷體，字型</a:t>
            </a:r>
            <a:r>
              <a:rPr lang="en-US" altLang="zh-TW" sz="2000" dirty="0">
                <a:latin typeface="標楷體" panose="03000509000000000000" pitchFamily="65" charset="-120"/>
                <a:ea typeface="標楷體" panose="03000509000000000000" pitchFamily="65" charset="-120"/>
              </a:rPr>
              <a:t>12</a:t>
            </a:r>
            <a:r>
              <a:rPr lang="zh-TW" altLang="en-US" sz="2000" dirty="0">
                <a:latin typeface="標楷體" panose="03000509000000000000" pitchFamily="65" charset="-120"/>
                <a:ea typeface="標楷體" panose="03000509000000000000" pitchFamily="65" charset="-120"/>
              </a:rPr>
              <a:t>，單行間距，字數</a:t>
            </a:r>
            <a:r>
              <a:rPr lang="en-US" altLang="zh-TW" sz="2000" dirty="0">
                <a:latin typeface="標楷體" panose="03000509000000000000" pitchFamily="65" charset="-120"/>
                <a:ea typeface="標楷體" panose="03000509000000000000" pitchFamily="65" charset="-120"/>
              </a:rPr>
              <a:t>500</a:t>
            </a:r>
            <a:r>
              <a:rPr lang="zh-TW" altLang="en-US" sz="2000" dirty="0">
                <a:latin typeface="標楷體" panose="03000509000000000000" pitchFamily="65" charset="-120"/>
                <a:ea typeface="標楷體" panose="03000509000000000000" pitchFamily="65" charset="-120"/>
              </a:rPr>
              <a:t>字以上。</a:t>
            </a:r>
          </a:p>
          <a:p>
            <a:pPr marL="0" lvl="0" indent="0">
              <a:buNone/>
            </a:pPr>
            <a:r>
              <a:rPr lang="zh-TW" altLang="en-US" sz="2000" dirty="0" smtClean="0">
                <a:latin typeface="標楷體" panose="03000509000000000000" pitchFamily="65" charset="-120"/>
                <a:ea typeface="標楷體" panose="03000509000000000000" pitchFamily="65" charset="-120"/>
              </a:rPr>
              <a:t>三、資料</a:t>
            </a:r>
            <a:r>
              <a:rPr lang="zh-TW" altLang="en-US" sz="2000" dirty="0">
                <a:latin typeface="標楷體" panose="03000509000000000000" pitchFamily="65" charset="-120"/>
                <a:ea typeface="標楷體" panose="03000509000000000000" pitchFamily="65" charset="-120"/>
              </a:rPr>
              <a:t>繳交以承辦單位</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學務處生活輔導組、進修部學務組</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實際</a:t>
            </a:r>
            <a:r>
              <a:rPr lang="zh-TW" altLang="en-US" sz="2000" dirty="0" smtClean="0">
                <a:latin typeface="標楷體" panose="03000509000000000000" pitchFamily="65" charset="-120"/>
                <a:ea typeface="標楷體" panose="03000509000000000000" pitchFamily="65" charset="-120"/>
              </a:rPr>
              <a:t>收件</a:t>
            </a:r>
            <a:endParaRPr lang="en-US" altLang="zh-TW" sz="2000" dirty="0" smtClean="0">
              <a:latin typeface="標楷體" panose="03000509000000000000" pitchFamily="65" charset="-120"/>
              <a:ea typeface="標楷體" panose="03000509000000000000" pitchFamily="65" charset="-120"/>
            </a:endParaRP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日</a:t>
            </a:r>
            <a:r>
              <a:rPr lang="zh-TW" altLang="en-US" sz="2000" dirty="0">
                <a:latin typeface="標楷體" panose="03000509000000000000" pitchFamily="65" charset="-120"/>
                <a:ea typeface="標楷體" panose="03000509000000000000" pitchFamily="65" charset="-120"/>
              </a:rPr>
              <a:t>為</a:t>
            </a:r>
            <a:r>
              <a:rPr lang="zh-TW" altLang="en-US" sz="2000" dirty="0" smtClean="0">
                <a:latin typeface="標楷體" panose="03000509000000000000" pitchFamily="65" charset="-120"/>
                <a:ea typeface="標楷體" panose="03000509000000000000" pitchFamily="65" charset="-120"/>
              </a:rPr>
              <a:t>基準</a:t>
            </a:r>
            <a:r>
              <a:rPr lang="zh-TW" altLang="en-US" sz="2000" dirty="0">
                <a:latin typeface="標楷體" panose="03000509000000000000" pitchFamily="65" charset="-120"/>
                <a:ea typeface="標楷體" panose="03000509000000000000" pitchFamily="65" charset="-120"/>
              </a:rPr>
              <a:t>日。</a:t>
            </a:r>
          </a:p>
          <a:p>
            <a:pPr marL="0" lvl="0" indent="0">
              <a:buNone/>
            </a:pPr>
            <a:r>
              <a:rPr lang="zh-TW" altLang="en-US" sz="2000" dirty="0" smtClean="0">
                <a:latin typeface="標楷體" panose="03000509000000000000" pitchFamily="65" charset="-120"/>
                <a:ea typeface="標楷體" panose="03000509000000000000" pitchFamily="65" charset="-120"/>
              </a:rPr>
              <a:t>四</a:t>
            </a:r>
            <a:r>
              <a:rPr lang="zh-TW" altLang="en-US" sz="2000" dirty="0">
                <a:latin typeface="標楷體" panose="03000509000000000000" pitchFamily="65" charset="-120"/>
                <a:ea typeface="標楷體" panose="03000509000000000000" pitchFamily="65" charset="-120"/>
              </a:rPr>
              <a:t>、輔導時數若為上課時間、輔導課程時間、實習訪視，則不予以</a:t>
            </a:r>
            <a:r>
              <a:rPr lang="zh-TW" altLang="en-US" sz="2000" dirty="0" smtClean="0">
                <a:latin typeface="標楷體" panose="03000509000000000000" pitchFamily="65" charset="-120"/>
                <a:ea typeface="標楷體" panose="03000509000000000000" pitchFamily="65" charset="-120"/>
              </a:rPr>
              <a:t>補助</a:t>
            </a:r>
            <a:endParaRPr lang="en-US" altLang="zh-TW" sz="2000" dirty="0" smtClean="0">
              <a:latin typeface="標楷體" panose="03000509000000000000" pitchFamily="65" charset="-120"/>
              <a:ea typeface="標楷體" panose="03000509000000000000" pitchFamily="65" charset="-120"/>
            </a:endParaRP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勵</a:t>
            </a:r>
            <a:r>
              <a:rPr lang="zh-TW" altLang="en-US" sz="2000" dirty="0">
                <a:latin typeface="標楷體" panose="03000509000000000000" pitchFamily="65" charset="-120"/>
                <a:ea typeface="標楷體" panose="03000509000000000000" pitchFamily="65" charset="-120"/>
              </a:rPr>
              <a:t>學金。</a:t>
            </a:r>
          </a:p>
          <a:p>
            <a:pPr marL="0" indent="0">
              <a:buNone/>
            </a:pPr>
            <a:r>
              <a:rPr lang="zh-TW" altLang="en-US" sz="2000" dirty="0" smtClean="0">
                <a:latin typeface="標楷體" panose="03000509000000000000" pitchFamily="65" charset="-120"/>
                <a:ea typeface="標楷體" panose="03000509000000000000" pitchFamily="65" charset="-120"/>
              </a:rPr>
              <a:t>五</a:t>
            </a:r>
            <a:r>
              <a:rPr lang="zh-TW" altLang="en-US" sz="2000" dirty="0">
                <a:latin typeface="標楷體" panose="03000509000000000000" pitchFamily="65" charset="-120"/>
                <a:ea typeface="標楷體" panose="03000509000000000000" pitchFamily="65" charset="-120"/>
              </a:rPr>
              <a:t>、心得不得抄襲，若抄襲將不予以補助勵學金</a:t>
            </a:r>
            <a:r>
              <a:rPr lang="zh-TW" altLang="en-US" sz="2000" dirty="0" smtClean="0">
                <a:latin typeface="標楷體" panose="03000509000000000000" pitchFamily="65" charset="-120"/>
                <a:ea typeface="標楷體" panose="03000509000000000000" pitchFamily="65" charset="-120"/>
              </a:rPr>
              <a:t>。</a:t>
            </a:r>
            <a:endParaRPr lang="zh-TW" altLang="zh-TW" sz="2000" dirty="0"/>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61</a:t>
            </a:fld>
            <a:endParaRPr lang="zh-TW" altLang="en-US"/>
          </a:p>
        </p:txBody>
      </p:sp>
    </p:spTree>
    <p:extLst>
      <p:ext uri="{BB962C8B-B14F-4D97-AF65-F5344CB8AC3E}">
        <p14:creationId xmlns:p14="http://schemas.microsoft.com/office/powerpoint/2010/main" val="178502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11510"/>
            <a:ext cx="8229600" cy="4464496"/>
          </a:xfrm>
        </p:spPr>
        <p:txBody>
          <a:bodyPr>
            <a:normAutofit/>
          </a:bodyPr>
          <a:lstStyle/>
          <a:p>
            <a:pPr marL="0" indent="0">
              <a:buNone/>
            </a:pPr>
            <a:r>
              <a:rPr lang="en-US" altLang="zh-TW" sz="2200" b="1" dirty="0" smtClean="0">
                <a:latin typeface="標楷體" panose="03000509000000000000" pitchFamily="65" charset="-120"/>
                <a:ea typeface="標楷體" panose="03000509000000000000" pitchFamily="65" charset="-120"/>
              </a:rPr>
              <a:t>&lt;</a:t>
            </a:r>
            <a:r>
              <a:rPr lang="zh-TW" altLang="en-US" sz="2200" b="1" dirty="0" smtClean="0">
                <a:latin typeface="標楷體" panose="03000509000000000000" pitchFamily="65" charset="-120"/>
                <a:ea typeface="標楷體" panose="03000509000000000000" pitchFamily="65" charset="-120"/>
              </a:rPr>
              <a:t>申請說明</a:t>
            </a:r>
            <a:r>
              <a:rPr lang="en-US" altLang="zh-TW" sz="2200" b="1" dirty="0" smtClean="0">
                <a:latin typeface="標楷體" panose="03000509000000000000" pitchFamily="65" charset="-120"/>
                <a:ea typeface="標楷體" panose="03000509000000000000" pitchFamily="65" charset="-120"/>
              </a:rPr>
              <a:t>&gt;</a:t>
            </a:r>
          </a:p>
          <a:p>
            <a:pPr marL="0" indent="0">
              <a:buNone/>
            </a:pPr>
            <a:r>
              <a:rPr lang="zh-TW" altLang="en-US" sz="2000" dirty="0" smtClean="0">
                <a:latin typeface="標楷體" panose="03000509000000000000" pitchFamily="65" charset="-120"/>
                <a:ea typeface="標楷體" panose="03000509000000000000" pitchFamily="65" charset="-120"/>
              </a:rPr>
              <a:t>一、</a:t>
            </a:r>
            <a:r>
              <a:rPr lang="zh-TW" altLang="zh-TW" sz="2000" dirty="0">
                <a:latin typeface="標楷體" panose="03000509000000000000" pitchFamily="65" charset="-120"/>
                <a:ea typeface="標楷體" panose="03000509000000000000" pitchFamily="65" charset="-120"/>
              </a:rPr>
              <a:t>各項目請按申請條件提出申請，於收件時間內備妥完整資料繳交</a:t>
            </a:r>
            <a:r>
              <a:rPr lang="zh-TW" altLang="zh-TW" sz="2000" dirty="0" smtClean="0">
                <a:latin typeface="標楷體" panose="03000509000000000000" pitchFamily="65" charset="-120"/>
                <a:ea typeface="標楷體" panose="03000509000000000000" pitchFamily="65" charset="-120"/>
              </a:rPr>
              <a:t>至</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學</a:t>
            </a:r>
            <a:r>
              <a:rPr lang="zh-TW" altLang="zh-TW" sz="2000" dirty="0">
                <a:latin typeface="標楷體" panose="03000509000000000000" pitchFamily="65" charset="-120"/>
                <a:ea typeface="標楷體" panose="03000509000000000000" pitchFamily="65" charset="-120"/>
              </a:rPr>
              <a:t>務處</a:t>
            </a:r>
            <a:r>
              <a:rPr lang="zh-TW" altLang="zh-TW" sz="2000" dirty="0" smtClean="0">
                <a:latin typeface="標楷體" panose="03000509000000000000" pitchFamily="65" charset="-120"/>
                <a:ea typeface="標楷體" panose="03000509000000000000" pitchFamily="65" charset="-120"/>
              </a:rPr>
              <a:t>生輔</a:t>
            </a:r>
            <a:r>
              <a:rPr lang="zh-TW" altLang="zh-TW" sz="2000" dirty="0">
                <a:latin typeface="標楷體" panose="03000509000000000000" pitchFamily="65" charset="-120"/>
                <a:ea typeface="標楷體" panose="03000509000000000000" pitchFamily="65" charset="-120"/>
              </a:rPr>
              <a:t>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進修部學務組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，逾期恕不接受申請，資料不齊者</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視同</a:t>
            </a:r>
            <a:r>
              <a:rPr lang="zh-TW" altLang="zh-TW" sz="2000" dirty="0">
                <a:latin typeface="標楷體" panose="03000509000000000000" pitchFamily="65" charset="-120"/>
                <a:ea typeface="標楷體" panose="03000509000000000000" pitchFamily="65" charset="-120"/>
              </a:rPr>
              <a:t>申請無效。</a:t>
            </a:r>
          </a:p>
          <a:p>
            <a:pPr marL="0" indent="0">
              <a:buNone/>
            </a:pPr>
            <a:r>
              <a:rPr lang="zh-TW" altLang="en-US" sz="2000" dirty="0" smtClean="0">
                <a:latin typeface="標楷體" panose="03000509000000000000" pitchFamily="65" charset="-120"/>
                <a:ea typeface="標楷體" panose="03000509000000000000" pitchFamily="65" charset="-120"/>
              </a:rPr>
              <a:t>二、各項申請項目及</a:t>
            </a:r>
            <a:r>
              <a:rPr lang="zh-TW" altLang="zh-TW" sz="2000" dirty="0" smtClean="0">
                <a:latin typeface="標楷體" panose="03000509000000000000" pitchFamily="65" charset="-120"/>
                <a:ea typeface="標楷體" panose="03000509000000000000" pitchFamily="65" charset="-120"/>
              </a:rPr>
              <a:t>附件，可</a:t>
            </a:r>
            <a:r>
              <a:rPr lang="zh-TW" altLang="zh-TW" sz="2000" dirty="0">
                <a:latin typeface="標楷體" panose="03000509000000000000" pitchFamily="65" charset="-120"/>
                <a:ea typeface="標楷體" panose="03000509000000000000" pitchFamily="65" charset="-120"/>
              </a:rPr>
              <a:t>至承辦單位網頁查詢下載使用。</a:t>
            </a: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日間</a:t>
            </a:r>
            <a:r>
              <a:rPr lang="zh-TW" altLang="zh-TW" sz="2000" dirty="0">
                <a:latin typeface="標楷體" panose="03000509000000000000" pitchFamily="65" charset="-120"/>
                <a:ea typeface="標楷體" panose="03000509000000000000" pitchFamily="65" charset="-120"/>
              </a:rPr>
              <a:t>部：學務處生輔組</a:t>
            </a:r>
            <a:r>
              <a:rPr lang="en-US" altLang="zh-TW" sz="2000" dirty="0">
                <a:latin typeface="標楷體" panose="03000509000000000000" pitchFamily="65" charset="-120"/>
                <a:ea typeface="標楷體" panose="03000509000000000000" pitchFamily="65" charset="-120"/>
              </a:rPr>
              <a:t>&gt;</a:t>
            </a:r>
            <a:r>
              <a:rPr lang="zh-TW" altLang="zh-TW" sz="2000" dirty="0">
                <a:latin typeface="標楷體" panose="03000509000000000000" pitchFamily="65" charset="-120"/>
                <a:ea typeface="標楷體" panose="03000509000000000000" pitchFamily="65" charset="-120"/>
              </a:rPr>
              <a:t>服務項目</a:t>
            </a:r>
            <a:r>
              <a:rPr lang="en-US" altLang="zh-TW" sz="2000" dirty="0">
                <a:latin typeface="標楷體" panose="03000509000000000000" pitchFamily="65" charset="-120"/>
                <a:ea typeface="標楷體" panose="03000509000000000000" pitchFamily="65" charset="-120"/>
              </a:rPr>
              <a:t>&gt;</a:t>
            </a:r>
            <a:r>
              <a:rPr lang="zh-TW" altLang="zh-TW" sz="2000" dirty="0">
                <a:latin typeface="標楷體" panose="03000509000000000000" pitchFamily="65" charset="-120"/>
                <a:ea typeface="標楷體" panose="03000509000000000000" pitchFamily="65" charset="-120"/>
              </a:rPr>
              <a:t>完善就學協助補助。</a:t>
            </a:r>
          </a:p>
          <a:p>
            <a:pPr marL="0" lvl="0"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進修</a:t>
            </a:r>
            <a:r>
              <a:rPr lang="zh-TW" altLang="zh-TW" sz="2000" dirty="0">
                <a:latin typeface="標楷體" panose="03000509000000000000" pitchFamily="65" charset="-120"/>
                <a:ea typeface="標楷體" panose="03000509000000000000" pitchFamily="65" charset="-120"/>
              </a:rPr>
              <a:t>部：進修部學務組</a:t>
            </a:r>
            <a:r>
              <a:rPr lang="en-US" altLang="zh-TW" sz="2000" dirty="0">
                <a:latin typeface="標楷體" panose="03000509000000000000" pitchFamily="65" charset="-120"/>
                <a:ea typeface="標楷體" panose="03000509000000000000" pitchFamily="65" charset="-120"/>
              </a:rPr>
              <a:t>&gt;</a:t>
            </a:r>
            <a:r>
              <a:rPr lang="zh-TW" altLang="zh-TW" sz="2000" dirty="0">
                <a:latin typeface="標楷體" panose="03000509000000000000" pitchFamily="65" charset="-120"/>
                <a:ea typeface="標楷體" panose="03000509000000000000" pitchFamily="65" charset="-120"/>
              </a:rPr>
              <a:t>表單下載</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三</a:t>
            </a:r>
            <a:r>
              <a:rPr lang="zh-TW" altLang="en-US" sz="2000" dirty="0" smtClean="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獲第</a:t>
            </a:r>
            <a:r>
              <a:rPr lang="en-US" altLang="zh-TW" sz="2000" dirty="0">
                <a:latin typeface="標楷體" panose="03000509000000000000" pitchFamily="65" charset="-120"/>
                <a:ea typeface="標楷體" panose="03000509000000000000" pitchFamily="65" charset="-120"/>
              </a:rPr>
              <a:t>1</a:t>
            </a:r>
            <a:r>
              <a:rPr lang="zh-TW" altLang="zh-TW" sz="2000" dirty="0" smtClean="0">
                <a:latin typeface="標楷體" panose="03000509000000000000" pitchFamily="65" charset="-120"/>
                <a:ea typeface="標楷體" panose="03000509000000000000" pitchFamily="65" charset="-120"/>
              </a:rPr>
              <a:t>期</a:t>
            </a:r>
            <a:r>
              <a:rPr lang="zh-TW" altLang="zh-TW" sz="2000" dirty="0">
                <a:latin typeface="標楷體" panose="03000509000000000000" pitchFamily="65" charset="-120"/>
                <a:ea typeface="標楷體" panose="03000509000000000000" pitchFamily="65" charset="-120"/>
              </a:rPr>
              <a:t>頂尖拔萃勵學</a:t>
            </a:r>
            <a:r>
              <a:rPr lang="zh-TW" altLang="zh-TW" sz="2000" dirty="0" smtClean="0">
                <a:latin typeface="標楷體" panose="03000509000000000000" pitchFamily="65" charset="-120"/>
                <a:ea typeface="標楷體" panose="03000509000000000000" pitchFamily="65" charset="-120"/>
              </a:rPr>
              <a:t>金，</a:t>
            </a:r>
            <a:r>
              <a:rPr lang="zh-TW" altLang="zh-TW" sz="2000" dirty="0">
                <a:latin typeface="標楷體" panose="03000509000000000000" pitchFamily="65" charset="-120"/>
                <a:ea typeface="標楷體" panose="03000509000000000000" pitchFamily="65" charset="-120"/>
              </a:rPr>
              <a:t>不得申請</a:t>
            </a:r>
            <a:r>
              <a:rPr lang="zh-TW" altLang="zh-TW" sz="2000" dirty="0" smtClean="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a:t>
            </a:r>
            <a:r>
              <a:rPr lang="zh-TW" altLang="zh-TW"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2</a:t>
            </a:r>
            <a:r>
              <a:rPr lang="zh-TW" altLang="zh-TW" sz="2000" dirty="0" smtClean="0">
                <a:latin typeface="標楷體" panose="03000509000000000000" pitchFamily="65" charset="-120"/>
                <a:ea typeface="標楷體" panose="03000509000000000000" pitchFamily="65" charset="-120"/>
              </a:rPr>
              <a:t>期</a:t>
            </a:r>
            <a:r>
              <a:rPr lang="zh-TW" altLang="zh-TW" sz="2000" dirty="0">
                <a:latin typeface="標楷體" panose="03000509000000000000" pitchFamily="65" charset="-120"/>
                <a:ea typeface="標楷體" panose="03000509000000000000" pitchFamily="65" charset="-120"/>
              </a:rPr>
              <a:t>項目一</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項目六勵</a:t>
            </a:r>
            <a:r>
              <a:rPr lang="zh-TW" altLang="zh-TW" sz="2000" dirty="0" smtClean="0">
                <a:latin typeface="標楷體" panose="03000509000000000000" pitchFamily="65" charset="-120"/>
                <a:ea typeface="標楷體" panose="03000509000000000000" pitchFamily="65" charset="-120"/>
              </a:rPr>
              <a:t>學金；</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獲第</a:t>
            </a:r>
            <a:r>
              <a:rPr lang="en-US" altLang="zh-TW" sz="2000" dirty="0" smtClean="0">
                <a:latin typeface="標楷體" panose="03000509000000000000" pitchFamily="65" charset="-120"/>
                <a:ea typeface="標楷體" panose="03000509000000000000" pitchFamily="65" charset="-120"/>
              </a:rPr>
              <a:t>2</a:t>
            </a:r>
            <a:r>
              <a:rPr lang="zh-TW" altLang="zh-TW" sz="2000" dirty="0" smtClean="0">
                <a:latin typeface="標楷體" panose="03000509000000000000" pitchFamily="65" charset="-120"/>
                <a:ea typeface="標楷體" panose="03000509000000000000" pitchFamily="65" charset="-120"/>
              </a:rPr>
              <a:t>期頂尖拔萃勵學金者，不得申請第</a:t>
            </a:r>
            <a:r>
              <a:rPr lang="en-US" altLang="zh-TW" sz="2000" dirty="0" smtClean="0">
                <a:latin typeface="標楷體" panose="03000509000000000000" pitchFamily="65" charset="-120"/>
                <a:ea typeface="標楷體" panose="03000509000000000000" pitchFamily="65" charset="-120"/>
              </a:rPr>
              <a:t>3</a:t>
            </a:r>
            <a:r>
              <a:rPr lang="zh-TW" altLang="zh-TW" sz="2000" dirty="0" smtClean="0">
                <a:latin typeface="標楷體" panose="03000509000000000000" pitchFamily="65" charset="-120"/>
                <a:ea typeface="標楷體" panose="03000509000000000000" pitchFamily="65" charset="-120"/>
              </a:rPr>
              <a:t>期項目一</a:t>
            </a:r>
            <a:r>
              <a:rPr lang="en-US" altLang="zh-TW" sz="2000" dirty="0" smtClean="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項目六</a:t>
            </a:r>
            <a:r>
              <a:rPr lang="zh-TW" altLang="zh-TW" sz="2000" dirty="0" smtClean="0">
                <a:solidFill>
                  <a:schemeClr val="bg1"/>
                </a:solidFill>
                <a:latin typeface="標楷體" panose="03000509000000000000" pitchFamily="65" charset="-120"/>
                <a:ea typeface="標楷體" panose="03000509000000000000" pitchFamily="65" charset="-120"/>
              </a:rPr>
              <a:t>勵學金</a:t>
            </a:r>
            <a:r>
              <a:rPr lang="zh-TW" altLang="zh-TW" sz="2000" dirty="0" smtClean="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四、</a:t>
            </a:r>
            <a:r>
              <a:rPr lang="zh-TW" altLang="zh-TW" sz="2000" dirty="0" smtClean="0">
                <a:latin typeface="標楷體" panose="03000509000000000000" pitchFamily="65" charset="-120"/>
                <a:ea typeface="標楷體" panose="03000509000000000000" pitchFamily="65" charset="-120"/>
              </a:rPr>
              <a:t>獲</a:t>
            </a:r>
            <a:r>
              <a:rPr lang="zh-TW" altLang="zh-TW" sz="2000" dirty="0">
                <a:latin typeface="標楷體" panose="03000509000000000000" pitchFamily="65" charset="-120"/>
                <a:ea typeface="標楷體" panose="03000509000000000000" pitchFamily="65" charset="-120"/>
              </a:rPr>
              <a:t>補助名單公告後，請於兩週內自行至承辦單位網頁查詢</a:t>
            </a:r>
            <a:r>
              <a:rPr lang="zh-TW" altLang="zh-TW" sz="2000" dirty="0">
                <a:solidFill>
                  <a:schemeClr val="bg1"/>
                </a:solidFill>
                <a:latin typeface="標楷體" panose="03000509000000000000" pitchFamily="65" charset="-120"/>
                <a:ea typeface="標楷體" panose="03000509000000000000" pitchFamily="65" charset="-120"/>
              </a:rPr>
              <a:t>，逾期</a:t>
            </a:r>
            <a:r>
              <a:rPr lang="zh-TW" altLang="zh-TW" sz="2000" dirty="0" smtClean="0">
                <a:solidFill>
                  <a:schemeClr val="bg1"/>
                </a:solidFill>
                <a:latin typeface="標楷體" panose="03000509000000000000" pitchFamily="65" charset="-120"/>
                <a:ea typeface="標楷體" panose="03000509000000000000" pitchFamily="65" charset="-120"/>
              </a:rPr>
              <a:t>不</a:t>
            </a:r>
            <a:endParaRPr lang="en-US" altLang="zh-TW" sz="2000" dirty="0" smtClean="0">
              <a:solidFill>
                <a:schemeClr val="bg1"/>
              </a:solidFill>
              <a:latin typeface="標楷體" panose="03000509000000000000" pitchFamily="65" charset="-120"/>
              <a:ea typeface="標楷體" panose="03000509000000000000" pitchFamily="65" charset="-120"/>
            </a:endParaRPr>
          </a:p>
          <a:p>
            <a:pPr marL="0" indent="0">
              <a:buNone/>
            </a:pPr>
            <a:r>
              <a:rPr lang="zh-TW" altLang="en-US" sz="2000" dirty="0">
                <a:solidFill>
                  <a:schemeClr val="bg1"/>
                </a:solidFill>
                <a:latin typeface="標楷體" panose="03000509000000000000" pitchFamily="65" charset="-120"/>
                <a:ea typeface="標楷體" panose="03000509000000000000" pitchFamily="65" charset="-120"/>
              </a:rPr>
              <a:t>　</a:t>
            </a:r>
            <a:r>
              <a:rPr lang="zh-TW" altLang="en-US" sz="2000" dirty="0" smtClean="0">
                <a:solidFill>
                  <a:schemeClr val="bg1"/>
                </a:solidFill>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受理</a:t>
            </a:r>
            <a:r>
              <a:rPr lang="zh-TW" altLang="zh-TW" sz="2000" dirty="0">
                <a:latin typeface="標楷體" panose="03000509000000000000" pitchFamily="65" charset="-120"/>
                <a:ea typeface="標楷體" panose="03000509000000000000" pitchFamily="65" charset="-120"/>
              </a:rPr>
              <a:t>。</a:t>
            </a:r>
          </a:p>
          <a:p>
            <a:pPr marL="0" lvl="0" indent="0">
              <a:buNone/>
            </a:pPr>
            <a:endParaRPr lang="zh-TW" altLang="zh-TW" sz="1800" dirty="0"/>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62</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99792" y="1190658"/>
            <a:ext cx="626469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其他</a:t>
            </a:r>
            <a:endParaRPr lang="zh-TW" altLang="en-US" sz="72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63</a:t>
            </a:fld>
            <a:endParaRPr lang="zh-TW" altLang="en-US"/>
          </a:p>
        </p:txBody>
      </p:sp>
    </p:spTree>
    <p:extLst>
      <p:ext uri="{BB962C8B-B14F-4D97-AF65-F5344CB8AC3E}">
        <p14:creationId xmlns:p14="http://schemas.microsoft.com/office/powerpoint/2010/main" val="4030879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190658"/>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109</a:t>
            </a:r>
            <a:r>
              <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年度原住民族</a:t>
            </a:r>
            <a:r>
              <a:rPr lang="zh-TW" altLang="en-US"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語言</a:t>
            </a:r>
            <a:endParaRPr lang="en-US" altLang="zh-TW"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pPr algn="l"/>
            <a:r>
              <a:rPr lang="zh-TW" altLang="en-US"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能力</a:t>
            </a:r>
            <a:r>
              <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認證測驗</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64</a:t>
            </a:fld>
            <a:endParaRPr lang="zh-TW" altLang="en-US"/>
          </a:p>
        </p:txBody>
      </p:sp>
    </p:spTree>
    <p:extLst>
      <p:ext uri="{BB962C8B-B14F-4D97-AF65-F5344CB8AC3E}">
        <p14:creationId xmlns:p14="http://schemas.microsoft.com/office/powerpoint/2010/main" val="13084806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83518"/>
            <a:ext cx="8229600" cy="4392488"/>
          </a:xfrm>
        </p:spPr>
        <p:txBody>
          <a:bodyPr>
            <a:noAutofit/>
          </a:bodyPr>
          <a:lstStyle/>
          <a:p>
            <a:pPr marL="0" indent="0">
              <a:buNone/>
            </a:pPr>
            <a:r>
              <a:rPr lang="zh-TW" altLang="en-US" sz="2200" b="1" dirty="0" smtClean="0">
                <a:latin typeface="標楷體" panose="03000509000000000000" pitchFamily="65" charset="-120"/>
                <a:ea typeface="標楷體" panose="03000509000000000000" pitchFamily="65" charset="-120"/>
              </a:rPr>
              <a:t>一</a:t>
            </a:r>
            <a:r>
              <a:rPr lang="zh-TW" altLang="en-US" sz="2200" b="1" dirty="0">
                <a:latin typeface="標楷體" panose="03000509000000000000" pitchFamily="65" charset="-120"/>
                <a:ea typeface="標楷體" panose="03000509000000000000" pitchFamily="65" charset="-120"/>
              </a:rPr>
              <a:t>、</a:t>
            </a:r>
            <a:r>
              <a:rPr lang="zh-TW" altLang="en-US" sz="2200" b="1" dirty="0" smtClean="0">
                <a:latin typeface="標楷體" panose="03000509000000000000" pitchFamily="65" charset="-120"/>
                <a:ea typeface="標楷體" panose="03000509000000000000" pitchFamily="65" charset="-120"/>
              </a:rPr>
              <a:t>測驗報名</a:t>
            </a:r>
            <a:r>
              <a:rPr lang="zh-TW" altLang="en-US" sz="2000" b="1"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109</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08</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31</a:t>
            </a:r>
            <a:r>
              <a:rPr lang="zh-TW" altLang="en-US" sz="2000" dirty="0">
                <a:latin typeface="標楷體" panose="03000509000000000000" pitchFamily="65" charset="-120"/>
                <a:ea typeface="標楷體" panose="03000509000000000000" pitchFamily="65" charset="-120"/>
              </a:rPr>
              <a:t>日</a:t>
            </a:r>
            <a:r>
              <a:rPr lang="zh-TW" altLang="en-US" sz="2000" dirty="0" smtClean="0">
                <a:latin typeface="標楷體" panose="03000509000000000000" pitchFamily="65" charset="-120"/>
                <a:ea typeface="標楷體" panose="03000509000000000000" pitchFamily="65" charset="-120"/>
              </a:rPr>
              <a:t>（一）至</a:t>
            </a:r>
            <a:r>
              <a:rPr lang="en-US" altLang="zh-TW" sz="2000" dirty="0" smtClean="0">
                <a:latin typeface="標楷體" panose="03000509000000000000" pitchFamily="65" charset="-120"/>
                <a:ea typeface="標楷體" panose="03000509000000000000" pitchFamily="65" charset="-120"/>
              </a:rPr>
              <a:t>109</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09</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30</a:t>
            </a:r>
            <a:r>
              <a:rPr lang="zh-TW" altLang="en-US" sz="2000" dirty="0">
                <a:latin typeface="標楷體" panose="03000509000000000000" pitchFamily="65" charset="-120"/>
                <a:ea typeface="標楷體" panose="03000509000000000000" pitchFamily="65" charset="-120"/>
              </a:rPr>
              <a:t>日</a:t>
            </a:r>
            <a:r>
              <a:rPr lang="zh-TW" altLang="en-US" sz="2000" dirty="0" smtClean="0">
                <a:latin typeface="標楷體" panose="03000509000000000000" pitchFamily="65" charset="-120"/>
                <a:ea typeface="標楷體" panose="03000509000000000000" pitchFamily="65" charset="-120"/>
              </a:rPr>
              <a:t>（三</a:t>
            </a:r>
            <a:r>
              <a:rPr lang="zh-TW" altLang="en-US" sz="2000" dirty="0">
                <a:latin typeface="標楷體" panose="03000509000000000000" pitchFamily="65" charset="-120"/>
                <a:ea typeface="標楷體" panose="03000509000000000000" pitchFamily="65" charset="-120"/>
              </a:rPr>
              <a:t>）止</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200" b="1" dirty="0" smtClean="0">
                <a:latin typeface="標楷體" panose="03000509000000000000" pitchFamily="65" charset="-120"/>
                <a:ea typeface="標楷體" panose="03000509000000000000" pitchFamily="65" charset="-120"/>
              </a:rPr>
              <a:t>二、測驗日期</a:t>
            </a:r>
            <a:r>
              <a:rPr lang="zh-TW" altLang="en-US" sz="2000" b="1"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109</a:t>
            </a:r>
            <a:r>
              <a:rPr lang="zh-TW" altLang="en-US" sz="2000" dirty="0" smtClean="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12</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05</a:t>
            </a:r>
            <a:r>
              <a:rPr lang="zh-TW" altLang="en-US" sz="2000" dirty="0">
                <a:latin typeface="標楷體" panose="03000509000000000000" pitchFamily="65" charset="-120"/>
                <a:ea typeface="標楷體" panose="03000509000000000000" pitchFamily="65" charset="-120"/>
              </a:rPr>
              <a:t>日</a:t>
            </a:r>
            <a:r>
              <a:rPr lang="zh-TW" altLang="en-US" sz="2000" dirty="0" smtClean="0">
                <a:latin typeface="標楷體" panose="03000509000000000000" pitchFamily="65" charset="-120"/>
                <a:ea typeface="標楷體" panose="03000509000000000000" pitchFamily="65" charset="-120"/>
              </a:rPr>
              <a:t>（六</a:t>
            </a:r>
            <a:r>
              <a:rPr lang="zh-TW" altLang="en-US" sz="2000" dirty="0">
                <a:latin typeface="標楷體" panose="03000509000000000000" pitchFamily="65" charset="-120"/>
                <a:ea typeface="標楷體" panose="03000509000000000000" pitchFamily="65" charset="-120"/>
              </a:rPr>
              <a:t>）舉行</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200" b="1" dirty="0" smtClean="0">
                <a:latin typeface="標楷體" panose="03000509000000000000" pitchFamily="65" charset="-120"/>
                <a:ea typeface="標楷體" panose="03000509000000000000" pitchFamily="65" charset="-120"/>
              </a:rPr>
              <a:t>三、測驗類別</a:t>
            </a:r>
            <a:r>
              <a:rPr lang="zh-TW" altLang="en-US" sz="2000" b="1" dirty="0" smtClean="0">
                <a:latin typeface="標楷體" panose="03000509000000000000" pitchFamily="65" charset="-120"/>
                <a:ea typeface="標楷體" panose="03000509000000000000" pitchFamily="65" charset="-120"/>
              </a:rPr>
              <a:t>：</a:t>
            </a:r>
            <a:r>
              <a:rPr lang="en-US" altLang="zh-TW" sz="2000" b="1" dirty="0" smtClean="0">
                <a:latin typeface="標楷體" panose="03000509000000000000" pitchFamily="65" charset="-120"/>
                <a:ea typeface="標楷體" panose="03000509000000000000" pitchFamily="65" charset="-120"/>
              </a:rPr>
              <a:t/>
            </a:r>
            <a:br>
              <a:rPr lang="en-US" altLang="zh-TW" sz="2000" b="1" dirty="0" smtClean="0">
                <a:latin typeface="標楷體" panose="03000509000000000000" pitchFamily="65" charset="-120"/>
                <a:ea typeface="標楷體" panose="03000509000000000000" pitchFamily="65" charset="-120"/>
              </a:rPr>
            </a:br>
            <a:r>
              <a:rPr lang="zh-TW" altLang="en-US" sz="2000" b="1"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初級：</a:t>
            </a:r>
            <a:r>
              <a:rPr lang="zh-TW" altLang="en-US" sz="2000" dirty="0">
                <a:latin typeface="標楷體" panose="03000509000000000000" pitchFamily="65" charset="-120"/>
                <a:ea typeface="標楷體" panose="03000509000000000000" pitchFamily="65" charset="-120"/>
              </a:rPr>
              <a:t>可供原住民學生升學高級中等學校、專科學校五年制之</a:t>
            </a:r>
            <a:r>
              <a:rPr lang="zh-TW" altLang="en-US" sz="2000" dirty="0" smtClean="0">
                <a:latin typeface="標楷體" panose="03000509000000000000" pitchFamily="65" charset="-120"/>
                <a:ea typeface="標楷體" panose="03000509000000000000" pitchFamily="65" charset="-120"/>
              </a:rPr>
              <a:t>加</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分優待證明</a:t>
            </a:r>
            <a:r>
              <a:rPr lang="zh-TW" altLang="en-US" sz="2000" dirty="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中級：</a:t>
            </a:r>
            <a:r>
              <a:rPr lang="zh-TW" altLang="en-US" sz="2000" dirty="0">
                <a:latin typeface="標楷體" panose="03000509000000000000" pitchFamily="65" charset="-120"/>
                <a:ea typeface="標楷體" panose="03000509000000000000" pitchFamily="65" charset="-120"/>
              </a:rPr>
              <a:t>可供原住民學生升學技術校院四年制、二年制、</a:t>
            </a:r>
            <a:r>
              <a:rPr lang="zh-TW" altLang="en-US" sz="2000" dirty="0" smtClean="0">
                <a:latin typeface="標楷體" panose="03000509000000000000" pitchFamily="65" charset="-120"/>
                <a:ea typeface="標楷體" panose="03000509000000000000" pitchFamily="65" charset="-120"/>
              </a:rPr>
              <a:t>專科學校</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二年制或大學之</a:t>
            </a:r>
            <a:r>
              <a:rPr lang="zh-TW" altLang="en-US" sz="2000" dirty="0">
                <a:latin typeface="標楷體" panose="03000509000000000000" pitchFamily="65" charset="-120"/>
                <a:ea typeface="標楷體" panose="03000509000000000000" pitchFamily="65" charset="-120"/>
              </a:rPr>
              <a:t>加分優待證明。 </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中高級：</a:t>
            </a:r>
            <a:r>
              <a:rPr lang="zh-TW" altLang="en-US" sz="2000" dirty="0">
                <a:latin typeface="標楷體" panose="03000509000000000000" pitchFamily="65" charset="-120"/>
                <a:ea typeface="標楷體" panose="03000509000000000000" pitchFamily="65" charset="-120"/>
              </a:rPr>
              <a:t>可供欲擔任族語老師、語言推廣人員、民族教師、</a:t>
            </a:r>
            <a:r>
              <a:rPr lang="zh-TW" altLang="en-US" sz="2000" dirty="0" smtClean="0">
                <a:latin typeface="標楷體" panose="03000509000000000000" pitchFamily="65" charset="-120"/>
                <a:ea typeface="標楷體" panose="03000509000000000000" pitchFamily="65" charset="-120"/>
              </a:rPr>
              <a:t>通譯</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員、族語廣播員</a:t>
            </a:r>
            <a:r>
              <a:rPr lang="zh-TW" altLang="en-US" sz="2000" dirty="0">
                <a:latin typeface="標楷體" panose="03000509000000000000" pitchFamily="65" charset="-120"/>
                <a:ea typeface="標楷體" panose="03000509000000000000" pitchFamily="65" charset="-120"/>
              </a:rPr>
              <a:t>之語言能力證明。 </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四</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高級</a:t>
            </a:r>
            <a:r>
              <a:rPr lang="zh-TW" altLang="en-US" sz="2000" dirty="0">
                <a:latin typeface="標楷體" panose="03000509000000000000" pitchFamily="65" charset="-120"/>
                <a:ea typeface="標楷體" panose="03000509000000000000" pitchFamily="65" charset="-120"/>
              </a:rPr>
              <a:t>及優</a:t>
            </a:r>
            <a:r>
              <a:rPr lang="zh-TW" altLang="en-US" sz="2000" dirty="0" smtClean="0">
                <a:latin typeface="標楷體" panose="03000509000000000000" pitchFamily="65" charset="-120"/>
                <a:ea typeface="標楷體" panose="03000509000000000000" pitchFamily="65" charset="-120"/>
              </a:rPr>
              <a:t>級：</a:t>
            </a:r>
            <a:r>
              <a:rPr lang="zh-TW" altLang="en-US" sz="2000" dirty="0">
                <a:latin typeface="標楷體" panose="03000509000000000000" pitchFamily="65" charset="-120"/>
                <a:ea typeface="標楷體" panose="03000509000000000000" pitchFamily="65" charset="-120"/>
              </a:rPr>
              <a:t>可供欲擔任大專院校開設族語文化課程</a:t>
            </a:r>
            <a:r>
              <a:rPr lang="zh-TW" altLang="en-US" sz="2000" dirty="0">
                <a:solidFill>
                  <a:schemeClr val="bg1"/>
                </a:solidFill>
                <a:latin typeface="標楷體" panose="03000509000000000000" pitchFamily="65" charset="-120"/>
                <a:ea typeface="標楷體" panose="03000509000000000000" pitchFamily="65" charset="-120"/>
              </a:rPr>
              <a:t>之講座、</a:t>
            </a:r>
            <a:r>
              <a:rPr lang="zh-TW" altLang="en-US" sz="2000" dirty="0" smtClean="0">
                <a:solidFill>
                  <a:schemeClr val="bg1"/>
                </a:solidFill>
                <a:latin typeface="標楷體" panose="03000509000000000000" pitchFamily="65" charset="-120"/>
                <a:ea typeface="標楷體" panose="03000509000000000000" pitchFamily="65" charset="-120"/>
              </a:rPr>
              <a:t>部</a:t>
            </a:r>
            <a:endParaRPr lang="en-US" altLang="zh-TW" sz="2000" dirty="0" smtClean="0">
              <a:solidFill>
                <a:schemeClr val="bg1"/>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落學校族語文化課程講座之語言能力證明。</a:t>
            </a:r>
            <a:endParaRPr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65</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555526"/>
            <a:ext cx="8229600" cy="4039097"/>
          </a:xfrm>
        </p:spPr>
        <p:txBody>
          <a:bodyPr>
            <a:normAutofit/>
          </a:bodyPr>
          <a:lstStyle/>
          <a:p>
            <a:pPr marL="0" indent="0">
              <a:buNone/>
            </a:pPr>
            <a:r>
              <a:rPr lang="zh-TW" altLang="en-US" sz="2200" b="1" dirty="0" smtClean="0">
                <a:latin typeface="標楷體" panose="03000509000000000000" pitchFamily="65" charset="-120"/>
                <a:ea typeface="標楷體" panose="03000509000000000000" pitchFamily="65" charset="-120"/>
              </a:rPr>
              <a:t>五、日程表：</a:t>
            </a:r>
            <a:endParaRPr lang="en-US" altLang="zh-TW" sz="2200" b="1" dirty="0" smtClean="0">
              <a:latin typeface="標楷體" panose="03000509000000000000" pitchFamily="65" charset="-120"/>
              <a:ea typeface="標楷體" panose="03000509000000000000" pitchFamily="65" charset="-120"/>
            </a:endParaRPr>
          </a:p>
          <a:p>
            <a:pPr marL="0" indent="0">
              <a:buNone/>
            </a:pPr>
            <a:endParaRPr lang="zh-TW" altLang="en-US" sz="1800"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467730815"/>
              </p:ext>
            </p:extLst>
          </p:nvPr>
        </p:nvGraphicFramePr>
        <p:xfrm>
          <a:off x="1403648" y="1131590"/>
          <a:ext cx="6984776" cy="3169920"/>
        </p:xfrm>
        <a:graphic>
          <a:graphicData uri="http://schemas.openxmlformats.org/drawingml/2006/table">
            <a:tbl>
              <a:tblPr firstRow="1" bandRow="1">
                <a:tableStyleId>{5C22544A-7EE6-4342-B048-85BDC9FD1C3A}</a:tableStyleId>
              </a:tblPr>
              <a:tblGrid>
                <a:gridCol w="3052741"/>
                <a:gridCol w="3932035"/>
              </a:tblGrid>
              <a:tr h="365760">
                <a:tc>
                  <a:txBody>
                    <a:bodyPr/>
                    <a:lstStyle/>
                    <a:p>
                      <a:r>
                        <a:rPr lang="zh-TW" altLang="en-US" sz="2000" dirty="0" smtClean="0">
                          <a:latin typeface="標楷體" panose="03000509000000000000" pitchFamily="65" charset="-120"/>
                          <a:ea typeface="標楷體" panose="03000509000000000000" pitchFamily="65" charset="-120"/>
                        </a:rPr>
                        <a:t>項目</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簡章下載</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109/08/26(</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起</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報名日期</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109/08/31(</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109/09/30(</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准考證下載、寄發</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109/11/09(</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測驗日期</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109/12/05(</a:t>
                      </a:r>
                      <a:r>
                        <a:rPr lang="zh-TW" altLang="en-US" sz="2000" dirty="0" smtClean="0">
                          <a:latin typeface="標楷體" panose="03000509000000000000" pitchFamily="65" charset="-120"/>
                          <a:ea typeface="標楷體" panose="03000509000000000000" pitchFamily="65" charset="-120"/>
                        </a:rPr>
                        <a:t>六</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放榜及寄發成績通知單</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110/03/08(</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成績複查</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110/03/15(</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110/03/19(</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證書寄發</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110/03/22(</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bl>
          </a:graphicData>
        </a:graphic>
      </p:graphicFrame>
      <p:sp>
        <p:nvSpPr>
          <p:cNvPr id="4" name="投影片編號版面配置區 3"/>
          <p:cNvSpPr>
            <a:spLocks noGrp="1"/>
          </p:cNvSpPr>
          <p:nvPr>
            <p:ph type="sldNum" sz="quarter" idx="12"/>
          </p:nvPr>
        </p:nvSpPr>
        <p:spPr/>
        <p:txBody>
          <a:bodyPr/>
          <a:lstStyle/>
          <a:p>
            <a:fld id="{8B1E6680-229B-424B-BBB3-64CE29CD5FEB}" type="slidenum">
              <a:rPr lang="zh-TW" altLang="en-US" smtClean="0"/>
              <a:t>66</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83518"/>
            <a:ext cx="8229600" cy="4111105"/>
          </a:xfrm>
        </p:spPr>
        <p:txBody>
          <a:bodyPr>
            <a:normAutofit/>
          </a:bodyPr>
          <a:lstStyle/>
          <a:p>
            <a:pPr marL="0" indent="0">
              <a:buNone/>
            </a:pPr>
            <a:r>
              <a:rPr lang="zh-TW" altLang="en-US" sz="2200" b="1" dirty="0" smtClean="0">
                <a:latin typeface="標楷體" panose="03000509000000000000" pitchFamily="65" charset="-120"/>
                <a:ea typeface="標楷體" panose="03000509000000000000" pitchFamily="65" charset="-120"/>
              </a:rPr>
              <a:t>四、其他資訊</a:t>
            </a:r>
            <a:endParaRPr lang="en-US" altLang="zh-TW" sz="22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查詢下載：</a:t>
            </a:r>
            <a:r>
              <a:rPr lang="en-US" altLang="zh-TW" sz="2000" dirty="0" smtClean="0">
                <a:latin typeface="標楷體" panose="03000509000000000000" pitchFamily="65" charset="-120"/>
                <a:ea typeface="標楷體" panose="03000509000000000000" pitchFamily="65" charset="-120"/>
              </a:rPr>
              <a:t>https</a:t>
            </a:r>
            <a:r>
              <a:rPr lang="en-US" altLang="zh-TW" sz="2000" dirty="0">
                <a:latin typeface="標楷體" panose="03000509000000000000" pitchFamily="65" charset="-120"/>
                <a:ea typeface="標楷體" panose="03000509000000000000" pitchFamily="65" charset="-120"/>
              </a:rPr>
              <a:t>://exam.sce.ntnu.edu.tw/abst</a:t>
            </a:r>
            <a:r>
              <a:rPr lang="en-US" altLang="zh-TW" sz="2000" dirty="0" smtClean="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考生</a:t>
            </a:r>
            <a:r>
              <a:rPr lang="zh-TW" altLang="en-US" sz="2000" dirty="0">
                <a:latin typeface="標楷體" panose="03000509000000000000" pitchFamily="65" charset="-120"/>
                <a:ea typeface="標楷體" panose="03000509000000000000" pitchFamily="65" charset="-120"/>
              </a:rPr>
              <a:t>服務</a:t>
            </a:r>
            <a:r>
              <a:rPr lang="zh-TW" altLang="en-US" sz="2000" dirty="0" smtClean="0">
                <a:latin typeface="標楷體" panose="03000509000000000000" pitchFamily="65" charset="-120"/>
                <a:ea typeface="標楷體" panose="03000509000000000000" pitchFamily="65" charset="-120"/>
              </a:rPr>
              <a:t>專線：（</a:t>
            </a:r>
            <a:r>
              <a:rPr lang="en-US" altLang="zh-TW" sz="2000" dirty="0">
                <a:latin typeface="標楷體" panose="03000509000000000000" pitchFamily="65" charset="-120"/>
                <a:ea typeface="標楷體" panose="03000509000000000000" pitchFamily="65" charset="-120"/>
              </a:rPr>
              <a:t>02) 7749-3664</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0800-699-566</a:t>
            </a:r>
            <a:r>
              <a:rPr lang="zh-TW" altLang="en-US" sz="2000" dirty="0">
                <a:latin typeface="標楷體" panose="03000509000000000000" pitchFamily="65" charset="-120"/>
                <a:ea typeface="標楷體" panose="03000509000000000000" pitchFamily="65" charset="-120"/>
              </a:rPr>
              <a:t>（免付費</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en-US" altLang="zh-TW" sz="2000" dirty="0" smtClean="0">
                <a:latin typeface="標楷體" panose="03000509000000000000" pitchFamily="65" charset="-120"/>
                <a:ea typeface="標楷體" panose="03000509000000000000" pitchFamily="65" charset="-120"/>
              </a:rPr>
              <a:t>LINE</a:t>
            </a:r>
            <a:r>
              <a:rPr lang="zh-TW" altLang="en-US" sz="2000" dirty="0">
                <a:latin typeface="標楷體" panose="03000509000000000000" pitchFamily="65" charset="-120"/>
                <a:ea typeface="標楷體" panose="03000509000000000000" pitchFamily="65" charset="-120"/>
              </a:rPr>
              <a:t>官方</a:t>
            </a:r>
            <a:r>
              <a:rPr lang="zh-TW" altLang="en-US" sz="2000" dirty="0" smtClean="0">
                <a:latin typeface="標楷體" panose="03000509000000000000" pitchFamily="65" charset="-120"/>
                <a:ea typeface="標楷體" panose="03000509000000000000" pitchFamily="65" charset="-120"/>
              </a:rPr>
              <a:t>帳號：</a:t>
            </a:r>
            <a:r>
              <a:rPr lang="en-US" altLang="zh-TW" sz="2000" dirty="0" smtClean="0">
                <a:latin typeface="標楷體" panose="03000509000000000000" pitchFamily="65" charset="-120"/>
                <a:ea typeface="標楷體" panose="03000509000000000000" pitchFamily="65" charset="-120"/>
              </a:rPr>
              <a:t>@107abst</a:t>
            </a:r>
            <a:endParaRPr lang="zh-TW" altLang="en-US"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67</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771800" y="1190658"/>
            <a:ext cx="5472608"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6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109-1</a:t>
            </a:r>
          </a:p>
          <a:p>
            <a:pPr algn="l"/>
            <a:r>
              <a:rPr lang="zh-TW" altLang="en-US" sz="6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活動</a:t>
            </a:r>
            <a:r>
              <a:rPr lang="zh-TW" altLang="en-US" sz="6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sym typeface="+mn-ea"/>
              </a:rPr>
              <a:t>辦理</a:t>
            </a:r>
            <a:endParaRPr lang="zh-TW" altLang="en-US" sz="6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68</a:t>
            </a:fld>
            <a:endParaRPr lang="zh-TW" altLang="en-US"/>
          </a:p>
        </p:txBody>
      </p:sp>
    </p:spTree>
    <p:extLst>
      <p:ext uri="{BB962C8B-B14F-4D97-AF65-F5344CB8AC3E}">
        <p14:creationId xmlns:p14="http://schemas.microsoft.com/office/powerpoint/2010/main" val="13084806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p:txBody>
          <a:bodyPr>
            <a:noAutofit/>
          </a:bodyPr>
          <a:lstStyle/>
          <a:p>
            <a:pPr algn="l"/>
            <a:r>
              <a:rPr lang="en-US" altLang="zh-TW"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9</a:t>
            </a:r>
            <a:r>
              <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月份</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860364038"/>
              </p:ext>
            </p:extLst>
          </p:nvPr>
        </p:nvGraphicFramePr>
        <p:xfrm>
          <a:off x="107504" y="1275606"/>
          <a:ext cx="8928992" cy="2103120"/>
        </p:xfrm>
        <a:graphic>
          <a:graphicData uri="http://schemas.openxmlformats.org/drawingml/2006/table">
            <a:tbl>
              <a:tblPr firstRow="1" bandRow="1">
                <a:tableStyleId>{5C22544A-7EE6-4342-B048-85BDC9FD1C3A}</a:tableStyleId>
              </a:tblPr>
              <a:tblGrid>
                <a:gridCol w="2592288"/>
                <a:gridCol w="2095253"/>
                <a:gridCol w="4241451"/>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marL="92367" marR="92367"/>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marL="92367" marR="92367"/>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marL="92367" marR="92367"/>
                </a:tc>
              </a:tr>
              <a:tr h="370840">
                <a:tc>
                  <a:txBody>
                    <a:bodyPr/>
                    <a:lstStyle/>
                    <a:p>
                      <a:pPr algn="l"/>
                      <a:r>
                        <a:rPr lang="en-US" altLang="zh-TW" sz="2000" dirty="0" smtClean="0">
                          <a:latin typeface="標楷體" panose="03000509000000000000" pitchFamily="65" charset="-120"/>
                          <a:ea typeface="標楷體" panose="03000509000000000000" pitchFamily="65" charset="-120"/>
                        </a:rPr>
                        <a:t>109</a:t>
                      </a:r>
                      <a:r>
                        <a:rPr lang="zh-TW" altLang="en-US" sz="2000" dirty="0" smtClean="0">
                          <a:latin typeface="標楷體" panose="03000509000000000000" pitchFamily="65" charset="-120"/>
                          <a:ea typeface="標楷體" panose="03000509000000000000" pitchFamily="65" charset="-120"/>
                        </a:rPr>
                        <a:t>級迎新暨期初部落會議</a:t>
                      </a:r>
                      <a:endParaRPr lang="zh-TW" altLang="en-US" sz="2000" dirty="0">
                        <a:latin typeface="標楷體" panose="03000509000000000000" pitchFamily="65" charset="-120"/>
                        <a:ea typeface="標楷體" panose="03000509000000000000" pitchFamily="65" charset="-120"/>
                      </a:endParaRPr>
                    </a:p>
                  </a:txBody>
                  <a:tcPr marL="92367" marR="92367" anchor="ctr"/>
                </a:tc>
                <a:tc>
                  <a:txBody>
                    <a:bodyPr/>
                    <a:lstStyle/>
                    <a:p>
                      <a:pPr algn="ctr"/>
                      <a:r>
                        <a:rPr lang="en-US" altLang="zh-TW" sz="2000" dirty="0" smtClean="0">
                          <a:latin typeface="標楷體" panose="03000509000000000000" pitchFamily="65" charset="-120"/>
                          <a:ea typeface="標楷體" panose="03000509000000000000" pitchFamily="65" charset="-120"/>
                        </a:rPr>
                        <a:t>109.09.17(</a:t>
                      </a:r>
                      <a:r>
                        <a:rPr lang="zh-TW" altLang="en-US" sz="2000" dirty="0" smtClean="0">
                          <a:latin typeface="標楷體" panose="03000509000000000000" pitchFamily="65" charset="-120"/>
                          <a:ea typeface="標楷體" panose="03000509000000000000" pitchFamily="65" charset="-120"/>
                        </a:rPr>
                        <a:t>四</a:t>
                      </a:r>
                      <a:r>
                        <a:rPr lang="en-US" altLang="zh-TW" sz="2000" dirty="0" smtClean="0">
                          <a:latin typeface="標楷體" panose="03000509000000000000" pitchFamily="65" charset="-120"/>
                          <a:ea typeface="標楷體" panose="03000509000000000000" pitchFamily="65" charset="-120"/>
                        </a:rPr>
                        <a:t>)</a:t>
                      </a:r>
                      <a:br>
                        <a:rPr lang="en-US" altLang="zh-TW" sz="2000" dirty="0" smtClean="0">
                          <a:latin typeface="標楷體" panose="03000509000000000000" pitchFamily="65" charset="-120"/>
                          <a:ea typeface="標楷體" panose="03000509000000000000" pitchFamily="65" charset="-120"/>
                        </a:rPr>
                      </a:br>
                      <a:r>
                        <a:rPr lang="en-US" altLang="zh-TW" sz="2000" dirty="0" smtClean="0">
                          <a:latin typeface="標楷體" panose="03000509000000000000" pitchFamily="65" charset="-120"/>
                          <a:ea typeface="標楷體" panose="03000509000000000000" pitchFamily="65" charset="-120"/>
                        </a:rPr>
                        <a:t>17:00~20:00</a:t>
                      </a:r>
                      <a:endParaRPr lang="zh-TW" altLang="en-US" sz="2000" dirty="0">
                        <a:latin typeface="標楷體" panose="03000509000000000000" pitchFamily="65" charset="-120"/>
                        <a:ea typeface="標楷體" panose="03000509000000000000" pitchFamily="65" charset="-120"/>
                      </a:endParaRPr>
                    </a:p>
                  </a:txBody>
                  <a:tcPr marL="92367" marR="92367" anchor="ctr"/>
                </a:tc>
                <a:tc>
                  <a:txBody>
                    <a:bodyPr/>
                    <a:lstStyle/>
                    <a:p>
                      <a:pPr algn="l"/>
                      <a:r>
                        <a:rPr lang="zh-TW" altLang="en-US" sz="2000" dirty="0" smtClean="0">
                          <a:latin typeface="標楷體" panose="03000509000000000000" pitchFamily="65" charset="-120"/>
                          <a:ea typeface="標楷體" panose="03000509000000000000" pitchFamily="65" charset="-120"/>
                        </a:rPr>
                        <a:t>歡迎新入學原住民新生以及報告本學期原資中心活動辦理，宣導原住民學生相關之權益。</a:t>
                      </a:r>
                      <a:endParaRPr lang="zh-TW" altLang="en-US" sz="2000" dirty="0">
                        <a:latin typeface="標楷體" panose="03000509000000000000" pitchFamily="65" charset="-120"/>
                        <a:ea typeface="標楷體" panose="03000509000000000000" pitchFamily="65" charset="-120"/>
                      </a:endParaRPr>
                    </a:p>
                  </a:txBody>
                  <a:tcPr marL="92367" marR="92367"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性別與部落：</a:t>
                      </a:r>
                      <a:endPar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性別認同怎麼做 </a:t>
                      </a:r>
                    </a:p>
                  </a:txBody>
                  <a:tcPr marL="92367" marR="923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109.09.24(</a:t>
                      </a:r>
                      <a:r>
                        <a:rPr lang="zh-TW" altLang="en-US" sz="2000" dirty="0" smtClean="0">
                          <a:latin typeface="標楷體" panose="03000509000000000000" pitchFamily="65" charset="-120"/>
                          <a:ea typeface="標楷體" panose="03000509000000000000" pitchFamily="65" charset="-120"/>
                        </a:rPr>
                        <a:t>四</a:t>
                      </a:r>
                      <a:r>
                        <a:rPr lang="en-US" altLang="zh-TW" sz="2000" dirty="0" smtClean="0">
                          <a:latin typeface="標楷體" panose="03000509000000000000" pitchFamily="65" charset="-120"/>
                          <a:ea typeface="標楷體" panose="03000509000000000000" pitchFamily="65" charset="-120"/>
                        </a:rPr>
                        <a:t>)</a:t>
                      </a:r>
                    </a:p>
                    <a:p>
                      <a:pPr algn="ctr"/>
                      <a:r>
                        <a:rPr lang="en-US" altLang="zh-TW" sz="2000" dirty="0" smtClean="0">
                          <a:latin typeface="標楷體" panose="03000509000000000000" pitchFamily="65" charset="-120"/>
                          <a:ea typeface="標楷體" panose="03000509000000000000" pitchFamily="65" charset="-120"/>
                        </a:rPr>
                        <a:t>(19:00~21:00)</a:t>
                      </a:r>
                      <a:endParaRPr lang="zh-TW" altLang="en-US" sz="2000" dirty="0">
                        <a:latin typeface="標楷體" panose="03000509000000000000" pitchFamily="65" charset="-120"/>
                        <a:ea typeface="標楷體" panose="03000509000000000000" pitchFamily="65" charset="-120"/>
                      </a:endParaRPr>
                    </a:p>
                  </a:txBody>
                  <a:tcPr marL="92367" marR="92367" anchor="ctr"/>
                </a:tc>
                <a:tc>
                  <a:txBody>
                    <a:bodyPr/>
                    <a:lstStyle/>
                    <a:p>
                      <a:pPr algn="l"/>
                      <a:r>
                        <a:rPr lang="zh-TW" altLang="en-US" sz="2000" dirty="0" smtClean="0">
                          <a:latin typeface="標楷體" panose="03000509000000000000" pitchFamily="65" charset="-120"/>
                          <a:ea typeface="標楷體" panose="03000509000000000000" pitchFamily="65" charset="-120"/>
                        </a:rPr>
                        <a:t>在性別認同與成長環境發生衝突時，我們要如何尋求出口？</a:t>
                      </a:r>
                      <a:r>
                        <a:rPr lang="zh-TW" altLang="en-US" sz="1800" dirty="0" smtClean="0">
                          <a:latin typeface="標楷體" panose="03000509000000000000" pitchFamily="65" charset="-120"/>
                          <a:ea typeface="標楷體" panose="03000509000000000000" pitchFamily="65" charset="-120"/>
                        </a:rPr>
                        <a:t> </a:t>
                      </a:r>
                      <a:endParaRPr lang="zh-TW" altLang="en-US" sz="2000" dirty="0">
                        <a:latin typeface="標楷體" panose="03000509000000000000" pitchFamily="65" charset="-120"/>
                        <a:ea typeface="標楷體" panose="03000509000000000000" pitchFamily="65" charset="-120"/>
                      </a:endParaRPr>
                    </a:p>
                  </a:txBody>
                  <a:tcPr marL="92367" marR="92367" anchor="ctr"/>
                </a:tc>
              </a:tr>
            </a:tbl>
          </a:graphicData>
        </a:graphic>
      </p:graphicFrame>
      <p:sp>
        <p:nvSpPr>
          <p:cNvPr id="5" name="投影片編號版面配置區 4"/>
          <p:cNvSpPr>
            <a:spLocks noGrp="1"/>
          </p:cNvSpPr>
          <p:nvPr>
            <p:ph type="sldNum" sz="quarter" idx="12"/>
          </p:nvPr>
        </p:nvSpPr>
        <p:spPr/>
        <p:txBody>
          <a:bodyPr/>
          <a:lstStyle/>
          <a:p>
            <a:fld id="{8B1E6680-229B-424B-BBB3-64CE29CD5FEB}" type="slidenum">
              <a:rPr lang="zh-TW" altLang="en-US" smtClean="0"/>
              <a:t>69</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755576"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9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大合照</a:t>
            </a:r>
            <a:endParaRPr lang="zh-TW" altLang="en-US" sz="9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Tree>
    <p:extLst>
      <p:ext uri="{BB962C8B-B14F-4D97-AF65-F5344CB8AC3E}">
        <p14:creationId xmlns:p14="http://schemas.microsoft.com/office/powerpoint/2010/main" val="2243239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1949513459"/>
              </p:ext>
            </p:extLst>
          </p:nvPr>
        </p:nvGraphicFramePr>
        <p:xfrm>
          <a:off x="107503" y="1275606"/>
          <a:ext cx="8928993" cy="3383280"/>
        </p:xfrm>
        <a:graphic>
          <a:graphicData uri="http://schemas.openxmlformats.org/drawingml/2006/table">
            <a:tbl>
              <a:tblPr firstRow="1" bandRow="1">
                <a:tableStyleId>{5C22544A-7EE6-4342-B048-85BDC9FD1C3A}</a:tableStyleId>
              </a:tblPr>
              <a:tblGrid>
                <a:gridCol w="2772857"/>
                <a:gridCol w="1907664"/>
                <a:gridCol w="4248472"/>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tc>
              </a:tr>
              <a:tr h="453608">
                <a:tc>
                  <a:txBody>
                    <a:bodyPr/>
                    <a:lstStyle/>
                    <a:p>
                      <a:r>
                        <a:rPr lang="zh-TW" altLang="en-US" sz="2000" dirty="0" smtClean="0">
                          <a:latin typeface="標楷體" panose="03000509000000000000" pitchFamily="65" charset="-120"/>
                          <a:ea typeface="標楷體" panose="03000509000000000000" pitchFamily="65" charset="-120"/>
                        </a:rPr>
                        <a:t>企業參訪</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奇美博物館</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109.10.06(</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br>
                        <a:rPr lang="en-US" altLang="zh-TW" sz="2000" dirty="0" smtClean="0">
                          <a:latin typeface="標楷體" panose="03000509000000000000" pitchFamily="65" charset="-120"/>
                          <a:ea typeface="標楷體" panose="03000509000000000000" pitchFamily="65" charset="-120"/>
                        </a:rPr>
                      </a:br>
                      <a:r>
                        <a:rPr lang="en-US" altLang="zh-TW" sz="2000" dirty="0" smtClean="0">
                          <a:latin typeface="標楷體" panose="03000509000000000000" pitchFamily="65" charset="-120"/>
                          <a:ea typeface="標楷體" panose="03000509000000000000" pitchFamily="65" charset="-120"/>
                        </a:rPr>
                        <a:t>(08:30~16:00)</a:t>
                      </a:r>
                    </a:p>
                  </a:txBody>
                  <a:tcPr anchor="ctr"/>
                </a:tc>
                <a:tc>
                  <a:txBody>
                    <a:bodyPr/>
                    <a:lstStyle/>
                    <a:p>
                      <a:pPr lvl="0"/>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邀請職場達人分享面試技巧及職場經驗</a:t>
                      </a:r>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行推介媒合及職業訓練、技能檢定及創業資源等訊息宣導。</a:t>
                      </a:r>
                    </a:p>
                  </a:txBody>
                  <a:tcPr anchor="ctr"/>
                </a:tc>
              </a:tr>
              <a:tr h="223480">
                <a:tc rowSpan="5">
                  <a:txBody>
                    <a:bodyPr/>
                    <a:lstStyle/>
                    <a:p>
                      <a:r>
                        <a:rPr lang="zh-TW" altLang="en-US" sz="2000" dirty="0" smtClean="0">
                          <a:latin typeface="標楷體" panose="03000509000000000000" pitchFamily="65" charset="-120"/>
                          <a:ea typeface="標楷體" panose="03000509000000000000" pitchFamily="65" charset="-120"/>
                        </a:rPr>
                        <a:t>原民週</a:t>
                      </a:r>
                      <a:endParaRPr lang="zh-TW" altLang="en-US" sz="2000" dirty="0">
                        <a:latin typeface="標楷體" panose="03000509000000000000" pitchFamily="65" charset="-120"/>
                        <a:ea typeface="標楷體" panose="03000509000000000000" pitchFamily="65" charset="-120"/>
                      </a:endParaRPr>
                    </a:p>
                  </a:txBody>
                  <a:tcPr anchor="ctr"/>
                </a:tc>
                <a:tc rowSpan="5">
                  <a:txBody>
                    <a:bodyPr/>
                    <a:lstStyle/>
                    <a:p>
                      <a:pPr algn="ctr"/>
                      <a:r>
                        <a:rPr lang="en-US" altLang="zh-TW" sz="2000" dirty="0" smtClean="0">
                          <a:latin typeface="標楷體" panose="03000509000000000000" pitchFamily="65" charset="-120"/>
                          <a:ea typeface="標楷體" panose="03000509000000000000" pitchFamily="65" charset="-120"/>
                        </a:rPr>
                        <a:t>109.10.19(</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p>
                    <a:p>
                      <a:pPr algn="ctr"/>
                      <a:r>
                        <a:rPr lang="en-US" altLang="zh-TW" sz="2000" dirty="0" smtClean="0">
                          <a:latin typeface="標楷體" panose="03000509000000000000" pitchFamily="65" charset="-120"/>
                          <a:ea typeface="標楷體" panose="03000509000000000000" pitchFamily="65" charset="-120"/>
                        </a:rPr>
                        <a:t>109.10.23(</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傳統藝品製作</a:t>
                      </a:r>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 </a:t>
                      </a:r>
                      <a:r>
                        <a:rPr lang="en-US" altLang="zh-TW" sz="2000" kern="1200" dirty="0" smtClean="0">
                          <a:solidFill>
                            <a:schemeClr val="dk1"/>
                          </a:solidFill>
                          <a:effectLst/>
                          <a:latin typeface="標楷體" panose="03000509000000000000" pitchFamily="65" charset="-120"/>
                          <a:ea typeface="標楷體" panose="03000509000000000000" pitchFamily="65" charset="-120"/>
                          <a:cs typeface="+mn-cs"/>
                        </a:rPr>
                        <a:t>109.10.19</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152400">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傳統市集     </a:t>
                      </a:r>
                      <a:r>
                        <a:rPr lang="en-US" altLang="zh-TW" sz="2000" dirty="0" smtClean="0">
                          <a:latin typeface="標楷體" panose="03000509000000000000" pitchFamily="65" charset="-120"/>
                          <a:ea typeface="標楷體" panose="03000509000000000000" pitchFamily="65" charset="-120"/>
                        </a:rPr>
                        <a:t>109.10.20</a:t>
                      </a:r>
                      <a:endParaRPr lang="zh-TW" altLang="en-US" sz="2000" dirty="0" smtClean="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五週年慶祝   </a:t>
                      </a:r>
                      <a:r>
                        <a:rPr lang="en-US" altLang="zh-TW" sz="2000" dirty="0" smtClean="0">
                          <a:latin typeface="標楷體" panose="03000509000000000000" pitchFamily="65" charset="-120"/>
                          <a:ea typeface="標楷體" panose="03000509000000000000" pitchFamily="65" charset="-120"/>
                        </a:rPr>
                        <a:t>109.10.21</a:t>
                      </a:r>
                      <a:endParaRPr lang="zh-TW" altLang="en-US" sz="2000" dirty="0" smtClean="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7334">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草地音樂會   </a:t>
                      </a:r>
                      <a:r>
                        <a:rPr lang="en-US" altLang="zh-TW" sz="2000" kern="1200" dirty="0" smtClean="0">
                          <a:solidFill>
                            <a:schemeClr val="dk1"/>
                          </a:solidFill>
                          <a:effectLst/>
                          <a:latin typeface="標楷體" panose="03000509000000000000" pitchFamily="65" charset="-120"/>
                          <a:ea typeface="標楷體" panose="03000509000000000000" pitchFamily="65" charset="-120"/>
                          <a:cs typeface="+mn-cs"/>
                        </a:rPr>
                        <a:t>109.10.22</a:t>
                      </a:r>
                      <a:endParaRPr lang="zh-TW" altLang="zh-TW" sz="2000" kern="1200" dirty="0" smtClean="0">
                        <a:solidFill>
                          <a:schemeClr val="dk1"/>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0174">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傳統美食製作 </a:t>
                      </a:r>
                      <a:r>
                        <a:rPr lang="en-US" altLang="zh-TW" sz="2000" dirty="0" smtClean="0">
                          <a:latin typeface="標楷體" panose="03000509000000000000" pitchFamily="65" charset="-120"/>
                          <a:ea typeface="標楷體" panose="03000509000000000000" pitchFamily="65" charset="-120"/>
                        </a:rPr>
                        <a:t>109.10.23</a:t>
                      </a:r>
                      <a:endParaRPr lang="zh-TW" altLang="en-US" sz="2000" dirty="0" smtClean="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
        <p:nvSpPr>
          <p:cNvPr id="3" name="標題 2"/>
          <p:cNvSpPr>
            <a:spLocks noGrp="1"/>
          </p:cNvSpPr>
          <p:nvPr>
            <p:ph type="title"/>
          </p:nvPr>
        </p:nvSpPr>
        <p:spPr>
          <a:xfrm>
            <a:off x="457200" y="205979"/>
            <a:ext cx="8229600" cy="857250"/>
          </a:xfrm>
        </p:spPr>
        <p:txBody>
          <a:bodyPr>
            <a:noAutofit/>
          </a:bodyPr>
          <a:lstStyle/>
          <a:p>
            <a:pPr algn="l"/>
            <a:r>
              <a:rPr lang="zh-TW" altLang="en-US"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１０月份</a:t>
            </a:r>
            <a:endPar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70</a:t>
            </a:fld>
            <a:endParaRPr lang="zh-TW" altLang="en-US"/>
          </a:p>
        </p:txBody>
      </p:sp>
    </p:spTree>
    <p:extLst>
      <p:ext uri="{BB962C8B-B14F-4D97-AF65-F5344CB8AC3E}">
        <p14:creationId xmlns:p14="http://schemas.microsoft.com/office/powerpoint/2010/main" val="16112682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1276323316"/>
              </p:ext>
            </p:extLst>
          </p:nvPr>
        </p:nvGraphicFramePr>
        <p:xfrm>
          <a:off x="107504" y="1275606"/>
          <a:ext cx="8928992" cy="2194560"/>
        </p:xfrm>
        <a:graphic>
          <a:graphicData uri="http://schemas.openxmlformats.org/drawingml/2006/table">
            <a:tbl>
              <a:tblPr firstRow="1" bandRow="1">
                <a:tableStyleId>{5C22544A-7EE6-4342-B048-85BDC9FD1C3A}</a:tableStyleId>
              </a:tblPr>
              <a:tblGrid>
                <a:gridCol w="2773442"/>
                <a:gridCol w="1907078"/>
                <a:gridCol w="4248472"/>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期中茶會</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109.11.04(</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p>
                    <a:p>
                      <a:pPr algn="ctr"/>
                      <a:r>
                        <a:rPr lang="en-US" altLang="zh-TW" sz="2000" dirty="0" smtClean="0">
                          <a:latin typeface="標楷體" panose="03000509000000000000" pitchFamily="65" charset="-120"/>
                          <a:ea typeface="標楷體" panose="03000509000000000000" pitchFamily="65" charset="-120"/>
                        </a:rPr>
                        <a:t>(15:00~18:00)</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與師長面對面。</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原民青年職場分享</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109.11.18(</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邀請畢業學長姐回饋學弟妹職場心得。</a:t>
                      </a: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返鄉服務</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109.11.28~29</a:t>
                      </a:r>
                      <a:br>
                        <a:rPr lang="en-US" altLang="zh-TW" sz="2000" dirty="0" smtClean="0">
                          <a:latin typeface="標楷體" panose="03000509000000000000" pitchFamily="65" charset="-120"/>
                          <a:ea typeface="標楷體" panose="03000509000000000000" pitchFamily="65" charset="-120"/>
                        </a:rPr>
                      </a:br>
                      <a:r>
                        <a:rPr lang="en-US" altLang="zh-TW" sz="2000" dirty="0" smtClean="0">
                          <a:latin typeface="標楷體" panose="03000509000000000000" pitchFamily="65" charset="-120"/>
                          <a:ea typeface="標楷體" panose="03000509000000000000" pitchFamily="65" charset="-120"/>
                        </a:rPr>
                        <a:t>109.12.05~06</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endParaRPr lang="zh-TW" altLang="en-US" sz="2000" dirty="0">
                        <a:latin typeface="標楷體" panose="03000509000000000000" pitchFamily="65" charset="-120"/>
                        <a:ea typeface="標楷體" panose="03000509000000000000" pitchFamily="65" charset="-120"/>
                      </a:endParaRPr>
                    </a:p>
                  </a:txBody>
                  <a:tcPr anchor="ctr"/>
                </a:tc>
              </a:tr>
            </a:tbl>
          </a:graphicData>
        </a:graphic>
      </p:graphicFrame>
      <p:sp>
        <p:nvSpPr>
          <p:cNvPr id="3" name="標題 2"/>
          <p:cNvSpPr>
            <a:spLocks noGrp="1"/>
          </p:cNvSpPr>
          <p:nvPr>
            <p:ph type="title"/>
          </p:nvPr>
        </p:nvSpPr>
        <p:spPr>
          <a:xfrm>
            <a:off x="457200" y="205979"/>
            <a:ext cx="8229600" cy="857250"/>
          </a:xfrm>
        </p:spPr>
        <p:txBody>
          <a:bodyPr>
            <a:noAutofit/>
          </a:bodyPr>
          <a:lstStyle/>
          <a:p>
            <a:pPr algn="l"/>
            <a:r>
              <a:rPr lang="zh-TW" altLang="en-US"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１１月份</a:t>
            </a:r>
            <a:endPar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71</a:t>
            </a:fld>
            <a:endParaRPr lang="zh-TW" altLang="en-US"/>
          </a:p>
        </p:txBody>
      </p:sp>
    </p:spTree>
    <p:extLst>
      <p:ext uri="{BB962C8B-B14F-4D97-AF65-F5344CB8AC3E}">
        <p14:creationId xmlns:p14="http://schemas.microsoft.com/office/powerpoint/2010/main" val="16112682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1996691943"/>
              </p:ext>
            </p:extLst>
          </p:nvPr>
        </p:nvGraphicFramePr>
        <p:xfrm>
          <a:off x="107504" y="1275606"/>
          <a:ext cx="8928992" cy="1493520"/>
        </p:xfrm>
        <a:graphic>
          <a:graphicData uri="http://schemas.openxmlformats.org/drawingml/2006/table">
            <a:tbl>
              <a:tblPr firstRow="1" bandRow="1">
                <a:tableStyleId>{5C22544A-7EE6-4342-B048-85BDC9FD1C3A}</a:tableStyleId>
              </a:tblPr>
              <a:tblGrid>
                <a:gridCol w="2773442"/>
                <a:gridCol w="1907078"/>
                <a:gridCol w="4248472"/>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名人演講</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109.12</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聖誕節聚會</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109.12.23(</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p>
                    <a:p>
                      <a:pPr algn="ctr"/>
                      <a:r>
                        <a:rPr lang="en-US" altLang="zh-TW" sz="2000" dirty="0" smtClean="0">
                          <a:latin typeface="標楷體" panose="03000509000000000000" pitchFamily="65" charset="-120"/>
                          <a:ea typeface="標楷體" panose="03000509000000000000" pitchFamily="65" charset="-120"/>
                        </a:rPr>
                        <a:t>17:00~19:00</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同學們聚餐聯絡感情。</a:t>
                      </a:r>
                      <a:endParaRPr lang="zh-TW" altLang="en-US" sz="2000" dirty="0">
                        <a:latin typeface="標楷體" panose="03000509000000000000" pitchFamily="65" charset="-120"/>
                        <a:ea typeface="標楷體" panose="03000509000000000000" pitchFamily="65" charset="-120"/>
                      </a:endParaRPr>
                    </a:p>
                  </a:txBody>
                  <a:tcPr anchor="ctr"/>
                </a:tc>
              </a:tr>
            </a:tbl>
          </a:graphicData>
        </a:graphic>
      </p:graphicFrame>
      <p:sp>
        <p:nvSpPr>
          <p:cNvPr id="3" name="標題 2"/>
          <p:cNvSpPr>
            <a:spLocks noGrp="1"/>
          </p:cNvSpPr>
          <p:nvPr>
            <p:ph type="title"/>
          </p:nvPr>
        </p:nvSpPr>
        <p:spPr>
          <a:xfrm>
            <a:off x="457200" y="205979"/>
            <a:ext cx="8229600" cy="857250"/>
          </a:xfrm>
        </p:spPr>
        <p:txBody>
          <a:bodyPr>
            <a:noAutofit/>
          </a:bodyPr>
          <a:lstStyle/>
          <a:p>
            <a:pPr algn="l"/>
            <a:r>
              <a:rPr lang="zh-TW" altLang="en-US"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１</a:t>
            </a:r>
            <a:r>
              <a:rPr lang="en-US" altLang="zh-TW"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2</a:t>
            </a:r>
            <a:r>
              <a:rPr lang="zh-TW" altLang="en-US"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月份</a:t>
            </a:r>
            <a:endPar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72</a:t>
            </a:fld>
            <a:endParaRPr lang="zh-TW" altLang="en-US"/>
          </a:p>
        </p:txBody>
      </p:sp>
    </p:spTree>
    <p:extLst>
      <p:ext uri="{BB962C8B-B14F-4D97-AF65-F5344CB8AC3E}">
        <p14:creationId xmlns:p14="http://schemas.microsoft.com/office/powerpoint/2010/main" val="23930127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3186561860"/>
              </p:ext>
            </p:extLst>
          </p:nvPr>
        </p:nvGraphicFramePr>
        <p:xfrm>
          <a:off x="107504" y="1275606"/>
          <a:ext cx="8928992" cy="2103120"/>
        </p:xfrm>
        <a:graphic>
          <a:graphicData uri="http://schemas.openxmlformats.org/drawingml/2006/table">
            <a:tbl>
              <a:tblPr firstRow="1" bandRow="1">
                <a:tableStyleId>{5C22544A-7EE6-4342-B048-85BDC9FD1C3A}</a:tableStyleId>
              </a:tblPr>
              <a:tblGrid>
                <a:gridCol w="2773442"/>
                <a:gridCol w="1907078"/>
                <a:gridCol w="4248472"/>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期末祝福</a:t>
                      </a:r>
                      <a:r>
                        <a:rPr lang="en-US" altLang="zh-TW" sz="2000" dirty="0" smtClean="0">
                          <a:latin typeface="標楷體" panose="03000509000000000000" pitchFamily="65" charset="-120"/>
                          <a:ea typeface="標楷體" panose="03000509000000000000" pitchFamily="65" charset="-120"/>
                        </a:rPr>
                        <a:t>  </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109.01.04(</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p>
                    <a:p>
                      <a:pPr algn="ctr"/>
                      <a:r>
                        <a:rPr lang="en-US" altLang="zh-TW" sz="2000" dirty="0" smtClean="0">
                          <a:latin typeface="標楷體" panose="03000509000000000000" pitchFamily="65" charset="-120"/>
                          <a:ea typeface="標楷體" panose="03000509000000000000" pitchFamily="65" charset="-120"/>
                        </a:rPr>
                        <a:t>109.01.08(</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期末考前送上祝福。</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期末部落會議</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109.01.08</a:t>
                      </a:r>
                    </a:p>
                    <a:p>
                      <a:pPr algn="ctr"/>
                      <a:r>
                        <a:rPr lang="en-US" altLang="zh-TW" sz="2000" dirty="0" smtClean="0">
                          <a:latin typeface="標楷體" panose="03000509000000000000" pitchFamily="65" charset="-120"/>
                          <a:ea typeface="標楷體" panose="03000509000000000000" pitchFamily="65" charset="-120"/>
                        </a:rPr>
                        <a:t>17:00~19:00</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報告原資下學期活動事宜。</a:t>
                      </a:r>
                      <a:endParaRPr lang="zh-TW" altLang="en-US" sz="2000" dirty="0">
                        <a:latin typeface="標楷體" panose="03000509000000000000" pitchFamily="65" charset="-120"/>
                        <a:ea typeface="標楷體" panose="03000509000000000000" pitchFamily="65" charset="-120"/>
                      </a:endParaRPr>
                    </a:p>
                  </a:txBody>
                  <a:tcPr anchor="ctr"/>
                </a:tc>
              </a:tr>
            </a:tbl>
          </a:graphicData>
        </a:graphic>
      </p:graphicFrame>
      <p:sp>
        <p:nvSpPr>
          <p:cNvPr id="3" name="標題 2"/>
          <p:cNvSpPr>
            <a:spLocks noGrp="1"/>
          </p:cNvSpPr>
          <p:nvPr>
            <p:ph type="title"/>
          </p:nvPr>
        </p:nvSpPr>
        <p:spPr>
          <a:xfrm>
            <a:off x="457200" y="205979"/>
            <a:ext cx="8229600" cy="857250"/>
          </a:xfrm>
        </p:spPr>
        <p:txBody>
          <a:bodyPr>
            <a:noAutofit/>
          </a:bodyPr>
          <a:lstStyle/>
          <a:p>
            <a:pPr algn="l"/>
            <a:r>
              <a:rPr lang="zh-TW" altLang="en-US"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１月份</a:t>
            </a:r>
            <a:endParaRPr lang="zh-TW" altLang="en-US"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73</a:t>
            </a:fld>
            <a:endParaRPr lang="zh-TW" altLang="en-US"/>
          </a:p>
        </p:txBody>
      </p:sp>
    </p:spTree>
    <p:extLst>
      <p:ext uri="{BB962C8B-B14F-4D97-AF65-F5344CB8AC3E}">
        <p14:creationId xmlns:p14="http://schemas.microsoft.com/office/powerpoint/2010/main" val="19636038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555776" y="1190658"/>
            <a:ext cx="568863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80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活動宣傳</a:t>
            </a:r>
            <a:endParaRPr lang="zh-TW" altLang="en-US" sz="80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74</a:t>
            </a:fld>
            <a:endParaRPr lang="zh-TW" altLang="en-US"/>
          </a:p>
        </p:txBody>
      </p:sp>
    </p:spTree>
    <p:extLst>
      <p:ext uri="{BB962C8B-B14F-4D97-AF65-F5344CB8AC3E}">
        <p14:creationId xmlns:p14="http://schemas.microsoft.com/office/powerpoint/2010/main" val="13084806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99792" y="1190658"/>
            <a:ext cx="568863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6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性平</a:t>
            </a:r>
            <a:r>
              <a:rPr lang="zh-TW" altLang="en-US" sz="6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人權</a:t>
            </a:r>
            <a:endParaRPr lang="en-US" altLang="zh-TW" sz="6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pPr algn="l"/>
            <a:r>
              <a:rPr lang="zh-TW" altLang="en-US" sz="6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系列</a:t>
            </a:r>
            <a:r>
              <a:rPr lang="zh-TW" altLang="en-US" sz="6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講座</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75</a:t>
            </a:fld>
            <a:endParaRPr lang="zh-TW" altLang="en-US"/>
          </a:p>
        </p:txBody>
      </p:sp>
    </p:spTree>
    <p:extLst>
      <p:ext uri="{BB962C8B-B14F-4D97-AF65-F5344CB8AC3E}">
        <p14:creationId xmlns:p14="http://schemas.microsoft.com/office/powerpoint/2010/main" val="4246036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3419872" y="483518"/>
            <a:ext cx="5266928" cy="4176463"/>
          </a:xfrm>
        </p:spPr>
        <p:txBody>
          <a:bodyPr>
            <a:normAutofit lnSpcReduction="10000"/>
          </a:bodyPr>
          <a:lstStyle/>
          <a:p>
            <a:pPr marL="0" indent="0">
              <a:buNone/>
            </a:pPr>
            <a:r>
              <a:rPr lang="zh-TW" altLang="en-US" sz="2200" b="1" dirty="0" smtClean="0">
                <a:latin typeface="標楷體" panose="03000509000000000000" pitchFamily="65" charset="-120"/>
                <a:ea typeface="標楷體" panose="03000509000000000000" pitchFamily="65" charset="-120"/>
              </a:rPr>
              <a:t>原住民</a:t>
            </a:r>
            <a:r>
              <a:rPr lang="zh-TW" altLang="en-US" sz="2200" b="1" dirty="0">
                <a:latin typeface="標楷體" panose="03000509000000000000" pitchFamily="65" charset="-120"/>
                <a:ea typeface="標楷體" panose="03000509000000000000" pitchFamily="65" charset="-120"/>
              </a:rPr>
              <a:t>族傳統智慧創作保護條例</a:t>
            </a:r>
            <a:r>
              <a:rPr lang="zh-TW" altLang="en-US" sz="22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	</a:t>
            </a:r>
          </a:p>
          <a:p>
            <a:pPr marL="0" indent="0">
              <a:buNone/>
            </a:pPr>
            <a:r>
              <a:rPr lang="zh-TW" altLang="en-US" sz="2100" dirty="0" smtClean="0">
                <a:latin typeface="標楷體" panose="03000509000000000000" pitchFamily="65" charset="-120"/>
                <a:ea typeface="標楷體" panose="03000509000000000000" pitchFamily="65" charset="-120"/>
              </a:rPr>
              <a:t>時間</a:t>
            </a:r>
            <a:r>
              <a:rPr lang="zh-TW" altLang="en-US" sz="2100" dirty="0">
                <a:latin typeface="標楷體" panose="03000509000000000000" pitchFamily="65" charset="-120"/>
                <a:ea typeface="標楷體" panose="03000509000000000000" pitchFamily="65" charset="-120"/>
              </a:rPr>
              <a:t>：</a:t>
            </a:r>
            <a:r>
              <a:rPr lang="en-US" altLang="zh-TW" sz="2100" dirty="0" smtClean="0">
                <a:latin typeface="標楷體" panose="03000509000000000000" pitchFamily="65" charset="-120"/>
                <a:ea typeface="標楷體" panose="03000509000000000000" pitchFamily="65" charset="-120"/>
              </a:rPr>
              <a:t>9</a:t>
            </a:r>
            <a:r>
              <a:rPr lang="zh-TW" altLang="en-US" sz="2100" dirty="0">
                <a:latin typeface="標楷體" panose="03000509000000000000" pitchFamily="65" charset="-120"/>
                <a:ea typeface="標楷體" panose="03000509000000000000" pitchFamily="65" charset="-120"/>
              </a:rPr>
              <a:t>月</a:t>
            </a:r>
            <a:r>
              <a:rPr lang="en-US" altLang="zh-TW" sz="2100" dirty="0">
                <a:latin typeface="標楷體" panose="03000509000000000000" pitchFamily="65" charset="-120"/>
                <a:ea typeface="標楷體" panose="03000509000000000000" pitchFamily="65" charset="-120"/>
              </a:rPr>
              <a:t>22</a:t>
            </a:r>
            <a:r>
              <a:rPr lang="zh-TW" altLang="en-US" sz="2100" dirty="0">
                <a:latin typeface="標楷體" panose="03000509000000000000" pitchFamily="65" charset="-120"/>
                <a:ea typeface="標楷體" panose="03000509000000000000" pitchFamily="65" charset="-120"/>
              </a:rPr>
              <a:t>日</a:t>
            </a:r>
            <a:r>
              <a:rPr lang="en-US" altLang="zh-TW" sz="2100" dirty="0">
                <a:latin typeface="標楷體" panose="03000509000000000000" pitchFamily="65" charset="-120"/>
                <a:ea typeface="標楷體" panose="03000509000000000000" pitchFamily="65" charset="-120"/>
              </a:rPr>
              <a:t>19</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00 ~ 21</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00 	</a:t>
            </a:r>
            <a:endParaRPr lang="en-US" altLang="zh-TW" sz="2100" dirty="0" smtClean="0">
              <a:latin typeface="標楷體" panose="03000509000000000000" pitchFamily="65" charset="-120"/>
              <a:ea typeface="標楷體" panose="03000509000000000000" pitchFamily="65" charset="-120"/>
            </a:endParaRPr>
          </a:p>
          <a:p>
            <a:pPr marL="0" indent="0">
              <a:buNone/>
            </a:pPr>
            <a:r>
              <a:rPr lang="zh-TW" altLang="en-US" sz="2100" dirty="0" smtClean="0">
                <a:latin typeface="標楷體" panose="03000509000000000000" pitchFamily="65" charset="-120"/>
                <a:ea typeface="標楷體" panose="03000509000000000000" pitchFamily="65" charset="-120"/>
              </a:rPr>
              <a:t>地點：台南大學文薈樓</a:t>
            </a:r>
            <a:endParaRPr lang="en-US" altLang="zh-TW" sz="2100" dirty="0">
              <a:latin typeface="標楷體" panose="03000509000000000000" pitchFamily="65" charset="-120"/>
              <a:ea typeface="標楷體" panose="03000509000000000000" pitchFamily="65" charset="-120"/>
            </a:endParaRPr>
          </a:p>
          <a:p>
            <a:pPr marL="0" indent="0">
              <a:buNone/>
            </a:pPr>
            <a:r>
              <a:rPr lang="zh-TW" altLang="en-US" sz="2100" dirty="0" smtClean="0">
                <a:latin typeface="標楷體" panose="03000509000000000000" pitchFamily="65" charset="-120"/>
                <a:ea typeface="標楷體" panose="03000509000000000000" pitchFamily="65" charset="-120"/>
              </a:rPr>
              <a:t>內容：創作</a:t>
            </a:r>
            <a:r>
              <a:rPr lang="zh-TW" altLang="en-US" sz="2100" dirty="0">
                <a:latin typeface="標楷體" panose="03000509000000000000" pitchFamily="65" charset="-120"/>
                <a:ea typeface="標楷體" panose="03000509000000000000" pitchFamily="65" charset="-120"/>
              </a:rPr>
              <a:t>的過程中如何保障自己的智慧</a:t>
            </a:r>
            <a:r>
              <a:rPr lang="zh-TW" altLang="en-US" sz="2100" dirty="0" smtClean="0">
                <a:latin typeface="標楷體" panose="03000509000000000000" pitchFamily="65" charset="-120"/>
                <a:ea typeface="標楷體" panose="03000509000000000000" pitchFamily="65" charset="-120"/>
              </a:rPr>
              <a:t>財</a:t>
            </a:r>
            <a:endParaRPr lang="en-US" altLang="zh-TW" sz="2100" dirty="0" smtClean="0">
              <a:latin typeface="標楷體" panose="03000509000000000000" pitchFamily="65" charset="-120"/>
              <a:ea typeface="標楷體" panose="03000509000000000000" pitchFamily="65" charset="-120"/>
            </a:endParaRPr>
          </a:p>
          <a:p>
            <a:pPr marL="0" indent="0">
              <a:buNone/>
            </a:pPr>
            <a:r>
              <a:rPr lang="zh-TW" altLang="en-US" sz="2100" dirty="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產、如何</a:t>
            </a:r>
            <a:r>
              <a:rPr lang="zh-TW" altLang="en-US" sz="2100" dirty="0">
                <a:latin typeface="標楷體" panose="03000509000000000000" pitchFamily="65" charset="-120"/>
                <a:ea typeface="標楷體" panose="03000509000000000000" pitchFamily="65" charset="-120"/>
              </a:rPr>
              <a:t>避免侵犯他人的智慧</a:t>
            </a:r>
            <a:r>
              <a:rPr lang="zh-TW" altLang="en-US" sz="2100" dirty="0" smtClean="0">
                <a:latin typeface="標楷體" panose="03000509000000000000" pitchFamily="65" charset="-120"/>
                <a:ea typeface="標楷體" panose="03000509000000000000" pitchFamily="65" charset="-120"/>
              </a:rPr>
              <a:t>財產。</a:t>
            </a:r>
            <a:endParaRPr lang="en-US" altLang="zh-TW" sz="2100" dirty="0" smtClean="0">
              <a:latin typeface="標楷體" panose="03000509000000000000" pitchFamily="65" charset="-120"/>
              <a:ea typeface="標楷體" panose="03000509000000000000" pitchFamily="65" charset="-120"/>
            </a:endParaRPr>
          </a:p>
          <a:p>
            <a:pPr marL="0" indent="0">
              <a:buNone/>
            </a:pPr>
            <a:r>
              <a:rPr lang="zh-TW" altLang="en-US" sz="2100" dirty="0">
                <a:latin typeface="標楷體" panose="03000509000000000000" pitchFamily="65" charset="-120"/>
                <a:ea typeface="標楷體" panose="03000509000000000000" pitchFamily="65" charset="-120"/>
              </a:rPr>
              <a:t>	</a:t>
            </a:r>
            <a:endParaRPr lang="en-US" altLang="zh-TW" sz="2100" dirty="0" smtClean="0">
              <a:latin typeface="標楷體" panose="03000509000000000000" pitchFamily="65" charset="-120"/>
              <a:ea typeface="標楷體" panose="03000509000000000000" pitchFamily="65" charset="-120"/>
            </a:endParaRPr>
          </a:p>
          <a:p>
            <a:pPr marL="0" indent="0">
              <a:buNone/>
            </a:pPr>
            <a:r>
              <a:rPr lang="zh-TW" altLang="en-US" sz="2200" b="1" dirty="0">
                <a:latin typeface="標楷體" panose="03000509000000000000" pitchFamily="65" charset="-120"/>
                <a:ea typeface="標楷體" panose="03000509000000000000" pitchFamily="65" charset="-120"/>
              </a:rPr>
              <a:t>部落長照不是想像：</a:t>
            </a:r>
            <a:r>
              <a:rPr lang="zh-TW" altLang="en-US" sz="2000" b="1" dirty="0">
                <a:latin typeface="標楷體" panose="03000509000000000000" pitchFamily="65" charset="-120"/>
                <a:ea typeface="標楷體" panose="03000509000000000000" pitchFamily="65" charset="-120"/>
              </a:rPr>
              <a:t>原住民族長照實況 </a:t>
            </a:r>
            <a:endParaRPr lang="en-US" altLang="zh-TW" sz="2100" b="1" dirty="0">
              <a:latin typeface="標楷體" panose="03000509000000000000" pitchFamily="65" charset="-120"/>
              <a:ea typeface="標楷體" panose="03000509000000000000" pitchFamily="65" charset="-120"/>
            </a:endParaRPr>
          </a:p>
          <a:p>
            <a:pPr marL="0" indent="0">
              <a:buNone/>
            </a:pPr>
            <a:r>
              <a:rPr lang="zh-TW" altLang="en-US" sz="2100" dirty="0" smtClean="0">
                <a:latin typeface="標楷體" panose="03000509000000000000" pitchFamily="65" charset="-120"/>
                <a:ea typeface="標楷體" panose="03000509000000000000" pitchFamily="65" charset="-120"/>
              </a:rPr>
              <a:t>時間：</a:t>
            </a:r>
            <a:r>
              <a:rPr lang="en-US" altLang="zh-TW" sz="2100" dirty="0" smtClean="0">
                <a:latin typeface="標楷體" panose="03000509000000000000" pitchFamily="65" charset="-120"/>
                <a:ea typeface="標楷體" panose="03000509000000000000" pitchFamily="65" charset="-120"/>
              </a:rPr>
              <a:t>9</a:t>
            </a:r>
            <a:r>
              <a:rPr lang="zh-TW" altLang="en-US" sz="2100" dirty="0">
                <a:latin typeface="標楷體" panose="03000509000000000000" pitchFamily="65" charset="-120"/>
                <a:ea typeface="標楷體" panose="03000509000000000000" pitchFamily="65" charset="-120"/>
              </a:rPr>
              <a:t>月</a:t>
            </a:r>
            <a:r>
              <a:rPr lang="en-US" altLang="zh-TW" sz="2100" dirty="0">
                <a:latin typeface="標楷體" panose="03000509000000000000" pitchFamily="65" charset="-120"/>
                <a:ea typeface="標楷體" panose="03000509000000000000" pitchFamily="65" charset="-120"/>
              </a:rPr>
              <a:t>23</a:t>
            </a:r>
            <a:r>
              <a:rPr lang="zh-TW" altLang="en-US" sz="2100" dirty="0">
                <a:latin typeface="標楷體" panose="03000509000000000000" pitchFamily="65" charset="-120"/>
                <a:ea typeface="標楷體" panose="03000509000000000000" pitchFamily="65" charset="-120"/>
              </a:rPr>
              <a:t>日</a:t>
            </a:r>
            <a:r>
              <a:rPr lang="en-US" altLang="zh-TW" sz="2100" dirty="0">
                <a:latin typeface="標楷體" panose="03000509000000000000" pitchFamily="65" charset="-120"/>
                <a:ea typeface="標楷體" panose="03000509000000000000" pitchFamily="65" charset="-120"/>
              </a:rPr>
              <a:t>19</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00 ~ 21</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00 </a:t>
            </a:r>
            <a:endParaRPr lang="en-US" altLang="zh-TW" sz="2100" dirty="0" smtClean="0">
              <a:latin typeface="標楷體" panose="03000509000000000000" pitchFamily="65" charset="-120"/>
              <a:ea typeface="標楷體" panose="03000509000000000000" pitchFamily="65" charset="-120"/>
            </a:endParaRPr>
          </a:p>
          <a:p>
            <a:pPr marL="0" indent="0">
              <a:buNone/>
            </a:pPr>
            <a:r>
              <a:rPr lang="zh-TW" altLang="en-US" sz="2100" dirty="0" smtClean="0">
                <a:latin typeface="標楷體" panose="03000509000000000000" pitchFamily="65" charset="-120"/>
                <a:ea typeface="標楷體" panose="03000509000000000000" pitchFamily="65" charset="-120"/>
              </a:rPr>
              <a:t>地點：</a:t>
            </a:r>
            <a:r>
              <a:rPr lang="zh-TW" altLang="en-US" sz="2100" dirty="0">
                <a:latin typeface="標楷體" panose="03000509000000000000" pitchFamily="65" charset="-120"/>
                <a:ea typeface="標楷體" panose="03000509000000000000" pitchFamily="65" charset="-120"/>
              </a:rPr>
              <a:t>成功大學：光復校區國際會</a:t>
            </a:r>
            <a:r>
              <a:rPr lang="zh-TW" altLang="en-US" sz="2100" dirty="0">
                <a:solidFill>
                  <a:schemeClr val="bg1"/>
                </a:solidFill>
                <a:latin typeface="標楷體" panose="03000509000000000000" pitchFamily="65" charset="-120"/>
                <a:ea typeface="標楷體" panose="03000509000000000000" pitchFamily="65" charset="-120"/>
              </a:rPr>
              <a:t>議廳</a:t>
            </a:r>
            <a:r>
              <a:rPr lang="zh-TW" altLang="en-US" sz="2100" dirty="0" smtClean="0">
                <a:solidFill>
                  <a:schemeClr val="bg1"/>
                </a:solidFill>
                <a:latin typeface="標楷體" panose="03000509000000000000" pitchFamily="65" charset="-120"/>
                <a:ea typeface="標楷體" panose="03000509000000000000" pitchFamily="65" charset="-120"/>
              </a:rPr>
              <a:t>第</a:t>
            </a:r>
            <a:r>
              <a:rPr lang="zh-TW" altLang="en-US" sz="2100" dirty="0" smtClean="0">
                <a:latin typeface="標楷體" panose="03000509000000000000" pitchFamily="65" charset="-120"/>
                <a:ea typeface="標楷體" panose="03000509000000000000" pitchFamily="65" charset="-120"/>
              </a:rPr>
              <a:t>三</a:t>
            </a:r>
            <a:endParaRPr lang="en-US" altLang="zh-TW" sz="2100" dirty="0" smtClean="0">
              <a:latin typeface="標楷體" panose="03000509000000000000" pitchFamily="65" charset="-120"/>
              <a:ea typeface="標楷體" panose="03000509000000000000" pitchFamily="65" charset="-120"/>
            </a:endParaRPr>
          </a:p>
          <a:p>
            <a:pPr marL="0" indent="0">
              <a:buNone/>
            </a:pPr>
            <a:r>
              <a:rPr lang="zh-TW" altLang="en-US" sz="2100" dirty="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演講室</a:t>
            </a:r>
            <a:r>
              <a:rPr lang="zh-TW" altLang="en-US" sz="2100" dirty="0">
                <a:latin typeface="標楷體" panose="03000509000000000000" pitchFamily="65" charset="-120"/>
                <a:ea typeface="標楷體" panose="03000509000000000000" pitchFamily="65" charset="-120"/>
              </a:rPr>
              <a:t>。</a:t>
            </a:r>
            <a:endParaRPr lang="en-US" altLang="zh-TW" sz="2100" dirty="0">
              <a:latin typeface="標楷體" panose="03000509000000000000" pitchFamily="65" charset="-120"/>
              <a:ea typeface="標楷體" panose="03000509000000000000" pitchFamily="65" charset="-120"/>
            </a:endParaRPr>
          </a:p>
          <a:p>
            <a:pPr marL="0" indent="0">
              <a:buNone/>
            </a:pPr>
            <a:r>
              <a:rPr lang="zh-TW" altLang="en-US" sz="2100" dirty="0" smtClean="0">
                <a:latin typeface="標楷體" panose="03000509000000000000" pitchFamily="65" charset="-120"/>
                <a:ea typeface="標楷體" panose="03000509000000000000" pitchFamily="65" charset="-120"/>
              </a:rPr>
              <a:t>內容：來</a:t>
            </a:r>
            <a:r>
              <a:rPr lang="zh-TW" altLang="en-US" sz="2100" dirty="0">
                <a:latin typeface="標楷體" panose="03000509000000000000" pitchFamily="65" charset="-120"/>
                <a:ea typeface="標楷體" panose="03000509000000000000" pitchFamily="65" charset="-120"/>
              </a:rPr>
              <a:t>探討更多原住民族長照</a:t>
            </a:r>
            <a:r>
              <a:rPr lang="zh-TW" altLang="en-US" sz="2100" dirty="0">
                <a:solidFill>
                  <a:schemeClr val="bg1"/>
                </a:solidFill>
                <a:latin typeface="標楷體" panose="03000509000000000000" pitchFamily="65" charset="-120"/>
                <a:ea typeface="標楷體" panose="03000509000000000000" pitchFamily="65" charset="-120"/>
              </a:rPr>
              <a:t>的可能性</a:t>
            </a:r>
            <a:r>
              <a:rPr lang="zh-TW" altLang="en-US" sz="2100" dirty="0" smtClean="0">
                <a:solidFill>
                  <a:schemeClr val="bg1"/>
                </a:solidFill>
                <a:latin typeface="標楷體" panose="03000509000000000000" pitchFamily="65" charset="-120"/>
                <a:ea typeface="標楷體" panose="03000509000000000000" pitchFamily="65" charset="-120"/>
              </a:rPr>
              <a:t>。</a:t>
            </a:r>
            <a:endParaRPr lang="zh-TW" altLang="en-US" sz="2000" dirty="0"/>
          </a:p>
          <a:p>
            <a:pPr marL="0" indent="0">
              <a:buNone/>
            </a:pPr>
            <a:endParaRPr lang="en-US" altLang="zh-TW" sz="2000" dirty="0" smtClean="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5486"/>
            <a:ext cx="3096343" cy="4771050"/>
          </a:xfrm>
          <a:prstGeom prst="rect">
            <a:avLst/>
          </a:prstGeom>
        </p:spPr>
      </p:pic>
      <p:sp>
        <p:nvSpPr>
          <p:cNvPr id="4" name="投影片編號版面配置區 3"/>
          <p:cNvSpPr>
            <a:spLocks noGrp="1"/>
          </p:cNvSpPr>
          <p:nvPr>
            <p:ph type="sldNum" sz="quarter" idx="12"/>
          </p:nvPr>
        </p:nvSpPr>
        <p:spPr/>
        <p:txBody>
          <a:bodyPr/>
          <a:lstStyle/>
          <a:p>
            <a:fld id="{8B1E6680-229B-424B-BBB3-64CE29CD5FEB}" type="slidenum">
              <a:rPr lang="zh-TW" altLang="en-US" smtClean="0"/>
              <a:t>76</a:t>
            </a:fld>
            <a:endParaRPr lang="zh-TW" altLang="en-US"/>
          </a:p>
        </p:txBody>
      </p:sp>
    </p:spTree>
    <p:extLst>
      <p:ext uri="{BB962C8B-B14F-4D97-AF65-F5344CB8AC3E}">
        <p14:creationId xmlns:p14="http://schemas.microsoft.com/office/powerpoint/2010/main" val="39606963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3419872" y="483518"/>
            <a:ext cx="5544616" cy="4475945"/>
          </a:xfrm>
        </p:spPr>
        <p:txBody>
          <a:bodyPr>
            <a:normAutofit/>
          </a:bodyPr>
          <a:lstStyle/>
          <a:p>
            <a:pPr marL="0" indent="0">
              <a:lnSpc>
                <a:spcPct val="80000"/>
              </a:lnSpc>
              <a:buNone/>
            </a:pPr>
            <a:r>
              <a:rPr lang="zh-TW" altLang="en-US" sz="2200" b="1" dirty="0">
                <a:latin typeface="標楷體" panose="03000509000000000000" pitchFamily="65" charset="-120"/>
                <a:ea typeface="標楷體" panose="03000509000000000000" pitchFamily="65" charset="-120"/>
              </a:rPr>
              <a:t>性別與部落：</a:t>
            </a:r>
            <a:r>
              <a:rPr lang="zh-TW" altLang="en-US" sz="2000" b="1" dirty="0">
                <a:latin typeface="標楷體" panose="03000509000000000000" pitchFamily="65" charset="-120"/>
                <a:ea typeface="標楷體" panose="03000509000000000000" pitchFamily="65" charset="-120"/>
              </a:rPr>
              <a:t>性別認同怎麼做 	</a:t>
            </a:r>
            <a:endParaRPr lang="zh-TW" altLang="en-US" sz="2400" b="1" dirty="0">
              <a:latin typeface="標楷體" panose="03000509000000000000" pitchFamily="65" charset="-120"/>
              <a:ea typeface="標楷體" panose="03000509000000000000" pitchFamily="65" charset="-120"/>
            </a:endParaRPr>
          </a:p>
          <a:p>
            <a:pPr marL="0" indent="0">
              <a:lnSpc>
                <a:spcPct val="80000"/>
              </a:lnSpc>
              <a:buFont typeface="Arial" panose="020B0604020202020204" pitchFamily="34" charset="0"/>
              <a:buNone/>
            </a:pPr>
            <a:r>
              <a:rPr lang="zh-TW" altLang="en-US" sz="2100" dirty="0">
                <a:latin typeface="標楷體" panose="03000509000000000000" pitchFamily="65" charset="-120"/>
                <a:ea typeface="標楷體" panose="03000509000000000000" pitchFamily="65" charset="-120"/>
              </a:rPr>
              <a:t>時間</a:t>
            </a:r>
            <a:r>
              <a:rPr lang="zh-TW" altLang="en-US" sz="2100" dirty="0" smtClean="0">
                <a:latin typeface="標楷體" panose="03000509000000000000" pitchFamily="65" charset="-120"/>
                <a:ea typeface="標楷體" panose="03000509000000000000" pitchFamily="65" charset="-120"/>
              </a:rPr>
              <a:t>：</a:t>
            </a:r>
            <a:r>
              <a:rPr lang="en-US" altLang="zh-TW" sz="2100" dirty="0" smtClean="0">
                <a:latin typeface="標楷體" panose="03000509000000000000" pitchFamily="65" charset="-120"/>
                <a:ea typeface="標楷體" panose="03000509000000000000" pitchFamily="65" charset="-120"/>
              </a:rPr>
              <a:t>09</a:t>
            </a:r>
            <a:r>
              <a:rPr lang="zh-TW" altLang="en-US" sz="2100" dirty="0" smtClean="0">
                <a:latin typeface="標楷體" panose="03000509000000000000" pitchFamily="65" charset="-120"/>
                <a:ea typeface="標楷體" panose="03000509000000000000" pitchFamily="65" charset="-120"/>
              </a:rPr>
              <a:t>月</a:t>
            </a:r>
            <a:r>
              <a:rPr lang="en-US" altLang="zh-TW" sz="2100" dirty="0" smtClean="0">
                <a:latin typeface="標楷體" panose="03000509000000000000" pitchFamily="65" charset="-120"/>
                <a:ea typeface="標楷體" panose="03000509000000000000" pitchFamily="65" charset="-120"/>
              </a:rPr>
              <a:t>24</a:t>
            </a:r>
            <a:r>
              <a:rPr lang="zh-TW" altLang="en-US" sz="2100" dirty="0">
                <a:latin typeface="標楷體" panose="03000509000000000000" pitchFamily="65" charset="-120"/>
                <a:ea typeface="標楷體" panose="03000509000000000000" pitchFamily="65" charset="-120"/>
              </a:rPr>
              <a:t>日</a:t>
            </a:r>
            <a:r>
              <a:rPr lang="en-US" altLang="zh-TW" sz="2100" dirty="0" smtClean="0">
                <a:latin typeface="標楷體" panose="03000509000000000000" pitchFamily="65" charset="-120"/>
                <a:ea typeface="標楷體" panose="03000509000000000000" pitchFamily="65" charset="-120"/>
              </a:rPr>
              <a:t>19</a:t>
            </a:r>
            <a:r>
              <a:rPr lang="zh-TW" altLang="en-US" sz="2100" dirty="0" smtClean="0">
                <a:latin typeface="標楷體" panose="03000509000000000000" pitchFamily="65" charset="-120"/>
                <a:ea typeface="標楷體" panose="03000509000000000000" pitchFamily="65" charset="-120"/>
              </a:rPr>
              <a:t>：</a:t>
            </a:r>
            <a:r>
              <a:rPr lang="en-US" altLang="zh-TW" sz="2100" dirty="0" smtClean="0">
                <a:latin typeface="標楷體" panose="03000509000000000000" pitchFamily="65" charset="-120"/>
                <a:ea typeface="標楷體" panose="03000509000000000000" pitchFamily="65" charset="-120"/>
              </a:rPr>
              <a:t>00~21</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00 	</a:t>
            </a:r>
          </a:p>
          <a:p>
            <a:pPr marL="0" indent="0">
              <a:lnSpc>
                <a:spcPct val="80000"/>
              </a:lnSpc>
              <a:buNone/>
            </a:pPr>
            <a:r>
              <a:rPr lang="zh-TW" altLang="en-US" sz="2100" dirty="0" smtClean="0">
                <a:latin typeface="標楷體" panose="03000509000000000000" pitchFamily="65" charset="-120"/>
                <a:ea typeface="標楷體" panose="03000509000000000000" pitchFamily="65" charset="-120"/>
              </a:rPr>
              <a:t>地點：</a:t>
            </a:r>
            <a:r>
              <a:rPr lang="zh-TW" altLang="en-US" sz="2100" dirty="0">
                <a:latin typeface="標楷體" panose="03000509000000000000" pitchFamily="65" charset="-120"/>
                <a:ea typeface="標楷體" panose="03000509000000000000" pitchFamily="65" charset="-120"/>
              </a:rPr>
              <a:t>臺南應用科技</a:t>
            </a:r>
            <a:r>
              <a:rPr lang="zh-TW" altLang="en-US" sz="2100" dirty="0" smtClean="0">
                <a:latin typeface="標楷體" panose="03000509000000000000" pitchFamily="65" charset="-120"/>
                <a:ea typeface="標楷體" panose="03000509000000000000" pitchFamily="65" charset="-120"/>
              </a:rPr>
              <a:t>大學</a:t>
            </a:r>
            <a:r>
              <a:rPr lang="en-US" altLang="zh-TW" sz="2100" dirty="0" smtClean="0">
                <a:latin typeface="標楷體" panose="03000509000000000000" pitchFamily="65" charset="-120"/>
                <a:ea typeface="標楷體" panose="03000509000000000000" pitchFamily="65" charset="-120"/>
              </a:rPr>
              <a:t>S305</a:t>
            </a:r>
            <a:r>
              <a:rPr lang="zh-TW" altLang="en-US" sz="2100" dirty="0">
                <a:latin typeface="標楷體" panose="03000509000000000000" pitchFamily="65" charset="-120"/>
                <a:ea typeface="標楷體" panose="03000509000000000000" pitchFamily="65" charset="-120"/>
              </a:rPr>
              <a:t>國際</a:t>
            </a:r>
            <a:r>
              <a:rPr lang="zh-TW" altLang="en-US" sz="2100" dirty="0" smtClean="0">
                <a:latin typeface="標楷體" panose="03000509000000000000" pitchFamily="65" charset="-120"/>
                <a:ea typeface="標楷體" panose="03000509000000000000" pitchFamily="65" charset="-120"/>
              </a:rPr>
              <a:t>會議廳</a:t>
            </a:r>
            <a:endParaRPr lang="en-US" altLang="zh-TW" sz="2100" dirty="0" smtClean="0">
              <a:latin typeface="標楷體" panose="03000509000000000000" pitchFamily="65" charset="-120"/>
              <a:ea typeface="標楷體" panose="03000509000000000000" pitchFamily="65" charset="-120"/>
            </a:endParaRPr>
          </a:p>
          <a:p>
            <a:pPr marL="0" indent="0">
              <a:lnSpc>
                <a:spcPct val="80000"/>
              </a:lnSpc>
              <a:buNone/>
            </a:pPr>
            <a:r>
              <a:rPr lang="zh-TW" altLang="en-US" sz="2100" dirty="0" smtClean="0">
                <a:latin typeface="標楷體" panose="03000509000000000000" pitchFamily="65" charset="-120"/>
                <a:ea typeface="標楷體" panose="03000509000000000000" pitchFamily="65" charset="-120"/>
              </a:rPr>
              <a:t>內容：在</a:t>
            </a:r>
            <a:r>
              <a:rPr lang="zh-TW" altLang="en-US" sz="2100" dirty="0">
                <a:latin typeface="標楷體" panose="03000509000000000000" pitchFamily="65" charset="-120"/>
                <a:ea typeface="標楷體" panose="03000509000000000000" pitchFamily="65" charset="-120"/>
              </a:rPr>
              <a:t>性別認同與成長環境發生衝突時，</a:t>
            </a:r>
            <a:r>
              <a:rPr lang="zh-TW" altLang="en-US" sz="2100" dirty="0" smtClean="0">
                <a:latin typeface="標楷體" panose="03000509000000000000" pitchFamily="65" charset="-120"/>
                <a:ea typeface="標楷體" panose="03000509000000000000" pitchFamily="65" charset="-120"/>
              </a:rPr>
              <a:t>我</a:t>
            </a:r>
            <a:endParaRPr lang="en-US" altLang="zh-TW" sz="2100" dirty="0" smtClean="0">
              <a:latin typeface="標楷體" panose="03000509000000000000" pitchFamily="65" charset="-120"/>
              <a:ea typeface="標楷體" panose="03000509000000000000" pitchFamily="65" charset="-120"/>
            </a:endParaRPr>
          </a:p>
          <a:p>
            <a:pPr marL="0" indent="0">
              <a:lnSpc>
                <a:spcPct val="80000"/>
              </a:lnSpc>
              <a:buNone/>
            </a:pPr>
            <a:r>
              <a:rPr lang="zh-TW" altLang="en-US" sz="2100" dirty="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們</a:t>
            </a:r>
            <a:r>
              <a:rPr lang="zh-TW" altLang="en-US" sz="2100" dirty="0">
                <a:latin typeface="標楷體" panose="03000509000000000000" pitchFamily="65" charset="-120"/>
                <a:ea typeface="標楷體" panose="03000509000000000000" pitchFamily="65" charset="-120"/>
              </a:rPr>
              <a:t>要</a:t>
            </a:r>
            <a:r>
              <a:rPr lang="zh-TW" altLang="en-US" sz="2100" dirty="0" smtClean="0">
                <a:latin typeface="標楷體" panose="03000509000000000000" pitchFamily="65" charset="-120"/>
                <a:ea typeface="標楷體" panose="03000509000000000000" pitchFamily="65" charset="-120"/>
              </a:rPr>
              <a:t>如何</a:t>
            </a:r>
            <a:r>
              <a:rPr lang="zh-TW" altLang="en-US" sz="2100" dirty="0">
                <a:latin typeface="標楷體" panose="03000509000000000000" pitchFamily="65" charset="-120"/>
                <a:ea typeface="標楷體" panose="03000509000000000000" pitchFamily="65" charset="-120"/>
              </a:rPr>
              <a:t>尋求出口？</a:t>
            </a:r>
            <a:r>
              <a:rPr lang="zh-TW" altLang="en-US" sz="2000" dirty="0">
                <a:latin typeface="標楷體" panose="03000509000000000000" pitchFamily="65" charset="-120"/>
                <a:ea typeface="標楷體" panose="03000509000000000000" pitchFamily="65" charset="-120"/>
              </a:rPr>
              <a:t> </a:t>
            </a:r>
            <a:r>
              <a:rPr lang="zh-TW" altLang="en-US" sz="2000" dirty="0"/>
              <a:t>	</a:t>
            </a:r>
            <a:endParaRPr lang="zh-TW" altLang="en-US" sz="2000" dirty="0">
              <a:latin typeface="標楷體" panose="03000509000000000000" pitchFamily="65" charset="-120"/>
              <a:ea typeface="標楷體" panose="03000509000000000000" pitchFamily="65" charset="-120"/>
            </a:endParaRPr>
          </a:p>
          <a:p>
            <a:pPr marL="0" indent="0">
              <a:lnSpc>
                <a:spcPct val="80000"/>
              </a:lnSpc>
              <a:buFont typeface="Arial" panose="020B0604020202020204" pitchFamily="34" charset="0"/>
              <a:buNone/>
            </a:pPr>
            <a:endParaRPr lang="en-US" altLang="zh-TW" sz="2000" b="1" dirty="0">
              <a:latin typeface="標楷體" panose="03000509000000000000" pitchFamily="65" charset="-120"/>
              <a:ea typeface="標楷體" panose="03000509000000000000" pitchFamily="65" charset="-120"/>
            </a:endParaRPr>
          </a:p>
          <a:p>
            <a:pPr marL="0" indent="0">
              <a:lnSpc>
                <a:spcPct val="80000"/>
              </a:lnSpc>
              <a:buNone/>
            </a:pPr>
            <a:r>
              <a:rPr lang="zh-TW" altLang="en-US" sz="2200" b="1" dirty="0">
                <a:latin typeface="標楷體" panose="03000509000000000000" pitchFamily="65" charset="-120"/>
                <a:ea typeface="標楷體" panose="03000509000000000000" pitchFamily="65" charset="-120"/>
              </a:rPr>
              <a:t>教會海嘯愛同志</a:t>
            </a:r>
            <a:r>
              <a:rPr lang="zh-TW" altLang="en-US" sz="2200" b="1" dirty="0" smtClean="0">
                <a:latin typeface="標楷體" panose="03000509000000000000" pitchFamily="65" charset="-120"/>
                <a:ea typeface="標楷體" panose="03000509000000000000" pitchFamily="65" charset="-120"/>
              </a:rPr>
              <a:t>吧：</a:t>
            </a:r>
            <a:r>
              <a:rPr lang="zh-TW" altLang="en-US" sz="2000" b="1" dirty="0" smtClean="0">
                <a:latin typeface="標楷體" panose="03000509000000000000" pitchFamily="65" charset="-120"/>
                <a:ea typeface="標楷體" panose="03000509000000000000" pitchFamily="65" charset="-120"/>
              </a:rPr>
              <a:t>漢人</a:t>
            </a:r>
            <a:r>
              <a:rPr lang="zh-TW" altLang="en-US" sz="2000" b="1" dirty="0">
                <a:latin typeface="標楷體" panose="03000509000000000000" pitchFamily="65" charset="-120"/>
                <a:ea typeface="標楷體" panose="03000509000000000000" pitchFamily="65" charset="-120"/>
              </a:rPr>
              <a:t>與原住民的自我述說 </a:t>
            </a:r>
            <a:endParaRPr lang="en-US" altLang="zh-TW" sz="2000" b="1" dirty="0">
              <a:latin typeface="標楷體" panose="03000509000000000000" pitchFamily="65" charset="-120"/>
              <a:ea typeface="標楷體" panose="03000509000000000000" pitchFamily="65" charset="-120"/>
            </a:endParaRPr>
          </a:p>
          <a:p>
            <a:pPr marL="0" indent="0">
              <a:lnSpc>
                <a:spcPct val="80000"/>
              </a:lnSpc>
              <a:buNone/>
            </a:pPr>
            <a:r>
              <a:rPr lang="zh-TW" altLang="en-US" sz="2100" dirty="0">
                <a:latin typeface="標楷體" panose="03000509000000000000" pitchFamily="65" charset="-120"/>
                <a:ea typeface="標楷體" panose="03000509000000000000" pitchFamily="65" charset="-120"/>
              </a:rPr>
              <a:t>時間</a:t>
            </a:r>
            <a:r>
              <a:rPr lang="zh-TW" altLang="en-US" sz="2100" dirty="0" smtClean="0">
                <a:latin typeface="標楷體" panose="03000509000000000000" pitchFamily="65" charset="-120"/>
                <a:ea typeface="標楷體" panose="03000509000000000000" pitchFamily="65" charset="-120"/>
              </a:rPr>
              <a:t>：</a:t>
            </a:r>
            <a:r>
              <a:rPr lang="en-US" altLang="zh-TW" sz="2100" dirty="0" smtClean="0">
                <a:latin typeface="標楷體" panose="03000509000000000000" pitchFamily="65" charset="-120"/>
                <a:ea typeface="標楷體" panose="03000509000000000000" pitchFamily="65" charset="-120"/>
              </a:rPr>
              <a:t>09</a:t>
            </a:r>
            <a:r>
              <a:rPr lang="zh-TW" altLang="en-US" sz="2100" dirty="0">
                <a:latin typeface="標楷體" panose="03000509000000000000" pitchFamily="65" charset="-120"/>
                <a:ea typeface="標楷體" panose="03000509000000000000" pitchFamily="65" charset="-120"/>
              </a:rPr>
              <a:t>月</a:t>
            </a:r>
            <a:r>
              <a:rPr lang="en-US" altLang="zh-TW" sz="2100" dirty="0">
                <a:latin typeface="標楷體" panose="03000509000000000000" pitchFamily="65" charset="-120"/>
                <a:ea typeface="標楷體" panose="03000509000000000000" pitchFamily="65" charset="-120"/>
              </a:rPr>
              <a:t>25</a:t>
            </a:r>
            <a:r>
              <a:rPr lang="zh-TW" altLang="en-US" sz="2100" dirty="0">
                <a:latin typeface="標楷體" panose="03000509000000000000" pitchFamily="65" charset="-120"/>
                <a:ea typeface="標楷體" panose="03000509000000000000" pitchFamily="65" charset="-120"/>
              </a:rPr>
              <a:t>日</a:t>
            </a:r>
            <a:r>
              <a:rPr lang="en-US" altLang="zh-TW" sz="2100" dirty="0">
                <a:latin typeface="標楷體" panose="03000509000000000000" pitchFamily="65" charset="-120"/>
                <a:ea typeface="標楷體" panose="03000509000000000000" pitchFamily="65" charset="-120"/>
              </a:rPr>
              <a:t>19</a:t>
            </a:r>
            <a:r>
              <a:rPr lang="zh-TW" altLang="en-US" sz="2100" dirty="0">
                <a:latin typeface="標楷體" panose="03000509000000000000" pitchFamily="65" charset="-120"/>
                <a:ea typeface="標楷體" panose="03000509000000000000" pitchFamily="65" charset="-120"/>
              </a:rPr>
              <a:t>：</a:t>
            </a:r>
            <a:r>
              <a:rPr lang="en-US" altLang="zh-TW" sz="2100" dirty="0" smtClean="0">
                <a:latin typeface="標楷體" panose="03000509000000000000" pitchFamily="65" charset="-120"/>
                <a:ea typeface="標楷體" panose="03000509000000000000" pitchFamily="65" charset="-120"/>
              </a:rPr>
              <a:t>00~21</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00 	</a:t>
            </a:r>
          </a:p>
          <a:p>
            <a:pPr marL="0" indent="0">
              <a:lnSpc>
                <a:spcPct val="80000"/>
              </a:lnSpc>
              <a:buNone/>
            </a:pPr>
            <a:r>
              <a:rPr lang="zh-TW" altLang="en-US" sz="2100" dirty="0" smtClean="0">
                <a:latin typeface="標楷體" panose="03000509000000000000" pitchFamily="65" charset="-120"/>
                <a:ea typeface="標楷體" panose="03000509000000000000" pitchFamily="65" charset="-120"/>
              </a:rPr>
              <a:t>地點：</a:t>
            </a:r>
            <a:r>
              <a:rPr lang="zh-TW" altLang="en-US" sz="2100" dirty="0">
                <a:latin typeface="標楷體" panose="03000509000000000000" pitchFamily="65" charset="-120"/>
                <a:ea typeface="標楷體" panose="03000509000000000000" pitchFamily="65" charset="-120"/>
              </a:rPr>
              <a:t>嘉南藥理大學 綜合教學</a:t>
            </a:r>
            <a:r>
              <a:rPr lang="zh-TW" altLang="en-US" sz="2100" dirty="0" smtClean="0">
                <a:latin typeface="標楷體" panose="03000509000000000000" pitchFamily="65" charset="-120"/>
                <a:ea typeface="標楷體" panose="03000509000000000000" pitchFamily="65" charset="-120"/>
              </a:rPr>
              <a:t>大樓</a:t>
            </a:r>
            <a:r>
              <a:rPr lang="en-US" altLang="zh-TW" sz="2100" dirty="0" smtClean="0">
                <a:latin typeface="標楷體" panose="03000509000000000000" pitchFamily="65" charset="-120"/>
                <a:ea typeface="標楷體" panose="03000509000000000000" pitchFamily="65" charset="-120"/>
              </a:rPr>
              <a:t>C113</a:t>
            </a:r>
            <a:r>
              <a:rPr lang="zh-TW" altLang="en-US" sz="2100" dirty="0" smtClean="0">
                <a:latin typeface="標楷體" panose="03000509000000000000" pitchFamily="65" charset="-120"/>
                <a:ea typeface="標楷體" panose="03000509000000000000" pitchFamily="65" charset="-120"/>
              </a:rPr>
              <a:t>外語</a:t>
            </a:r>
            <a:endParaRPr lang="en-US" altLang="zh-TW" sz="2100" dirty="0" smtClean="0">
              <a:latin typeface="標楷體" panose="03000509000000000000" pitchFamily="65" charset="-120"/>
              <a:ea typeface="標楷體" panose="03000509000000000000" pitchFamily="65" charset="-120"/>
            </a:endParaRPr>
          </a:p>
          <a:p>
            <a:pPr marL="0" indent="0">
              <a:lnSpc>
                <a:spcPct val="80000"/>
              </a:lnSpc>
              <a:buNone/>
            </a:pPr>
            <a:r>
              <a:rPr lang="zh-TW" altLang="en-US" sz="2100" dirty="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情境廳 </a:t>
            </a:r>
            <a:endParaRPr lang="en-US" altLang="zh-TW" sz="2100" dirty="0" smtClean="0">
              <a:latin typeface="標楷體" panose="03000509000000000000" pitchFamily="65" charset="-120"/>
              <a:ea typeface="標楷體" panose="03000509000000000000" pitchFamily="65" charset="-120"/>
            </a:endParaRPr>
          </a:p>
          <a:p>
            <a:pPr marL="0" indent="0">
              <a:lnSpc>
                <a:spcPct val="80000"/>
              </a:lnSpc>
              <a:buNone/>
            </a:pPr>
            <a:r>
              <a:rPr lang="zh-TW" altLang="en-US" sz="2100" dirty="0" smtClean="0">
                <a:latin typeface="標楷體" panose="03000509000000000000" pitchFamily="65" charset="-120"/>
                <a:ea typeface="標楷體" panose="03000509000000000000" pitchFamily="65" charset="-120"/>
              </a:rPr>
              <a:t>內容：</a:t>
            </a:r>
            <a:r>
              <a:rPr lang="zh-TW" altLang="en-US" sz="2100" dirty="0">
                <a:latin typeface="標楷體" panose="03000509000000000000" pitchFamily="65" charset="-120"/>
                <a:ea typeface="標楷體" panose="03000509000000000000" pitchFamily="65" charset="-120"/>
              </a:rPr>
              <a:t>原住民族中的</a:t>
            </a:r>
            <a:r>
              <a:rPr lang="en-US" altLang="zh-TW" sz="2100" dirty="0">
                <a:latin typeface="標楷體" panose="03000509000000000000" pitchFamily="65" charset="-120"/>
                <a:ea typeface="標楷體" panose="03000509000000000000" pitchFamily="65" charset="-120"/>
              </a:rPr>
              <a:t>A-</a:t>
            </a:r>
            <a:r>
              <a:rPr lang="en-US" altLang="zh-TW" sz="2100" dirty="0" err="1">
                <a:latin typeface="標楷體" panose="03000509000000000000" pitchFamily="65" charset="-120"/>
                <a:ea typeface="標楷體" panose="03000509000000000000" pitchFamily="65" charset="-120"/>
              </a:rPr>
              <a:t>dju</a:t>
            </a:r>
            <a:r>
              <a:rPr lang="zh-TW" altLang="en-US" sz="2100" dirty="0">
                <a:latin typeface="標楷體" panose="03000509000000000000" pitchFamily="65" charset="-120"/>
                <a:ea typeface="標楷體" panose="03000509000000000000" pitchFamily="65" charset="-120"/>
              </a:rPr>
              <a:t>更是少</a:t>
            </a:r>
            <a:r>
              <a:rPr lang="zh-TW" altLang="en-US" sz="2100" dirty="0">
                <a:solidFill>
                  <a:schemeClr val="bg1"/>
                </a:solidFill>
                <a:latin typeface="標楷體" panose="03000509000000000000" pitchFamily="65" charset="-120"/>
                <a:ea typeface="標楷體" panose="03000509000000000000" pitchFamily="65" charset="-120"/>
              </a:rPr>
              <a:t>數中的少數</a:t>
            </a:r>
            <a:r>
              <a:rPr lang="zh-TW" altLang="en-US" sz="2100" dirty="0" smtClean="0">
                <a:latin typeface="標楷體" panose="03000509000000000000" pitchFamily="65" charset="-120"/>
                <a:ea typeface="標楷體" panose="03000509000000000000" pitchFamily="65" charset="-120"/>
              </a:rPr>
              <a:t>。</a:t>
            </a:r>
            <a:endParaRPr lang="en-US" altLang="zh-TW" sz="2100" dirty="0" smtClean="0">
              <a:latin typeface="標楷體" panose="03000509000000000000" pitchFamily="65" charset="-120"/>
              <a:ea typeface="標楷體" panose="03000509000000000000" pitchFamily="65" charset="-120"/>
            </a:endParaRPr>
          </a:p>
          <a:p>
            <a:pPr marL="0" indent="0">
              <a:lnSpc>
                <a:spcPct val="80000"/>
              </a:lnSpc>
              <a:buNone/>
            </a:pPr>
            <a:r>
              <a:rPr lang="zh-TW" altLang="en-US" sz="2100" dirty="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在部落、教會</a:t>
            </a:r>
            <a:r>
              <a:rPr lang="zh-TW" altLang="en-US" sz="2100" dirty="0">
                <a:latin typeface="標楷體" panose="03000509000000000000" pitchFamily="65" charset="-120"/>
                <a:ea typeface="標楷體" panose="03000509000000000000" pitchFamily="65" charset="-120"/>
              </a:rPr>
              <a:t>中，</a:t>
            </a:r>
            <a:r>
              <a:rPr lang="en-US" altLang="zh-TW" sz="2100" dirty="0">
                <a:latin typeface="標楷體" panose="03000509000000000000" pitchFamily="65" charset="-120"/>
                <a:ea typeface="標楷體" panose="03000509000000000000" pitchFamily="65" charset="-120"/>
              </a:rPr>
              <a:t>A-</a:t>
            </a:r>
            <a:r>
              <a:rPr lang="en-US" altLang="zh-TW" sz="2100" dirty="0" err="1">
                <a:latin typeface="標楷體" panose="03000509000000000000" pitchFamily="65" charset="-120"/>
                <a:ea typeface="標楷體" panose="03000509000000000000" pitchFamily="65" charset="-120"/>
              </a:rPr>
              <a:t>dju</a:t>
            </a:r>
            <a:r>
              <a:rPr lang="zh-TW" altLang="en-US" sz="2100" dirty="0">
                <a:solidFill>
                  <a:schemeClr val="bg1"/>
                </a:solidFill>
                <a:latin typeface="標楷體" panose="03000509000000000000" pitchFamily="65" charset="-120"/>
                <a:ea typeface="標楷體" panose="03000509000000000000" pitchFamily="65" charset="-120"/>
              </a:rPr>
              <a:t>們要如何</a:t>
            </a:r>
            <a:r>
              <a:rPr lang="zh-TW" altLang="en-US" sz="2100" dirty="0" smtClean="0">
                <a:latin typeface="標楷體" panose="03000509000000000000" pitchFamily="65" charset="-120"/>
                <a:ea typeface="標楷體" panose="03000509000000000000" pitchFamily="65" charset="-120"/>
              </a:rPr>
              <a:t>尋求</a:t>
            </a:r>
            <a:endParaRPr lang="en-US" altLang="zh-TW" sz="2100" dirty="0" smtClean="0">
              <a:latin typeface="標楷體" panose="03000509000000000000" pitchFamily="65" charset="-120"/>
              <a:ea typeface="標楷體" panose="03000509000000000000" pitchFamily="65" charset="-120"/>
            </a:endParaRPr>
          </a:p>
          <a:p>
            <a:pPr marL="0" indent="0">
              <a:lnSpc>
                <a:spcPct val="80000"/>
              </a:lnSpc>
              <a:buNone/>
            </a:pPr>
            <a:r>
              <a:rPr lang="zh-TW" altLang="en-US" sz="2100" dirty="0">
                <a:latin typeface="標楷體" panose="03000509000000000000" pitchFamily="65" charset="-120"/>
                <a:ea typeface="標楷體" panose="03000509000000000000" pitchFamily="65" charset="-120"/>
              </a:rPr>
              <a:t>　</a:t>
            </a:r>
            <a:r>
              <a:rPr lang="zh-TW" altLang="en-US" sz="2100" dirty="0" smtClean="0">
                <a:latin typeface="標楷體" panose="03000509000000000000" pitchFamily="65" charset="-120"/>
                <a:ea typeface="標楷體" panose="03000509000000000000" pitchFamily="65" charset="-120"/>
              </a:rPr>
              <a:t>　　自我</a:t>
            </a:r>
            <a:r>
              <a:rPr lang="zh-TW" altLang="en-US" sz="2100" dirty="0">
                <a:latin typeface="標楷體" panose="03000509000000000000" pitchFamily="65" charset="-120"/>
                <a:ea typeface="標楷體" panose="03000509000000000000" pitchFamily="65" charset="-120"/>
              </a:rPr>
              <a:t>認同</a:t>
            </a:r>
            <a:r>
              <a:rPr lang="zh-TW" altLang="en-US" sz="2100" dirty="0" smtClean="0">
                <a:latin typeface="標楷體" panose="03000509000000000000" pitchFamily="65" charset="-120"/>
                <a:ea typeface="標楷體" panose="03000509000000000000" pitchFamily="65" charset="-120"/>
              </a:rPr>
              <a:t>？</a:t>
            </a:r>
            <a:endParaRPr lang="zh-TW" altLang="en-US" sz="2100" dirty="0" smtClean="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5486"/>
            <a:ext cx="3096343" cy="4771050"/>
          </a:xfrm>
          <a:prstGeom prst="rect">
            <a:avLst/>
          </a:prstGeom>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77</a:t>
            </a:fld>
            <a:endParaRPr lang="zh-TW" altLang="en-US"/>
          </a:p>
        </p:txBody>
      </p:sp>
    </p:spTree>
    <p:extLst>
      <p:ext uri="{BB962C8B-B14F-4D97-AF65-F5344CB8AC3E}">
        <p14:creationId xmlns:p14="http://schemas.microsoft.com/office/powerpoint/2010/main" val="39606963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267744" y="1275606"/>
            <a:ext cx="684076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2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109</a:t>
            </a:r>
            <a:r>
              <a:rPr lang="zh-TW" altLang="en-US" sz="32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年度原住民族綜合發展基金</a:t>
            </a:r>
            <a:r>
              <a:rPr lang="zh-TW" altLang="en-US" sz="3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貸款</a:t>
            </a:r>
            <a:endParaRPr lang="en-US" altLang="zh-TW" sz="32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r>
              <a:rPr lang="zh-TW" altLang="en-US" sz="3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原住民企業</a:t>
            </a:r>
            <a:r>
              <a:rPr lang="zh-TW" altLang="en-US" sz="32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負責人經營管理與創業輔導課程暨走入校園金融知識</a:t>
            </a:r>
            <a:r>
              <a:rPr lang="zh-TW" altLang="en-US" sz="32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宣導活動</a:t>
            </a:r>
            <a:endParaRPr lang="zh-TW" altLang="en-US" sz="72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78</a:t>
            </a:fld>
            <a:endParaRPr lang="zh-TW" altLang="en-US"/>
          </a:p>
        </p:txBody>
      </p:sp>
    </p:spTree>
    <p:extLst>
      <p:ext uri="{BB962C8B-B14F-4D97-AF65-F5344CB8AC3E}">
        <p14:creationId xmlns:p14="http://schemas.microsoft.com/office/powerpoint/2010/main" val="42460364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23478"/>
            <a:ext cx="3528392" cy="4835985"/>
          </a:xfrm>
        </p:spPr>
      </p:pic>
      <p:sp>
        <p:nvSpPr>
          <p:cNvPr id="6" name="內容版面配置區 4"/>
          <p:cNvSpPr txBox="1">
            <a:spLocks/>
          </p:cNvSpPr>
          <p:nvPr/>
        </p:nvSpPr>
        <p:spPr>
          <a:xfrm>
            <a:off x="3923928" y="411510"/>
            <a:ext cx="5040560" cy="45479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2000" b="1" dirty="0" smtClean="0">
                <a:latin typeface="標楷體" panose="03000509000000000000" pitchFamily="65" charset="-120"/>
                <a:ea typeface="標楷體" panose="03000509000000000000" pitchFamily="65" charset="-120"/>
              </a:rPr>
              <a:t>創業</a:t>
            </a:r>
            <a:r>
              <a:rPr lang="zh-TW" altLang="en-US" sz="2000" b="1" dirty="0">
                <a:latin typeface="標楷體" panose="03000509000000000000" pitchFamily="65" charset="-120"/>
                <a:ea typeface="標楷體" panose="03000509000000000000" pitchFamily="65" charset="-120"/>
              </a:rPr>
              <a:t>啟程</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生活中的消費金融知識宣導課程</a:t>
            </a:r>
          </a:p>
          <a:p>
            <a:pPr marL="0" indent="0">
              <a:buNone/>
            </a:pPr>
            <a:r>
              <a:rPr lang="zh-TW" altLang="en-US" sz="2000" dirty="0" smtClean="0">
                <a:latin typeface="標楷體" panose="03000509000000000000" pitchFamily="65" charset="-120"/>
                <a:ea typeface="標楷體" panose="03000509000000000000" pitchFamily="65" charset="-120"/>
              </a:rPr>
              <a:t>　時間</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109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9</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23</a:t>
            </a:r>
            <a:r>
              <a:rPr lang="zh-TW" altLang="en-US" sz="2000" dirty="0">
                <a:latin typeface="標楷體" panose="03000509000000000000" pitchFamily="65" charset="-120"/>
                <a:ea typeface="標楷體" panose="03000509000000000000" pitchFamily="65" charset="-120"/>
              </a:rPr>
              <a:t>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星期三</a:t>
            </a:r>
            <a:r>
              <a:rPr lang="en-US" altLang="zh-TW" sz="2000" dirty="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14</a:t>
            </a:r>
            <a:r>
              <a:rPr lang="zh-TW" altLang="en-US" sz="2000" dirty="0" smtClean="0">
                <a:latin typeface="標楷體" panose="03000509000000000000" pitchFamily="65" charset="-120"/>
                <a:ea typeface="標楷體" panose="03000509000000000000" pitchFamily="65" charset="-120"/>
              </a:rPr>
              <a:t>至</a:t>
            </a:r>
            <a:r>
              <a:rPr lang="en-US" altLang="zh-TW" sz="2000" dirty="0">
                <a:latin typeface="標楷體" panose="03000509000000000000" pitchFamily="65" charset="-120"/>
                <a:ea typeface="標楷體" panose="03000509000000000000" pitchFamily="65" charset="-120"/>
              </a:rPr>
              <a:t>17</a:t>
            </a:r>
            <a:r>
              <a:rPr lang="zh-TW" altLang="en-US" sz="2000" dirty="0">
                <a:latin typeface="標楷體" panose="03000509000000000000" pitchFamily="65" charset="-120"/>
                <a:ea typeface="標楷體" panose="03000509000000000000" pitchFamily="65" charset="-120"/>
              </a:rPr>
              <a:t>時</a:t>
            </a:r>
          </a:p>
          <a:p>
            <a:pPr marL="0" indent="0">
              <a:buNone/>
            </a:pPr>
            <a:r>
              <a:rPr lang="zh-TW" altLang="en-US" sz="2000" dirty="0" smtClean="0">
                <a:latin typeface="標楷體" panose="03000509000000000000" pitchFamily="65" charset="-120"/>
                <a:ea typeface="標楷體" panose="03000509000000000000" pitchFamily="65" charset="-120"/>
              </a:rPr>
              <a:t>　地點</a:t>
            </a:r>
            <a:r>
              <a:rPr lang="zh-TW" altLang="en-US" sz="2000" dirty="0">
                <a:latin typeface="標楷體" panose="03000509000000000000" pitchFamily="65" charset="-120"/>
                <a:ea typeface="標楷體" panose="03000509000000000000" pitchFamily="65" charset="-120"/>
              </a:rPr>
              <a:t>：嘉南藥理大學</a:t>
            </a:r>
            <a:r>
              <a:rPr lang="en-US" altLang="zh-TW" sz="2000" dirty="0">
                <a:latin typeface="標楷體" panose="03000509000000000000" pitchFamily="65" charset="-120"/>
                <a:ea typeface="標楷體" panose="03000509000000000000" pitchFamily="65" charset="-120"/>
              </a:rPr>
              <a:t>V</a:t>
            </a:r>
            <a:r>
              <a:rPr lang="zh-TW" altLang="en-US" sz="2000" dirty="0">
                <a:latin typeface="標楷體" panose="03000509000000000000" pitchFamily="65" charset="-120"/>
                <a:ea typeface="標楷體" panose="03000509000000000000" pitchFamily="65" charset="-120"/>
              </a:rPr>
              <a:t>棟</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樓</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創客</a:t>
            </a:r>
            <a:r>
              <a:rPr lang="zh-TW" altLang="en-US" sz="2000" dirty="0" smtClean="0">
                <a:latin typeface="標楷體" panose="03000509000000000000" pitchFamily="65" charset="-120"/>
                <a:ea typeface="標楷體" panose="03000509000000000000" pitchFamily="65" charset="-120"/>
              </a:rPr>
              <a:t>中心。</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生活</a:t>
            </a:r>
            <a:r>
              <a:rPr lang="zh-TW" altLang="en-US" sz="2000" b="1" dirty="0">
                <a:latin typeface="標楷體" panose="03000509000000000000" pitchFamily="65" charset="-120"/>
                <a:ea typeface="標楷體" panose="03000509000000000000" pitchFamily="65" charset="-120"/>
              </a:rPr>
              <a:t>中的消費金融知識</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生活與法律</a:t>
            </a:r>
          </a:p>
          <a:p>
            <a:pPr marL="0" indent="0">
              <a:buNone/>
            </a:pPr>
            <a:r>
              <a:rPr lang="zh-TW" altLang="en-US" sz="2000" dirty="0" smtClean="0">
                <a:latin typeface="標楷體" panose="03000509000000000000" pitchFamily="65" charset="-120"/>
                <a:ea typeface="標楷體" panose="03000509000000000000" pitchFamily="65" charset="-120"/>
              </a:rPr>
              <a:t>　時間</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109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14</a:t>
            </a:r>
            <a:r>
              <a:rPr lang="zh-TW" altLang="en-US" sz="2000" dirty="0">
                <a:latin typeface="標楷體" panose="03000509000000000000" pitchFamily="65" charset="-120"/>
                <a:ea typeface="標楷體" panose="03000509000000000000" pitchFamily="65" charset="-120"/>
              </a:rPr>
              <a:t>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星期三</a:t>
            </a:r>
            <a:r>
              <a:rPr lang="en-US" altLang="zh-TW" sz="2000" dirty="0" smtClean="0">
                <a:latin typeface="標楷體" panose="03000509000000000000" pitchFamily="65" charset="-120"/>
                <a:ea typeface="標楷體" panose="03000509000000000000" pitchFamily="65" charset="-120"/>
              </a:rPr>
              <a:t>)14</a:t>
            </a:r>
            <a:r>
              <a:rPr lang="zh-TW" altLang="en-US" sz="2000" dirty="0" smtClean="0">
                <a:latin typeface="標楷體" panose="03000509000000000000" pitchFamily="65" charset="-120"/>
                <a:ea typeface="標楷體" panose="03000509000000000000" pitchFamily="65" charset="-120"/>
              </a:rPr>
              <a:t>至</a:t>
            </a:r>
            <a:r>
              <a:rPr lang="en-US" altLang="zh-TW" sz="2000" dirty="0" smtClean="0">
                <a:latin typeface="標楷體" panose="03000509000000000000" pitchFamily="65" charset="-120"/>
                <a:ea typeface="標楷體" panose="03000509000000000000" pitchFamily="65" charset="-120"/>
              </a:rPr>
              <a:t>17</a:t>
            </a:r>
            <a:r>
              <a:rPr lang="zh-TW" altLang="en-US" sz="2000" dirty="0" smtClean="0">
                <a:latin typeface="標楷體" panose="03000509000000000000" pitchFamily="65" charset="-120"/>
                <a:ea typeface="標楷體" panose="03000509000000000000" pitchFamily="65" charset="-120"/>
              </a:rPr>
              <a:t>時</a:t>
            </a: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地點</a:t>
            </a:r>
            <a:r>
              <a:rPr lang="zh-TW" altLang="en-US" sz="2000" dirty="0">
                <a:latin typeface="標楷體" panose="03000509000000000000" pitchFamily="65" charset="-120"/>
                <a:ea typeface="標楷體" panose="03000509000000000000" pitchFamily="65" charset="-120"/>
              </a:rPr>
              <a:t>：成功大學國際會議廳第三演講</a:t>
            </a:r>
            <a:r>
              <a:rPr lang="zh-TW" altLang="en-US" sz="2000" dirty="0" smtClean="0">
                <a:latin typeface="標楷體" panose="03000509000000000000" pitchFamily="65" charset="-120"/>
                <a:ea typeface="標楷體" panose="03000509000000000000" pitchFamily="65" charset="-120"/>
              </a:rPr>
              <a:t>室</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79</a:t>
            </a:fld>
            <a:endParaRPr lang="zh-TW" altLang="en-US"/>
          </a:p>
        </p:txBody>
      </p:sp>
    </p:spTree>
    <p:extLst>
      <p:ext uri="{BB962C8B-B14F-4D97-AF65-F5344CB8AC3E}">
        <p14:creationId xmlns:p14="http://schemas.microsoft.com/office/powerpoint/2010/main" val="396069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1192088"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9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歡迎新生</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8</a:t>
            </a:fld>
            <a:endParaRPr lang="zh-TW" altLang="en-US"/>
          </a:p>
        </p:txBody>
      </p:sp>
    </p:spTree>
    <p:extLst>
      <p:ext uri="{BB962C8B-B14F-4D97-AF65-F5344CB8AC3E}">
        <p14:creationId xmlns:p14="http://schemas.microsoft.com/office/powerpoint/2010/main" val="6835914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627784" y="1190658"/>
            <a:ext cx="640871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原住民</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族</a:t>
            </a:r>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傳統</a:t>
            </a:r>
            <a:endPar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pPr algn="l"/>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智慧</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創作保護人才</a:t>
            </a:r>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培育</a:t>
            </a:r>
            <a:r>
              <a:rPr lang="en-US" altLang="zh-TW"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
            </a:r>
            <a:br>
              <a:rPr lang="en-US" altLang="zh-TW"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b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系列講座</a:t>
            </a:r>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議程</a:t>
            </a:r>
            <a:endPar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80</a:t>
            </a:fld>
            <a:endParaRPr lang="zh-TW" altLang="en-US"/>
          </a:p>
        </p:txBody>
      </p:sp>
    </p:spTree>
    <p:extLst>
      <p:ext uri="{BB962C8B-B14F-4D97-AF65-F5344CB8AC3E}">
        <p14:creationId xmlns:p14="http://schemas.microsoft.com/office/powerpoint/2010/main" val="42460364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內容版面配置區 4"/>
          <p:cNvSpPr txBox="1">
            <a:spLocks/>
          </p:cNvSpPr>
          <p:nvPr/>
        </p:nvSpPr>
        <p:spPr>
          <a:xfrm>
            <a:off x="3419872" y="1203598"/>
            <a:ext cx="5544616" cy="37558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endParaRPr lang="en-US" altLang="zh-TW" sz="1800" dirty="0">
              <a:latin typeface="標楷體" panose="03000509000000000000" pitchFamily="65" charset="-120"/>
              <a:ea typeface="標楷體" panose="03000509000000000000" pitchFamily="65" charset="-120"/>
            </a:endParaRPr>
          </a:p>
        </p:txBody>
      </p:sp>
      <p:sp>
        <p:nvSpPr>
          <p:cNvPr id="11" name="內容版面配置區 4"/>
          <p:cNvSpPr>
            <a:spLocks noGrp="1"/>
          </p:cNvSpPr>
          <p:nvPr>
            <p:ph idx="1"/>
          </p:nvPr>
        </p:nvSpPr>
        <p:spPr>
          <a:xfrm>
            <a:off x="457200" y="411510"/>
            <a:ext cx="8229600" cy="4547953"/>
          </a:xfrm>
        </p:spPr>
        <p:txBody>
          <a:bodyPr>
            <a:normAutofit/>
          </a:bodyPr>
          <a:lstStyle/>
          <a:p>
            <a:pPr marL="0" indent="0">
              <a:buNone/>
            </a:pPr>
            <a:r>
              <a:rPr lang="zh-TW" altLang="en-US" sz="2400" b="1" dirty="0">
                <a:latin typeface="標楷體" panose="03000509000000000000" pitchFamily="65" charset="-120"/>
                <a:ea typeface="標楷體" panose="03000509000000000000" pitchFamily="65" charset="-120"/>
              </a:rPr>
              <a:t>場次</a:t>
            </a:r>
            <a:r>
              <a:rPr lang="zh-TW" altLang="en-US" sz="2400" b="1" dirty="0" smtClean="0">
                <a:latin typeface="標楷體" panose="03000509000000000000" pitchFamily="65" charset="-120"/>
                <a:ea typeface="標楷體" panose="03000509000000000000" pitchFamily="65" charset="-120"/>
              </a:rPr>
              <a:t>一</a:t>
            </a:r>
            <a:endParaRPr lang="en-US" altLang="zh-TW" sz="2400" b="1" dirty="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題目：原住民族傳統智慧創作布料申請案審查之觀察與分析</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時間</a:t>
            </a:r>
            <a:r>
              <a:rPr lang="zh-TW" altLang="en-US" sz="2000" dirty="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109.09.29(</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)13:00~16:30</a:t>
            </a:r>
          </a:p>
          <a:p>
            <a:pPr marL="0" indent="0">
              <a:buNone/>
            </a:pPr>
            <a:r>
              <a:rPr lang="zh-TW" altLang="en-US" sz="2000" dirty="0">
                <a:latin typeface="標楷體" panose="03000509000000000000" pitchFamily="65" charset="-120"/>
                <a:ea typeface="標楷體" panose="03000509000000000000" pitchFamily="65" charset="-120"/>
              </a:rPr>
              <a:t>報名</a:t>
            </a:r>
            <a:r>
              <a:rPr lang="zh-TW" altLang="en-US" sz="2000" dirty="0" smtClean="0">
                <a:latin typeface="標楷體" panose="03000509000000000000" pitchFamily="65" charset="-120"/>
                <a:ea typeface="標楷體" panose="03000509000000000000" pitchFamily="65" charset="-120"/>
              </a:rPr>
              <a:t>期限：</a:t>
            </a:r>
            <a:r>
              <a:rPr lang="en-US" altLang="zh-TW" sz="2000" dirty="0" smtClean="0">
                <a:latin typeface="標楷體" panose="03000509000000000000" pitchFamily="65" charset="-120"/>
                <a:ea typeface="標楷體" panose="03000509000000000000" pitchFamily="65" charset="-120"/>
              </a:rPr>
              <a:t>109.09.23(</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)15:00</a:t>
            </a:r>
            <a:r>
              <a:rPr lang="zh-TW" altLang="en-US" sz="2000" dirty="0" smtClean="0">
                <a:latin typeface="標楷體" panose="03000509000000000000" pitchFamily="65" charset="-120"/>
                <a:ea typeface="標楷體" panose="03000509000000000000" pitchFamily="65" charset="-120"/>
              </a:rPr>
              <a:t>止</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400" b="1" dirty="0" smtClean="0">
                <a:latin typeface="標楷體" panose="03000509000000000000" pitchFamily="65" charset="-120"/>
                <a:ea typeface="標楷體" panose="03000509000000000000" pitchFamily="65" charset="-120"/>
              </a:rPr>
              <a:t>場次二</a:t>
            </a:r>
            <a:endParaRPr lang="en-US" altLang="zh-TW" sz="2400" b="1"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題目：</a:t>
            </a:r>
            <a:r>
              <a:rPr lang="en-US" altLang="zh-TW" sz="2000" b="1" dirty="0" smtClean="0">
                <a:latin typeface="標楷體" panose="03000509000000000000" pitchFamily="65" charset="-120"/>
                <a:ea typeface="標楷體" panose="03000509000000000000" pitchFamily="65" charset="-120"/>
              </a:rPr>
              <a:t>1.</a:t>
            </a:r>
            <a:r>
              <a:rPr lang="zh-TW" altLang="en-US" sz="2000" b="1" dirty="0" smtClean="0">
                <a:latin typeface="標楷體" panose="03000509000000000000" pitchFamily="65" charset="-120"/>
                <a:ea typeface="標楷體" panose="03000509000000000000" pitchFamily="65" charset="-120"/>
              </a:rPr>
              <a:t>原住民族傳統智慧創作保護條例解析</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　　　</a:t>
            </a:r>
            <a:r>
              <a:rPr lang="en-US" altLang="zh-TW" sz="2000" b="1" dirty="0" smtClean="0">
                <a:latin typeface="標楷體" panose="03000509000000000000" pitchFamily="65" charset="-120"/>
                <a:ea typeface="標楷體" panose="03000509000000000000" pitchFamily="65" charset="-120"/>
              </a:rPr>
              <a:t>2.</a:t>
            </a:r>
            <a:r>
              <a:rPr lang="zh-TW" altLang="en-US" sz="2000" b="1" dirty="0" smtClean="0">
                <a:latin typeface="標楷體" panose="03000509000000000000" pitchFamily="65" charset="-120"/>
                <a:ea typeface="標楷體" panose="03000509000000000000" pitchFamily="65" charset="-120"/>
              </a:rPr>
              <a:t>原住民</a:t>
            </a:r>
            <a:r>
              <a:rPr lang="zh-TW" altLang="en-US" sz="2000" b="1" dirty="0">
                <a:latin typeface="標楷體" panose="03000509000000000000" pitchFamily="65" charset="-120"/>
                <a:ea typeface="標楷體" panose="03000509000000000000" pitchFamily="65" charset="-120"/>
              </a:rPr>
              <a:t>族傳統</a:t>
            </a:r>
            <a:r>
              <a:rPr lang="zh-TW" altLang="en-US" sz="2000" b="1" dirty="0" smtClean="0">
                <a:latin typeface="標楷體" panose="03000509000000000000" pitchFamily="65" charset="-120"/>
                <a:ea typeface="標楷體" panose="03000509000000000000" pitchFamily="65" charset="-120"/>
              </a:rPr>
              <a:t>智慧</a:t>
            </a:r>
            <a:r>
              <a:rPr lang="zh-TW" altLang="en-US" sz="2000" b="1" dirty="0">
                <a:latin typeface="標楷體" panose="03000509000000000000" pitchFamily="65" charset="-120"/>
                <a:ea typeface="標楷體" panose="03000509000000000000" pitchFamily="65" charset="-120"/>
              </a:rPr>
              <a:t>創作</a:t>
            </a:r>
            <a:r>
              <a:rPr lang="zh-TW" altLang="en-US" sz="2000" b="1" dirty="0" smtClean="0">
                <a:latin typeface="標楷體" panose="03000509000000000000" pitchFamily="65" charset="-120"/>
                <a:ea typeface="標楷體" panose="03000509000000000000" pitchFamily="65" charset="-120"/>
              </a:rPr>
              <a:t>的應用：文化創意與美學經濟</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　　　</a:t>
            </a:r>
            <a:r>
              <a:rPr lang="en-US" altLang="zh-TW" sz="2000" b="1" dirty="0" smtClean="0">
                <a:latin typeface="標楷體" panose="03000509000000000000" pitchFamily="65" charset="-120"/>
                <a:ea typeface="標楷體" panose="03000509000000000000" pitchFamily="65" charset="-120"/>
              </a:rPr>
              <a:t>3.</a:t>
            </a:r>
            <a:r>
              <a:rPr lang="zh-TW" altLang="en-US" sz="2000" b="1" dirty="0" smtClean="0">
                <a:latin typeface="標楷體" panose="03000509000000000000" pitchFamily="65" charset="-120"/>
                <a:ea typeface="標楷體" panose="03000509000000000000" pitchFamily="65" charset="-120"/>
              </a:rPr>
              <a:t>原住民</a:t>
            </a:r>
            <a:r>
              <a:rPr lang="zh-TW" altLang="en-US" sz="2000" b="1" dirty="0">
                <a:latin typeface="標楷體" panose="03000509000000000000" pitchFamily="65" charset="-120"/>
                <a:ea typeface="標楷體" panose="03000509000000000000" pitchFamily="65" charset="-120"/>
              </a:rPr>
              <a:t>族傳統智慧織染工藝創作</a:t>
            </a:r>
            <a:r>
              <a:rPr lang="zh-TW" altLang="en-US" sz="2000" b="1" dirty="0" smtClean="0">
                <a:latin typeface="標楷體" panose="03000509000000000000" pitchFamily="65" charset="-120"/>
                <a:ea typeface="標楷體" panose="03000509000000000000" pitchFamily="65" charset="-120"/>
              </a:rPr>
              <a:t>應用：創意染布實作</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時間：</a:t>
            </a:r>
            <a:r>
              <a:rPr lang="en-US" altLang="zh-TW" sz="2000" dirty="0" smtClean="0">
                <a:latin typeface="標楷體" panose="03000509000000000000" pitchFamily="65" charset="-120"/>
                <a:ea typeface="標楷體" panose="03000509000000000000" pitchFamily="65" charset="-120"/>
              </a:rPr>
              <a:t>109.10.06(</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)09:30~16:30</a:t>
            </a:r>
          </a:p>
          <a:p>
            <a:pPr marL="0" indent="0">
              <a:buNone/>
            </a:pPr>
            <a:r>
              <a:rPr lang="zh-TW" altLang="en-US" sz="2000" dirty="0">
                <a:latin typeface="標楷體" panose="03000509000000000000" pitchFamily="65" charset="-120"/>
                <a:ea typeface="標楷體" panose="03000509000000000000" pitchFamily="65" charset="-120"/>
              </a:rPr>
              <a:t>報名期限</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109.09.28(</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)15:00</a:t>
            </a:r>
            <a:r>
              <a:rPr lang="zh-TW" altLang="en-US" sz="2000" dirty="0" smtClean="0">
                <a:latin typeface="標楷體" panose="03000509000000000000" pitchFamily="65" charset="-120"/>
                <a:ea typeface="標楷體" panose="03000509000000000000" pitchFamily="65" charset="-120"/>
              </a:rPr>
              <a:t>止</a:t>
            </a:r>
            <a:endParaRPr lang="en-US" altLang="zh-TW"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81</a:t>
            </a:fld>
            <a:endParaRPr lang="zh-TW" altLang="en-US"/>
          </a:p>
        </p:txBody>
      </p:sp>
    </p:spTree>
    <p:extLst>
      <p:ext uri="{BB962C8B-B14F-4D97-AF65-F5344CB8AC3E}">
        <p14:creationId xmlns:p14="http://schemas.microsoft.com/office/powerpoint/2010/main" val="22442728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內容版面配置區 4"/>
          <p:cNvSpPr txBox="1">
            <a:spLocks/>
          </p:cNvSpPr>
          <p:nvPr/>
        </p:nvSpPr>
        <p:spPr>
          <a:xfrm>
            <a:off x="3419872" y="1203598"/>
            <a:ext cx="5544616" cy="37558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endParaRPr lang="en-US" altLang="zh-TW" sz="1800" dirty="0">
              <a:latin typeface="標楷體" panose="03000509000000000000" pitchFamily="65" charset="-120"/>
              <a:ea typeface="標楷體" panose="03000509000000000000" pitchFamily="65" charset="-120"/>
            </a:endParaRPr>
          </a:p>
        </p:txBody>
      </p:sp>
      <p:sp>
        <p:nvSpPr>
          <p:cNvPr id="11" name="內容版面配置區 4"/>
          <p:cNvSpPr>
            <a:spLocks noGrp="1"/>
          </p:cNvSpPr>
          <p:nvPr>
            <p:ph idx="1"/>
          </p:nvPr>
        </p:nvSpPr>
        <p:spPr>
          <a:xfrm>
            <a:off x="457200" y="411510"/>
            <a:ext cx="8229600" cy="4547953"/>
          </a:xfrm>
        </p:spPr>
        <p:txBody>
          <a:bodyPr>
            <a:normAutofit/>
          </a:bodyPr>
          <a:lstStyle/>
          <a:p>
            <a:pPr marL="0" indent="0">
              <a:buNone/>
            </a:pPr>
            <a:r>
              <a:rPr lang="zh-TW" altLang="en-US" sz="2400" b="1" dirty="0" smtClean="0">
                <a:latin typeface="標楷體" panose="03000509000000000000" pitchFamily="65" charset="-120"/>
                <a:ea typeface="標楷體" panose="03000509000000000000" pitchFamily="65" charset="-120"/>
              </a:rPr>
              <a:t>場次三</a:t>
            </a:r>
            <a:endParaRPr lang="en-US" altLang="zh-TW" sz="2400" b="1"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題目</a:t>
            </a:r>
            <a:r>
              <a:rPr lang="zh-TW" altLang="en-US" sz="2000" b="1" dirty="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喂！那是我們原住民族的傳統智慧創作，不是你的。</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時間：</a:t>
            </a:r>
            <a:r>
              <a:rPr lang="en-US" altLang="zh-TW" sz="2000" dirty="0" smtClean="0">
                <a:latin typeface="標楷體" panose="03000509000000000000" pitchFamily="65" charset="-120"/>
                <a:ea typeface="標楷體" panose="03000509000000000000" pitchFamily="65" charset="-120"/>
              </a:rPr>
              <a:t>109.11.24(</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)14:00~16:00</a:t>
            </a:r>
          </a:p>
          <a:p>
            <a:pPr marL="0" indent="0">
              <a:buNone/>
            </a:pPr>
            <a:r>
              <a:rPr lang="zh-TW" altLang="en-US" sz="2000" dirty="0">
                <a:latin typeface="標楷體" panose="03000509000000000000" pitchFamily="65" charset="-120"/>
                <a:ea typeface="標楷體" panose="03000509000000000000" pitchFamily="65" charset="-120"/>
              </a:rPr>
              <a:t>報名期限</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109.11.18(</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)15:00</a:t>
            </a: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400" b="1" dirty="0">
                <a:latin typeface="標楷體" panose="03000509000000000000" pitchFamily="65" charset="-120"/>
                <a:ea typeface="標楷體" panose="03000509000000000000" pitchFamily="65" charset="-120"/>
              </a:rPr>
              <a:t>場次</a:t>
            </a:r>
            <a:r>
              <a:rPr lang="zh-TW" altLang="en-US" sz="2400" b="1" dirty="0" smtClean="0">
                <a:latin typeface="標楷體" panose="03000509000000000000" pitchFamily="65" charset="-120"/>
                <a:ea typeface="標楷體" panose="03000509000000000000" pitchFamily="65" charset="-120"/>
              </a:rPr>
              <a:t>四</a:t>
            </a:r>
            <a:endParaRPr lang="en-US" altLang="zh-TW" sz="2400" b="1" dirty="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題目：我最近最痛恨的就是</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永久授權</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四個字！</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時間：</a:t>
            </a:r>
            <a:r>
              <a:rPr lang="en-US" altLang="zh-TW" sz="2000" dirty="0" smtClean="0">
                <a:latin typeface="標楷體" panose="03000509000000000000" pitchFamily="65" charset="-120"/>
                <a:ea typeface="標楷體" panose="03000509000000000000" pitchFamily="65" charset="-120"/>
              </a:rPr>
              <a:t>109.12.22(</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)14:00~16:00</a:t>
            </a:r>
          </a:p>
          <a:p>
            <a:pPr marL="0" indent="0">
              <a:buNone/>
            </a:pPr>
            <a:r>
              <a:rPr lang="zh-TW" altLang="en-US" sz="2000" dirty="0">
                <a:latin typeface="標楷體" panose="03000509000000000000" pitchFamily="65" charset="-120"/>
                <a:ea typeface="標楷體" panose="03000509000000000000" pitchFamily="65" charset="-120"/>
              </a:rPr>
              <a:t>報名期限</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109.12.16(</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)15:00</a:t>
            </a:r>
            <a:endParaRPr lang="en-US" altLang="zh-TW"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82</a:t>
            </a:fld>
            <a:endParaRPr lang="zh-TW" altLang="en-US"/>
          </a:p>
        </p:txBody>
      </p:sp>
    </p:spTree>
    <p:extLst>
      <p:ext uri="{BB962C8B-B14F-4D97-AF65-F5344CB8AC3E}">
        <p14:creationId xmlns:p14="http://schemas.microsoft.com/office/powerpoint/2010/main" val="18917098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47"/>
          <a:stretch/>
        </p:blipFill>
        <p:spPr>
          <a:xfrm>
            <a:off x="1331640" y="123478"/>
            <a:ext cx="6535840" cy="4590797"/>
          </a:xfrm>
          <a:prstGeom prst="rect">
            <a:avLst/>
          </a:prstGeom>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83</a:t>
            </a:fld>
            <a:endParaRPr lang="zh-TW" altLang="en-US"/>
          </a:p>
        </p:txBody>
      </p:sp>
    </p:spTree>
    <p:extLst>
      <p:ext uri="{BB962C8B-B14F-4D97-AF65-F5344CB8AC3E}">
        <p14:creationId xmlns:p14="http://schemas.microsoft.com/office/powerpoint/2010/main" val="39606963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195486"/>
            <a:ext cx="6696744" cy="4536504"/>
          </a:xfrm>
        </p:spPr>
      </p:pic>
      <p:sp>
        <p:nvSpPr>
          <p:cNvPr id="4" name="投影片編號版面配置區 3"/>
          <p:cNvSpPr>
            <a:spLocks noGrp="1"/>
          </p:cNvSpPr>
          <p:nvPr>
            <p:ph type="sldNum" sz="quarter" idx="12"/>
          </p:nvPr>
        </p:nvSpPr>
        <p:spPr/>
        <p:txBody>
          <a:bodyPr/>
          <a:lstStyle/>
          <a:p>
            <a:fld id="{8B1E6680-229B-424B-BBB3-64CE29CD5FEB}" type="slidenum">
              <a:rPr lang="zh-TW" altLang="en-US" smtClean="0"/>
              <a:t>84</a:t>
            </a:fld>
            <a:endParaRPr lang="zh-TW" altLang="en-US"/>
          </a:p>
        </p:txBody>
      </p:sp>
    </p:spTree>
    <p:extLst>
      <p:ext uri="{BB962C8B-B14F-4D97-AF65-F5344CB8AC3E}">
        <p14:creationId xmlns:p14="http://schemas.microsoft.com/office/powerpoint/2010/main" val="39606963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555776" y="1190658"/>
            <a:ext cx="6552728"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a:t>
            </a:r>
            <a:r>
              <a:rPr lang="en-US" altLang="zh-TW" sz="4800" dirty="0" err="1">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Seejiq</a:t>
            </a:r>
            <a:r>
              <a:rPr lang="en-US" altLang="zh-TW"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 </a:t>
            </a:r>
            <a:r>
              <a:rPr lang="en-US" altLang="zh-TW" sz="4800" dirty="0" err="1">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mpseusa</a:t>
            </a:r>
            <a:r>
              <a:rPr lang="en-US" altLang="zh-TW"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 </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人 成為指引方向</a:t>
            </a:r>
            <a:r>
              <a:rPr lang="zh-TW" altLang="en-US"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a:t>
            </a:r>
            <a:r>
              <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
            </a:r>
            <a:br>
              <a:rPr lang="en-US" altLang="zh-TW" sz="4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br>
            <a:r>
              <a:rPr lang="zh-TW" altLang="en-US" sz="3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慈濟大學名人講座</a:t>
            </a:r>
            <a:r>
              <a:rPr lang="en-US" altLang="zh-TW" sz="3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a:t>
            </a:r>
            <a:r>
              <a:rPr lang="zh-TW" altLang="en-US" sz="36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東冬．侯溫</a:t>
            </a:r>
            <a:endParaRPr lang="zh-TW" altLang="en-US" sz="36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85</a:t>
            </a:fld>
            <a:endParaRPr lang="zh-TW" altLang="en-US"/>
          </a:p>
        </p:txBody>
      </p:sp>
    </p:spTree>
    <p:extLst>
      <p:ext uri="{BB962C8B-B14F-4D97-AF65-F5344CB8AC3E}">
        <p14:creationId xmlns:p14="http://schemas.microsoft.com/office/powerpoint/2010/main" val="33805498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內容版面配置區 6"/>
          <p:cNvSpPr>
            <a:spLocks noGrp="1"/>
          </p:cNvSpPr>
          <p:nvPr>
            <p:ph sz="half" idx="2"/>
          </p:nvPr>
        </p:nvSpPr>
        <p:spPr>
          <a:xfrm>
            <a:off x="323528" y="411510"/>
            <a:ext cx="8496944" cy="4320480"/>
          </a:xfrm>
        </p:spPr>
        <p:txBody>
          <a:bodyPr>
            <a:noAutofit/>
          </a:bodyPr>
          <a:lstStyle/>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文化</a:t>
            </a:r>
            <a:r>
              <a:rPr lang="zh-TW" altLang="en-US" sz="2000" dirty="0">
                <a:latin typeface="標楷體" panose="03000509000000000000" pitchFamily="65" charset="-120"/>
                <a:ea typeface="標楷體" panose="03000509000000000000" pitchFamily="65" charset="-120"/>
              </a:rPr>
              <a:t>脫離生活便會脆弱，讓我們一同領略東冬對於族群文化的創新及堅持，用以往創作的經驗，訴說部落生活之中的養分，如何踏上這古老的路，走向未來，更是在近年成立「兒路創作藝術工寮」，帶著一群部落青年學習，不管古老的、創新的，我們都在試圖找出一條路，讓我們生活下去，也讓部落繼續活下去。</a:t>
            </a:r>
          </a:p>
          <a:p>
            <a:pPr marL="0" indent="0">
              <a:buNone/>
            </a:pP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活動時間：</a:t>
            </a:r>
            <a:r>
              <a:rPr lang="en-US" altLang="zh-TW" sz="2000" dirty="0">
                <a:latin typeface="標楷體" panose="03000509000000000000" pitchFamily="65" charset="-120"/>
                <a:ea typeface="標楷體" panose="03000509000000000000" pitchFamily="65" charset="-120"/>
              </a:rPr>
              <a:t>109/9/24(</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 18:30-20:30</a:t>
            </a:r>
          </a:p>
          <a:p>
            <a:pPr marL="0"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活動地點：慈濟大學校本部和敬樓</a:t>
            </a:r>
            <a:r>
              <a:rPr lang="en-US" altLang="zh-TW" sz="2000" dirty="0">
                <a:latin typeface="標楷體" panose="03000509000000000000" pitchFamily="65" charset="-120"/>
                <a:ea typeface="標楷體" panose="03000509000000000000" pitchFamily="65" charset="-120"/>
              </a:rPr>
              <a:t>B105</a:t>
            </a:r>
            <a:r>
              <a:rPr lang="zh-TW" altLang="en-US" sz="2000" dirty="0" smtClean="0">
                <a:latin typeface="標楷體" panose="03000509000000000000" pitchFamily="65" charset="-120"/>
                <a:ea typeface="標楷體" panose="03000509000000000000" pitchFamily="65" charset="-120"/>
              </a:rPr>
              <a:t>講堂</a:t>
            </a:r>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地址：花蓮縣花蓮市中央路三段</a:t>
            </a:r>
            <a:r>
              <a:rPr lang="en-US" altLang="zh-TW" sz="1400" dirty="0">
                <a:latin typeface="標楷體" panose="03000509000000000000" pitchFamily="65" charset="-120"/>
                <a:ea typeface="標楷體" panose="03000509000000000000" pitchFamily="65" charset="-120"/>
              </a:rPr>
              <a:t>701</a:t>
            </a:r>
            <a:r>
              <a:rPr lang="zh-TW" altLang="en-US" sz="1400" dirty="0">
                <a:latin typeface="標楷體" panose="03000509000000000000" pitchFamily="65" charset="-120"/>
                <a:ea typeface="標楷體" panose="03000509000000000000" pitchFamily="65" charset="-120"/>
              </a:rPr>
              <a:t>號</a:t>
            </a:r>
            <a:r>
              <a:rPr lang="en-US" altLang="zh-TW" sz="1400" dirty="0">
                <a:latin typeface="標楷體" panose="03000509000000000000" pitchFamily="65" charset="-120"/>
                <a:ea typeface="標楷體" panose="03000509000000000000" pitchFamily="65" charset="-120"/>
              </a:rPr>
              <a:t>)</a:t>
            </a:r>
            <a:endParaRPr lang="en-US" altLang="zh-TW" sz="1600" dirty="0">
              <a:latin typeface="標楷體" panose="03000509000000000000" pitchFamily="65" charset="-120"/>
              <a:ea typeface="標楷體" panose="03000509000000000000" pitchFamily="65" charset="-120"/>
            </a:endParaRPr>
          </a:p>
          <a:p>
            <a:pPr marL="0"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活動敬備精美餐盒，數量有限，索完為止。</a:t>
            </a:r>
          </a:p>
          <a:p>
            <a:pPr marL="0"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因應疫情關係，除了講師之外，請參與人員務必配戴口罩，進場也將進行量體溫、簽到，實名制入場</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86</a:t>
            </a:fld>
            <a:endParaRPr lang="zh-TW" altLang="en-US"/>
          </a:p>
        </p:txBody>
      </p:sp>
    </p:spTree>
    <p:extLst>
      <p:ext uri="{BB962C8B-B14F-4D97-AF65-F5344CB8AC3E}">
        <p14:creationId xmlns:p14="http://schemas.microsoft.com/office/powerpoint/2010/main" val="4895402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87</a:t>
            </a:fld>
            <a:endParaRPr lang="zh-TW" altLang="en-US"/>
          </a:p>
        </p:txBody>
      </p:sp>
      <p:pic>
        <p:nvPicPr>
          <p:cNvPr id="5" name="內容版面配置區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23478"/>
            <a:ext cx="7848872" cy="4608512"/>
          </a:xfrm>
          <a:prstGeom prst="rect">
            <a:avLst/>
          </a:prstGeom>
        </p:spPr>
      </p:pic>
    </p:spTree>
    <p:extLst>
      <p:ext uri="{BB962C8B-B14F-4D97-AF65-F5344CB8AC3E}">
        <p14:creationId xmlns:p14="http://schemas.microsoft.com/office/powerpoint/2010/main" val="1862450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4"/>
          <p:cNvSpPr>
            <a:spLocks noGrp="1"/>
          </p:cNvSpPr>
          <p:nvPr>
            <p:ph type="ctrTitle"/>
          </p:nvPr>
        </p:nvSpPr>
        <p:spPr>
          <a:xfrm>
            <a:off x="2555776" y="1597820"/>
            <a:ext cx="5902424" cy="1622002"/>
          </a:xfrm>
        </p:spPr>
        <p:txBody>
          <a:bodyPr>
            <a:noAutofit/>
          </a:bodyPr>
          <a:lstStyle/>
          <a:p>
            <a:pPr algn="l"/>
            <a:r>
              <a:rPr lang="en-US" altLang="zh-TW"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2020</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原聲綻放</a:t>
            </a:r>
            <a:r>
              <a:rPr lang="en-US" altLang="zh-TW"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a:t>
            </a:r>
            <a:r>
              <a:rPr lang="en-US" altLang="zh-TW" sz="4800" dirty="0" err="1">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kacalisian</a:t>
            </a:r>
            <a:r>
              <a:rPr lang="zh-TW" altLang="en-US" sz="4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之星</a:t>
            </a: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88</a:t>
            </a:fld>
            <a:endParaRPr lang="zh-TW" altLang="en-US"/>
          </a:p>
        </p:txBody>
      </p:sp>
    </p:spTree>
    <p:extLst>
      <p:ext uri="{BB962C8B-B14F-4D97-AF65-F5344CB8AC3E}">
        <p14:creationId xmlns:p14="http://schemas.microsoft.com/office/powerpoint/2010/main" val="186245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9502"/>
            <a:ext cx="8229600" cy="4255121"/>
          </a:xfrm>
        </p:spPr>
        <p:txBody>
          <a:bodyPr>
            <a:noAutofit/>
          </a:bodyPr>
          <a:lstStyle/>
          <a:p>
            <a:pPr marL="0" indent="0">
              <a:buNone/>
            </a:pPr>
            <a:r>
              <a:rPr lang="en-US" altLang="zh-TW" sz="2000" dirty="0" smtClean="0">
                <a:latin typeface="標楷體" panose="03000509000000000000" pitchFamily="65" charset="-120"/>
                <a:ea typeface="標楷體" panose="03000509000000000000" pitchFamily="65" charset="-120"/>
              </a:rPr>
              <a:t>1</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全台地區網路海選徵件：即日起至</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17</a:t>
            </a:r>
            <a:r>
              <a:rPr lang="zh-TW" altLang="en-US" sz="2000" dirty="0">
                <a:latin typeface="標楷體" panose="03000509000000000000" pitchFamily="65" charset="-120"/>
                <a:ea typeface="標楷體" panose="03000509000000000000" pitchFamily="65" charset="-120"/>
              </a:rPr>
              <a:t>日止</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晉級人數</a:t>
            </a:r>
            <a:r>
              <a:rPr lang="en-US" altLang="zh-TW" sz="2000" dirty="0">
                <a:latin typeface="標楷體" panose="03000509000000000000" pitchFamily="65" charset="-120"/>
                <a:ea typeface="標楷體" panose="03000509000000000000" pitchFamily="65" charset="-120"/>
              </a:rPr>
              <a:t>30</a:t>
            </a:r>
            <a:r>
              <a:rPr lang="zh-TW" altLang="en-US" sz="2000" dirty="0">
                <a:latin typeface="標楷體" panose="03000509000000000000" pitchFamily="65" charset="-120"/>
                <a:ea typeface="標楷體" panose="03000509000000000000" pitchFamily="65" charset="-120"/>
              </a:rPr>
              <a:t>人，隨機分為</a:t>
            </a:r>
            <a:r>
              <a:rPr lang="en-US" altLang="zh-TW" sz="2000" dirty="0">
                <a:latin typeface="標楷體" panose="03000509000000000000" pitchFamily="65" charset="-120"/>
                <a:ea typeface="標楷體" panose="03000509000000000000" pitchFamily="65" charset="-120"/>
              </a:rPr>
              <a:t>AB</a:t>
            </a:r>
            <a:r>
              <a:rPr lang="zh-TW" altLang="en-US" sz="2000" dirty="0">
                <a:latin typeface="標楷體" panose="03000509000000000000" pitchFamily="65" charset="-120"/>
                <a:ea typeface="標楷體" panose="03000509000000000000" pitchFamily="65" charset="-120"/>
              </a:rPr>
              <a:t>場，一場</a:t>
            </a:r>
            <a:r>
              <a:rPr lang="en-US" altLang="zh-TW" sz="2000" dirty="0">
                <a:latin typeface="標楷體" panose="03000509000000000000" pitchFamily="65" charset="-120"/>
                <a:ea typeface="標楷體" panose="03000509000000000000" pitchFamily="65" charset="-120"/>
              </a:rPr>
              <a:t>15</a:t>
            </a:r>
            <a:r>
              <a:rPr lang="zh-TW" altLang="en-US" sz="2000" dirty="0">
                <a:latin typeface="標楷體" panose="03000509000000000000" pitchFamily="65" charset="-120"/>
                <a:ea typeface="標楷體" panose="03000509000000000000" pitchFamily="65" charset="-120"/>
              </a:rPr>
              <a:t>人</a:t>
            </a:r>
            <a:r>
              <a:rPr lang="en-US" altLang="zh-TW" sz="2000" dirty="0">
                <a:latin typeface="標楷體" panose="03000509000000000000" pitchFamily="65" charset="-120"/>
                <a:ea typeface="標楷體" panose="03000509000000000000" pitchFamily="65" charset="-120"/>
              </a:rPr>
              <a:t>)</a:t>
            </a:r>
          </a:p>
          <a:p>
            <a:pPr marL="0" indent="0">
              <a:buNone/>
            </a:pPr>
            <a:r>
              <a:rPr lang="en-US" altLang="zh-TW" sz="2000" dirty="0">
                <a:latin typeface="標楷體" panose="03000509000000000000" pitchFamily="65" charset="-120"/>
                <a:ea typeface="標楷體" panose="03000509000000000000" pitchFamily="65" charset="-120"/>
              </a:rPr>
              <a:t>2. </a:t>
            </a:r>
            <a:r>
              <a:rPr lang="zh-TW" altLang="en-US" sz="2000" dirty="0">
                <a:latin typeface="標楷體" panose="03000509000000000000" pitchFamily="65" charset="-120"/>
                <a:ea typeface="標楷體" panose="03000509000000000000" pitchFamily="65" charset="-120"/>
              </a:rPr>
              <a:t>札哈木原住民公園選拔賽：</a:t>
            </a: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初賽</a:t>
            </a:r>
            <a:r>
              <a:rPr lang="en-US" altLang="zh-TW" sz="2000" dirty="0">
                <a:latin typeface="標楷體" panose="03000509000000000000" pitchFamily="65" charset="-120"/>
                <a:ea typeface="標楷體" panose="03000509000000000000" pitchFamily="65" charset="-120"/>
              </a:rPr>
              <a:t>A 109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24</a:t>
            </a:r>
            <a:r>
              <a:rPr lang="zh-TW" altLang="en-US" sz="2000" dirty="0">
                <a:latin typeface="標楷體" panose="03000509000000000000" pitchFamily="65" charset="-120"/>
                <a:ea typeface="標楷體" panose="03000509000000000000" pitchFamily="65" charset="-120"/>
              </a:rPr>
              <a:t>日 </a:t>
            </a:r>
            <a:r>
              <a:rPr lang="en-US" altLang="zh-TW" sz="2000" dirty="0">
                <a:latin typeface="標楷體" panose="03000509000000000000" pitchFamily="65" charset="-120"/>
                <a:ea typeface="標楷體" panose="03000509000000000000" pitchFamily="65" charset="-120"/>
              </a:rPr>
              <a:t>18</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00~21</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a:t>
            </a:r>
            <a:r>
              <a:rPr lang="zh-TW" altLang="en-US" sz="2000" dirty="0">
                <a:latin typeface="標楷體" panose="03000509000000000000" pitchFamily="65" charset="-120"/>
                <a:ea typeface="標楷體" panose="03000509000000000000" pitchFamily="65" charset="-120"/>
              </a:rPr>
              <a:t>晉級人數</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人到複賽</a:t>
            </a:r>
            <a:r>
              <a:rPr lang="en-US" altLang="zh-TW"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初賽</a:t>
            </a:r>
            <a:r>
              <a:rPr lang="en-US" altLang="zh-TW" sz="2000" dirty="0">
                <a:latin typeface="標楷體" panose="03000509000000000000" pitchFamily="65" charset="-120"/>
                <a:ea typeface="標楷體" panose="03000509000000000000" pitchFamily="65" charset="-120"/>
              </a:rPr>
              <a:t>B 109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11</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14</a:t>
            </a:r>
            <a:r>
              <a:rPr lang="zh-TW" altLang="en-US" sz="2000" dirty="0">
                <a:latin typeface="標楷體" panose="03000509000000000000" pitchFamily="65" charset="-120"/>
                <a:ea typeface="標楷體" panose="03000509000000000000" pitchFamily="65" charset="-120"/>
              </a:rPr>
              <a:t>日 </a:t>
            </a:r>
            <a:r>
              <a:rPr lang="en-US" altLang="zh-TW" sz="2000" dirty="0">
                <a:latin typeface="標楷體" panose="03000509000000000000" pitchFamily="65" charset="-120"/>
                <a:ea typeface="標楷體" panose="03000509000000000000" pitchFamily="65" charset="-120"/>
              </a:rPr>
              <a:t>18</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00~21</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a:t>
            </a:r>
            <a:r>
              <a:rPr lang="zh-TW" altLang="en-US" sz="2000" dirty="0">
                <a:latin typeface="標楷體" panose="03000509000000000000" pitchFamily="65" charset="-120"/>
                <a:ea typeface="標楷體" panose="03000509000000000000" pitchFamily="65" charset="-120"/>
              </a:rPr>
              <a:t>晉級人數</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人到複賽</a:t>
            </a:r>
            <a:r>
              <a:rPr lang="en-US" altLang="zh-TW"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複賽 </a:t>
            </a:r>
            <a:r>
              <a:rPr lang="en-US" altLang="zh-TW" sz="2000" dirty="0">
                <a:latin typeface="標楷體" panose="03000509000000000000" pitchFamily="65" charset="-120"/>
                <a:ea typeface="標楷體" panose="03000509000000000000" pitchFamily="65" charset="-120"/>
              </a:rPr>
              <a:t>109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11</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28</a:t>
            </a:r>
            <a:r>
              <a:rPr lang="zh-TW" altLang="en-US" sz="2000" dirty="0">
                <a:latin typeface="標楷體" panose="03000509000000000000" pitchFamily="65" charset="-120"/>
                <a:ea typeface="標楷體" panose="03000509000000000000" pitchFamily="65" charset="-120"/>
              </a:rPr>
              <a:t>日 </a:t>
            </a:r>
            <a:r>
              <a:rPr lang="en-US" altLang="zh-TW" sz="2000" dirty="0">
                <a:latin typeface="標楷體" panose="03000509000000000000" pitchFamily="65" charset="-120"/>
                <a:ea typeface="標楷體" panose="03000509000000000000" pitchFamily="65" charset="-120"/>
              </a:rPr>
              <a:t>18</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00~21</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a:t>
            </a:r>
            <a:r>
              <a:rPr lang="zh-TW" altLang="en-US" sz="2000" dirty="0">
                <a:latin typeface="標楷體" panose="03000509000000000000" pitchFamily="65" charset="-120"/>
                <a:ea typeface="標楷體" panose="03000509000000000000" pitchFamily="65" charset="-120"/>
              </a:rPr>
              <a:t>晉級人數</a:t>
            </a:r>
            <a:r>
              <a:rPr lang="en-US" altLang="zh-TW" sz="2000" dirty="0">
                <a:latin typeface="標楷體" panose="03000509000000000000" pitchFamily="65" charset="-120"/>
                <a:ea typeface="標楷體" panose="03000509000000000000" pitchFamily="65" charset="-120"/>
              </a:rPr>
              <a:t>8</a:t>
            </a:r>
            <a:r>
              <a:rPr lang="zh-TW" altLang="en-US" sz="2000" dirty="0">
                <a:latin typeface="標楷體" panose="03000509000000000000" pitchFamily="65" charset="-120"/>
                <a:ea typeface="標楷體" panose="03000509000000000000" pitchFamily="65" charset="-120"/>
              </a:rPr>
              <a:t>人到總決賽</a:t>
            </a:r>
            <a:r>
              <a:rPr lang="en-US" altLang="zh-TW"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總</a:t>
            </a:r>
            <a:r>
              <a:rPr lang="zh-TW" altLang="en-US" sz="2000" dirty="0">
                <a:latin typeface="標楷體" panose="03000509000000000000" pitchFamily="65" charset="-120"/>
                <a:ea typeface="標楷體" panose="03000509000000000000" pitchFamily="65" charset="-120"/>
              </a:rPr>
              <a:t>決賽 </a:t>
            </a:r>
            <a:r>
              <a:rPr lang="en-US" altLang="zh-TW" sz="2000" dirty="0">
                <a:latin typeface="標楷體" panose="03000509000000000000" pitchFamily="65" charset="-120"/>
                <a:ea typeface="標楷體" panose="03000509000000000000" pitchFamily="65" charset="-120"/>
              </a:rPr>
              <a:t>109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12</a:t>
            </a:r>
            <a:r>
              <a:rPr lang="zh-TW" altLang="en-US" sz="2000" dirty="0">
                <a:latin typeface="標楷體" panose="03000509000000000000" pitchFamily="65" charset="-120"/>
                <a:ea typeface="標楷體" panose="03000509000000000000" pitchFamily="65" charset="-120"/>
              </a:rPr>
              <a:t>月 </a:t>
            </a: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日 </a:t>
            </a:r>
            <a:r>
              <a:rPr lang="en-US" altLang="zh-TW" sz="2000" dirty="0">
                <a:latin typeface="標楷體" panose="03000509000000000000" pitchFamily="65" charset="-120"/>
                <a:ea typeface="標楷體" panose="03000509000000000000" pitchFamily="65" charset="-120"/>
              </a:rPr>
              <a:t>18</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00~21</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00</a:t>
            </a:r>
          </a:p>
          <a:p>
            <a:pPr marL="0" indent="0">
              <a:buNone/>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以上場次</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日期</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時間，主承辦單位保有修正權利，並公告於札哈木市集粉絲專頁 </a:t>
            </a:r>
            <a:r>
              <a:rPr lang="en-US" altLang="zh-TW" sz="2000" b="1" dirty="0" smtClean="0">
                <a:latin typeface="標楷體" panose="03000509000000000000" pitchFamily="65" charset="-120"/>
                <a:ea typeface="標楷體" panose="03000509000000000000" pitchFamily="65" charset="-120"/>
              </a:rPr>
              <a:t>※</a:t>
            </a:r>
            <a:endParaRPr lang="en-US" altLang="zh-TW" sz="20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89</a:t>
            </a:fld>
            <a:endParaRPr lang="zh-TW" altLang="en-US"/>
          </a:p>
        </p:txBody>
      </p:sp>
    </p:spTree>
    <p:extLst>
      <p:ext uri="{BB962C8B-B14F-4D97-AF65-F5344CB8AC3E}">
        <p14:creationId xmlns:p14="http://schemas.microsoft.com/office/powerpoint/2010/main" val="299898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832048"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原住民</a:t>
            </a:r>
            <a:r>
              <a:rPr lang="zh-TW" altLang="en-US" sz="6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舞蹈</a:t>
            </a:r>
            <a:endParaRPr lang="en-US" altLang="zh-TW" sz="6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a:p>
            <a:r>
              <a:rPr lang="zh-TW" altLang="en-US" sz="6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與</a:t>
            </a:r>
            <a:endParaRPr lang="en-US" altLang="zh-TW" sz="6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a:p>
            <a:r>
              <a:rPr lang="zh-TW" altLang="en-US" sz="6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文化</a:t>
            </a:r>
            <a:r>
              <a:rPr lang="zh-TW" altLang="en-US" sz="6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研究社</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9</a:t>
            </a:fld>
            <a:endParaRPr lang="zh-TW" altLang="en-US"/>
          </a:p>
        </p:txBody>
      </p:sp>
    </p:spTree>
    <p:extLst>
      <p:ext uri="{BB962C8B-B14F-4D97-AF65-F5344CB8AC3E}">
        <p14:creationId xmlns:p14="http://schemas.microsoft.com/office/powerpoint/2010/main" val="6835914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55526"/>
            <a:ext cx="8229600" cy="4039097"/>
          </a:xfrm>
        </p:spPr>
        <p:txBody>
          <a:bodyPr>
            <a:normAutofit/>
          </a:bodyPr>
          <a:lstStyle/>
          <a:p>
            <a:pPr marL="0" indent="0">
              <a:buNone/>
            </a:pPr>
            <a:r>
              <a:rPr lang="zh-TW" altLang="en-US" sz="2000" dirty="0">
                <a:latin typeface="標楷體" panose="03000509000000000000" pitchFamily="65" charset="-120"/>
                <a:ea typeface="標楷體" panose="03000509000000000000" pitchFamily="65" charset="-120"/>
              </a:rPr>
              <a:t>獎項</a:t>
            </a:r>
          </a:p>
          <a:p>
            <a:pPr marL="0" indent="0">
              <a:buNone/>
            </a:pPr>
            <a:r>
              <a:rPr lang="zh-TW" altLang="en-US" sz="2000" dirty="0">
                <a:latin typeface="標楷體" panose="03000509000000000000" pitchFamily="65" charset="-120"/>
                <a:ea typeface="標楷體" panose="03000509000000000000" pitchFamily="65" charset="-120"/>
              </a:rPr>
              <a:t>第一名：獎金新台幣兩萬元，獎盃乙座。</a:t>
            </a:r>
          </a:p>
          <a:p>
            <a:pPr marL="0" indent="0">
              <a:buNone/>
            </a:pPr>
            <a:r>
              <a:rPr lang="zh-TW" altLang="en-US" sz="2000" dirty="0">
                <a:latin typeface="標楷體" panose="03000509000000000000" pitchFamily="65" charset="-120"/>
                <a:ea typeface="標楷體" panose="03000509000000000000" pitchFamily="65" charset="-120"/>
              </a:rPr>
              <a:t>第二名：獎金新台幣一萬五千元，獎盃乙座。 </a:t>
            </a:r>
          </a:p>
          <a:p>
            <a:pPr marL="0" indent="0">
              <a:buNone/>
            </a:pPr>
            <a:r>
              <a:rPr lang="zh-TW" altLang="en-US" sz="2000" dirty="0">
                <a:latin typeface="標楷體" panose="03000509000000000000" pitchFamily="65" charset="-120"/>
                <a:ea typeface="標楷體" panose="03000509000000000000" pitchFamily="65" charset="-120"/>
              </a:rPr>
              <a:t>第三名：獎金新台幣一萬元，獎盃乙座。</a:t>
            </a:r>
          </a:p>
          <a:p>
            <a:pPr marL="0" indent="0">
              <a:buNone/>
            </a:pPr>
            <a:r>
              <a:rPr lang="zh-TW" altLang="en-US" sz="2000" dirty="0">
                <a:latin typeface="標楷體" panose="03000509000000000000" pitchFamily="65" charset="-120"/>
                <a:ea typeface="標楷體" panose="03000509000000000000" pitchFamily="65" charset="-120"/>
              </a:rPr>
              <a:t>第四名：獎金新台幣五千元，獎牌乙面。</a:t>
            </a:r>
          </a:p>
          <a:p>
            <a:pPr marL="0" indent="0">
              <a:buNone/>
            </a:pPr>
            <a:r>
              <a:rPr lang="zh-TW" altLang="en-US" sz="2000" dirty="0">
                <a:latin typeface="標楷體" panose="03000509000000000000" pitchFamily="65" charset="-120"/>
                <a:ea typeface="標楷體" panose="03000509000000000000" pitchFamily="65" charset="-120"/>
              </a:rPr>
              <a:t>人氣獎：取一名，獎牌乙面，精美小禮物乙份。</a:t>
            </a:r>
          </a:p>
          <a:p>
            <a:pPr marL="0" indent="0">
              <a:buNone/>
            </a:pPr>
            <a:r>
              <a:rPr lang="zh-TW" altLang="en-US" sz="2000" dirty="0">
                <a:latin typeface="標楷體" panose="03000509000000000000" pitchFamily="65" charset="-120"/>
                <a:ea typeface="標楷體" panose="03000509000000000000" pitchFamily="65" charset="-120"/>
              </a:rPr>
              <a:t>粉絲投票抽獎：小禮物乙份</a:t>
            </a:r>
            <a:r>
              <a:rPr lang="en-US" altLang="zh-TW" sz="2000" dirty="0">
                <a:latin typeface="標楷體" panose="03000509000000000000" pitchFamily="65" charset="-120"/>
                <a:ea typeface="標楷體" panose="03000509000000000000" pitchFamily="65" charset="-120"/>
              </a:rPr>
              <a:t>(40</a:t>
            </a:r>
            <a:r>
              <a:rPr lang="zh-TW" altLang="en-US" sz="2000" dirty="0">
                <a:latin typeface="標楷體" panose="03000509000000000000" pitchFamily="65" charset="-120"/>
                <a:ea typeface="標楷體" panose="03000509000000000000" pitchFamily="65" charset="-120"/>
              </a:rPr>
              <a:t>名</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endParaRPr lang="zh-TW" altLang="en-US" dirty="0"/>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90</a:t>
            </a:fld>
            <a:endParaRPr lang="zh-TW" altLang="en-US"/>
          </a:p>
        </p:txBody>
      </p:sp>
    </p:spTree>
    <p:extLst>
      <p:ext uri="{BB962C8B-B14F-4D97-AF65-F5344CB8AC3E}">
        <p14:creationId xmlns:p14="http://schemas.microsoft.com/office/powerpoint/2010/main" val="41504261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267494"/>
            <a:ext cx="3384376" cy="4785501"/>
          </a:xfrm>
        </p:spPr>
      </p:pic>
      <p:sp>
        <p:nvSpPr>
          <p:cNvPr id="4" name="投影片編號版面配置區 3"/>
          <p:cNvSpPr>
            <a:spLocks noGrp="1"/>
          </p:cNvSpPr>
          <p:nvPr>
            <p:ph type="sldNum" sz="quarter" idx="12"/>
          </p:nvPr>
        </p:nvSpPr>
        <p:spPr/>
        <p:txBody>
          <a:bodyPr/>
          <a:lstStyle/>
          <a:p>
            <a:fld id="{8B1E6680-229B-424B-BBB3-64CE29CD5FEB}" type="slidenum">
              <a:rPr lang="zh-TW" altLang="en-US" smtClean="0"/>
              <a:t>91</a:t>
            </a:fld>
            <a:endParaRPr lang="zh-TW" altLang="en-US"/>
          </a:p>
        </p:txBody>
      </p:sp>
    </p:spTree>
    <p:extLst>
      <p:ext uri="{BB962C8B-B14F-4D97-AF65-F5344CB8AC3E}">
        <p14:creationId xmlns:p14="http://schemas.microsoft.com/office/powerpoint/2010/main" val="35496112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976064" y="1203599"/>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9600" dirty="0" smtClean="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問卷回饋</a:t>
            </a:r>
            <a:endParaRPr lang="zh-TW" altLang="en-US" sz="96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92</a:t>
            </a:fld>
            <a:endParaRPr lang="zh-TW" altLang="en-US"/>
          </a:p>
        </p:txBody>
      </p:sp>
    </p:spTree>
    <p:extLst>
      <p:ext uri="{BB962C8B-B14F-4D97-AF65-F5344CB8AC3E}">
        <p14:creationId xmlns:p14="http://schemas.microsoft.com/office/powerpoint/2010/main" val="25921047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611560" y="339502"/>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115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rPr>
              <a:t>賦歸</a:t>
            </a:r>
          </a:p>
        </p:txBody>
      </p:sp>
      <p:sp>
        <p:nvSpPr>
          <p:cNvPr id="3" name="標題 1"/>
          <p:cNvSpPr txBox="1">
            <a:spLocks/>
          </p:cNvSpPr>
          <p:nvPr/>
        </p:nvSpPr>
        <p:spPr>
          <a:xfrm>
            <a:off x="688032" y="2643758"/>
            <a:ext cx="7772400"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1.</a:t>
            </a:r>
            <a:r>
              <a:rPr lang="zh-TW" altLang="en-US"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回家路上注意安全</a:t>
            </a:r>
            <a:endParaRPr lang="en-US" altLang="zh-TW"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r>
              <a:rPr lang="en-US" altLang="zh-TW"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2.</a:t>
            </a:r>
            <a:r>
              <a:rPr lang="zh-TW" altLang="en-US"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隨身物品記得帶走</a:t>
            </a:r>
            <a:endParaRPr lang="en-US" altLang="zh-TW"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r>
              <a:rPr lang="en-US" altLang="zh-TW"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3.</a:t>
            </a:r>
            <a:r>
              <a:rPr lang="zh-TW" altLang="en-US"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桌上垃圾隨手整理</a:t>
            </a:r>
            <a:endParaRPr lang="en-US" altLang="zh-TW"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a:p>
            <a:r>
              <a:rPr lang="en-US" altLang="zh-TW"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4.</a:t>
            </a:r>
            <a:r>
              <a:rPr lang="zh-TW" altLang="en-US" sz="2800" dirty="0" smtClean="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rPr>
              <a:t>問卷記得填好繳回</a:t>
            </a:r>
            <a:endParaRPr lang="zh-TW" altLang="en-US" sz="2800" dirty="0">
              <a:ln>
                <a:solidFill>
                  <a:schemeClr val="bg2">
                    <a:lumMod val="75000"/>
                  </a:schemeClr>
                </a:solidFill>
              </a:ln>
              <a:solidFill>
                <a:srgbClr val="8B6035"/>
              </a:solidFill>
              <a:effectLst>
                <a:glow rad="381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93</a:t>
            </a:fld>
            <a:endParaRPr lang="zh-TW" altLang="en-US"/>
          </a:p>
        </p:txBody>
      </p:sp>
    </p:spTree>
    <p:extLst>
      <p:ext uri="{BB962C8B-B14F-4D97-AF65-F5344CB8AC3E}">
        <p14:creationId xmlns:p14="http://schemas.microsoft.com/office/powerpoint/2010/main" val="259210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3452</TotalTime>
  <Words>2921</Words>
  <Application>Microsoft Office PowerPoint</Application>
  <PresentationFormat>如螢幕大小 (16:9)</PresentationFormat>
  <Paragraphs>642</Paragraphs>
  <Slides>93</Slides>
  <Notes>5</Notes>
  <HiddenSlides>0</HiddenSlides>
  <MMClips>0</MMClips>
  <ScaleCrop>false</ScaleCrop>
  <HeadingPairs>
    <vt:vector size="4" baseType="variant">
      <vt:variant>
        <vt:lpstr>佈景主題</vt:lpstr>
      </vt:variant>
      <vt:variant>
        <vt:i4>1</vt:i4>
      </vt:variant>
      <vt:variant>
        <vt:lpstr>投影片標題</vt:lpstr>
      </vt:variant>
      <vt:variant>
        <vt:i4>93</vt:i4>
      </vt:variant>
    </vt:vector>
  </HeadingPairs>
  <TitlesOfParts>
    <vt:vector size="94"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一、生活津貼</vt:lpstr>
      <vt:lpstr>PowerPoint 簡報</vt:lpstr>
      <vt:lpstr>二、清寒及優秀獎助學金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9月份</vt:lpstr>
      <vt:lpstr>１０月份</vt:lpstr>
      <vt:lpstr>１１月份</vt:lpstr>
      <vt:lpstr>１2月份</vt:lpstr>
      <vt:lpstr>１月份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2020原聲綻放-kacalisian之星</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111</cp:revision>
  <dcterms:created xsi:type="dcterms:W3CDTF">2020-09-01T05:42:01Z</dcterms:created>
  <dcterms:modified xsi:type="dcterms:W3CDTF">2020-09-17T08:49:13Z</dcterms:modified>
</cp:coreProperties>
</file>