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56" r:id="rId2"/>
    <p:sldId id="259" r:id="rId3"/>
    <p:sldId id="311" r:id="rId4"/>
    <p:sldId id="362" r:id="rId5"/>
    <p:sldId id="261" r:id="rId6"/>
    <p:sldId id="263" r:id="rId7"/>
    <p:sldId id="283" r:id="rId8"/>
    <p:sldId id="349" r:id="rId9"/>
    <p:sldId id="339" r:id="rId10"/>
    <p:sldId id="350" r:id="rId11"/>
    <p:sldId id="351" r:id="rId12"/>
    <p:sldId id="352" r:id="rId13"/>
    <p:sldId id="392" r:id="rId14"/>
    <p:sldId id="393" r:id="rId15"/>
    <p:sldId id="394" r:id="rId16"/>
    <p:sldId id="310" r:id="rId17"/>
    <p:sldId id="267" r:id="rId18"/>
    <p:sldId id="258" r:id="rId19"/>
    <p:sldId id="359" r:id="rId20"/>
    <p:sldId id="270" r:id="rId21"/>
    <p:sldId id="273" r:id="rId22"/>
    <p:sldId id="293" r:id="rId23"/>
    <p:sldId id="292" r:id="rId24"/>
    <p:sldId id="360" r:id="rId25"/>
    <p:sldId id="294" r:id="rId26"/>
    <p:sldId id="291" r:id="rId27"/>
    <p:sldId id="280" r:id="rId28"/>
    <p:sldId id="274" r:id="rId29"/>
    <p:sldId id="279" r:id="rId30"/>
    <p:sldId id="275" r:id="rId31"/>
    <p:sldId id="276" r:id="rId32"/>
    <p:sldId id="363" r:id="rId33"/>
    <p:sldId id="277" r:id="rId34"/>
    <p:sldId id="278" r:id="rId35"/>
    <p:sldId id="282" r:id="rId36"/>
    <p:sldId id="284" r:id="rId37"/>
    <p:sldId id="333" r:id="rId38"/>
    <p:sldId id="285" r:id="rId39"/>
    <p:sldId id="364" r:id="rId40"/>
    <p:sldId id="365" r:id="rId41"/>
    <p:sldId id="366" r:id="rId42"/>
    <p:sldId id="367" r:id="rId43"/>
    <p:sldId id="368" r:id="rId44"/>
    <p:sldId id="355" r:id="rId45"/>
    <p:sldId id="340" r:id="rId46"/>
    <p:sldId id="341" r:id="rId47"/>
    <p:sldId id="356" r:id="rId48"/>
    <p:sldId id="358" r:id="rId49"/>
    <p:sldId id="281" r:id="rId50"/>
    <p:sldId id="300" r:id="rId51"/>
    <p:sldId id="373" r:id="rId52"/>
    <p:sldId id="257" r:id="rId53"/>
    <p:sldId id="374" r:id="rId54"/>
    <p:sldId id="295" r:id="rId55"/>
    <p:sldId id="296" r:id="rId56"/>
    <p:sldId id="370" r:id="rId57"/>
    <p:sldId id="290" r:id="rId58"/>
    <p:sldId id="371" r:id="rId59"/>
    <p:sldId id="369" r:id="rId60"/>
    <p:sldId id="298" r:id="rId61"/>
    <p:sldId id="372" r:id="rId62"/>
    <p:sldId id="289" r:id="rId63"/>
    <p:sldId id="306" r:id="rId64"/>
    <p:sldId id="307" r:id="rId65"/>
    <p:sldId id="301" r:id="rId66"/>
    <p:sldId id="375" r:id="rId67"/>
    <p:sldId id="303" r:id="rId68"/>
    <p:sldId id="382" r:id="rId69"/>
    <p:sldId id="383" r:id="rId70"/>
    <p:sldId id="386" r:id="rId71"/>
    <p:sldId id="384" r:id="rId72"/>
    <p:sldId id="385" r:id="rId73"/>
    <p:sldId id="397" r:id="rId74"/>
    <p:sldId id="402" r:id="rId75"/>
    <p:sldId id="401" r:id="rId76"/>
    <p:sldId id="400" r:id="rId77"/>
    <p:sldId id="398" r:id="rId78"/>
    <p:sldId id="399" r:id="rId79"/>
    <p:sldId id="403" r:id="rId80"/>
    <p:sldId id="404" r:id="rId81"/>
    <p:sldId id="405" r:id="rId82"/>
    <p:sldId id="406" r:id="rId83"/>
    <p:sldId id="308" r:id="rId84"/>
    <p:sldId id="304" r:id="rId85"/>
    <p:sldId id="323" r:id="rId86"/>
    <p:sldId id="324" r:id="rId87"/>
    <p:sldId id="325" r:id="rId88"/>
    <p:sldId id="326" r:id="rId89"/>
    <p:sldId id="376" r:id="rId90"/>
    <p:sldId id="395" r:id="rId91"/>
    <p:sldId id="396" r:id="rId92"/>
    <p:sldId id="387" r:id="rId93"/>
    <p:sldId id="388" r:id="rId94"/>
    <p:sldId id="389" r:id="rId95"/>
    <p:sldId id="390" r:id="rId96"/>
    <p:sldId id="391" r:id="rId97"/>
    <p:sldId id="377" r:id="rId98"/>
    <p:sldId id="378" r:id="rId99"/>
    <p:sldId id="379" r:id="rId100"/>
    <p:sldId id="380" r:id="rId101"/>
    <p:sldId id="381" r:id="rId102"/>
    <p:sldId id="269" r:id="rId103"/>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8B6035"/>
    <a:srgbClr val="A67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77" autoAdjust="0"/>
    <p:restoredTop sz="87500" autoAdjust="0"/>
  </p:normalViewPr>
  <p:slideViewPr>
    <p:cSldViewPr>
      <p:cViewPr>
        <p:scale>
          <a:sx n="50" d="100"/>
          <a:sy n="50" d="100"/>
        </p:scale>
        <p:origin x="-2506" y="-10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8E4985-626C-4AC4-9FAA-5ACDF29301EE}" type="datetimeFigureOut">
              <a:rPr lang="zh-TW" altLang="en-US" smtClean="0"/>
              <a:t>2021/2/25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23F0B5-B64C-4B67-9B9E-30FD6F883338}" type="slidenum">
              <a:rPr lang="zh-TW" altLang="en-US" smtClean="0"/>
              <a:t>‹#›</a:t>
            </a:fld>
            <a:endParaRPr lang="zh-TW" altLang="en-US"/>
          </a:p>
        </p:txBody>
      </p:sp>
    </p:spTree>
    <p:extLst>
      <p:ext uri="{BB962C8B-B14F-4D97-AF65-F5344CB8AC3E}">
        <p14:creationId xmlns:p14="http://schemas.microsoft.com/office/powerpoint/2010/main" val="27865761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DE002-B6E1-439D-B297-A37652C77870}" type="datetimeFigureOut">
              <a:rPr lang="zh-TW" altLang="en-US" smtClean="0"/>
              <a:t>2021/2/25</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ABA28-462C-4205-94CB-93917BF3E343}" type="slidenum">
              <a:rPr lang="zh-TW" altLang="en-US" smtClean="0"/>
              <a:t>‹#›</a:t>
            </a:fld>
            <a:endParaRPr lang="zh-TW" altLang="en-US"/>
          </a:p>
        </p:txBody>
      </p:sp>
    </p:spTree>
    <p:extLst>
      <p:ext uri="{BB962C8B-B14F-4D97-AF65-F5344CB8AC3E}">
        <p14:creationId xmlns:p14="http://schemas.microsoft.com/office/powerpoint/2010/main" val="33112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2761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3033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14244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744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7441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0"/>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EF95760-E258-4B2A-90FA-7F6A91F3F52B}" type="datetime1">
              <a:rPr lang="zh-TW" altLang="en-US" smtClean="0"/>
              <a:t>2021/2/25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2722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DF18BB9-620E-47C6-99F8-D8B0B7ECFD42}" type="datetime1">
              <a:rPr lang="zh-TW" altLang="en-US" smtClean="0"/>
              <a:t>2021/2/25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8974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0"/>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80"/>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AB0884E-9DA6-4C17-AD5F-533EA8EC0BBC}" type="datetime1">
              <a:rPr lang="zh-TW" altLang="en-US" smtClean="0"/>
              <a:t>2021/2/25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75672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458D747-C2C6-4614-85AF-03B17B91D0FD}" type="datetime1">
              <a:rPr lang="zh-TW" altLang="en-US" smtClean="0"/>
              <a:t>2021/2/25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156589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9AFD088-50E5-45A6-81BA-2BB7C714D4E8}" type="datetime1">
              <a:rPr lang="zh-TW" altLang="en-US" smtClean="0"/>
              <a:t>2021/2/25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261036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BB1B088-56E5-4CDD-914A-1B8B62FE5DC8}" type="datetime1">
              <a:rPr lang="zh-TW" altLang="en-US" smtClean="0"/>
              <a:t>2021/2/25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8852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65AEBAE-9145-4B1F-8C80-23A7ADB82CDD}" type="datetime1">
              <a:rPr lang="zh-TW" altLang="en-US" smtClean="0"/>
              <a:t>2021/2/25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26804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A82CEB3-E3C3-4D76-9272-C31CCD2A98B6}" type="datetime1">
              <a:rPr lang="zh-TW" altLang="en-US" smtClean="0"/>
              <a:t>2021/2/25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52620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A14BF66-46DF-4EA2-9A21-46C2AE473C23}" type="datetime1">
              <a:rPr lang="zh-TW" altLang="en-US" smtClean="0"/>
              <a:t>2021/2/25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34285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3"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358142A-5FB7-454A-9740-C86F91D8C764}" type="datetime1">
              <a:rPr lang="zh-TW" altLang="en-US" smtClean="0"/>
              <a:t>2021/2/25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42606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DB7275-C69B-4DF5-B5F5-02C7A2FBF434}" type="datetime1">
              <a:rPr lang="zh-TW" altLang="en-US" smtClean="0"/>
              <a:t>2021/2/25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4111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11E839-B0A7-47A7-96CE-3FDCF2BBD175}" type="datetime1">
              <a:rPr lang="zh-TW" altLang="en-US" smtClean="0"/>
              <a:t>2021/2/25</a:t>
            </a:fld>
            <a:endParaRPr lang="zh-TW" altLang="en-US"/>
          </a:p>
        </p:txBody>
      </p:sp>
      <p:sp>
        <p:nvSpPr>
          <p:cNvPr id="5" name="頁尾版面配置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1E6680-229B-424B-BBB3-64CE29CD5FEB}" type="slidenum">
              <a:rPr lang="zh-TW" altLang="en-US" smtClean="0"/>
              <a:t>‹#›</a:t>
            </a:fld>
            <a:endParaRPr lang="zh-TW" altLang="en-US"/>
          </a:p>
        </p:txBody>
      </p:sp>
    </p:spTree>
    <p:extLst>
      <p:ext uri="{BB962C8B-B14F-4D97-AF65-F5344CB8AC3E}">
        <p14:creationId xmlns:p14="http://schemas.microsoft.com/office/powerpoint/2010/main" val="6430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ipgrant.fju.edu.tw/"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mailto:tahus@ntsu.edu.tw" TargetMode="External"/><Relationship Id="rId2" Type="http://schemas.openxmlformats.org/officeDocument/2006/relationships/hyperlink" Target="https://forms.gle/WeYYbEh4Cf6MmpNCA"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611560" y="1165771"/>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en-US" sz="7200" dirty="0">
              <a:ln>
                <a:solidFill>
                  <a:schemeClr val="bg2">
                    <a:lumMod val="75000"/>
                  </a:schemeClr>
                </a:solidFill>
              </a:ln>
              <a:solidFill>
                <a:srgbClr val="8B6035"/>
              </a:solidFill>
              <a:effectLst>
                <a:glow rad="101600">
                  <a:schemeClr val="bg1">
                    <a:lumMod val="65000"/>
                    <a:alpha val="60000"/>
                  </a:schemeClr>
                </a:glow>
              </a:effectLst>
              <a:latin typeface="華康相撲體(P)" panose="03000900000000000000" pitchFamily="66" charset="-120"/>
              <a:ea typeface="華康相撲體(P)" panose="03000900000000000000" pitchFamily="66"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a:t>
            </a:fld>
            <a:endParaRPr lang="zh-TW" altLang="en-US"/>
          </a:p>
        </p:txBody>
      </p:sp>
      <p:sp>
        <p:nvSpPr>
          <p:cNvPr id="2" name="文字方塊 1"/>
          <p:cNvSpPr txBox="1"/>
          <p:nvPr/>
        </p:nvSpPr>
        <p:spPr>
          <a:xfrm>
            <a:off x="3082251" y="1345873"/>
            <a:ext cx="5262979" cy="2123658"/>
          </a:xfrm>
          <a:prstGeom prst="rect">
            <a:avLst/>
          </a:prstGeom>
          <a:noFill/>
        </p:spPr>
        <p:txBody>
          <a:bodyPr wrap="none" rtlCol="0">
            <a:spAutoFit/>
          </a:bodyPr>
          <a:lstStyle/>
          <a:p>
            <a:pPr>
              <a:spcBef>
                <a:spcPct val="0"/>
              </a:spcBef>
            </a:pPr>
            <a:r>
              <a:rPr lang="zh-TW"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原</a:t>
            </a:r>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歸</a:t>
            </a:r>
            <a:endParaRPr lang="en-US" altLang="zh-TW"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endParaRPr>
          </a:p>
          <a:p>
            <a:pPr>
              <a:spcBef>
                <a:spcPct val="0"/>
              </a:spcBef>
            </a:pPr>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期初部落會議</a:t>
            </a:r>
          </a:p>
        </p:txBody>
      </p:sp>
      <p:sp>
        <p:nvSpPr>
          <p:cNvPr id="5" name="文字方塊 4"/>
          <p:cNvSpPr txBox="1"/>
          <p:nvPr/>
        </p:nvSpPr>
        <p:spPr>
          <a:xfrm>
            <a:off x="2123728" y="699542"/>
            <a:ext cx="1338828" cy="646331"/>
          </a:xfrm>
          <a:prstGeom prst="rect">
            <a:avLst/>
          </a:prstGeom>
          <a:noFill/>
        </p:spPr>
        <p:txBody>
          <a:bodyPr wrap="none" rtlCol="0">
            <a:spAutoFit/>
          </a:bodyPr>
          <a:lstStyle/>
          <a:p>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109-2</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24367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10</a:t>
            </a:fld>
            <a:endParaRPr lang="zh-TW" altLang="en-US"/>
          </a:p>
        </p:txBody>
      </p:sp>
      <p:sp>
        <p:nvSpPr>
          <p:cNvPr id="5" name="內容版面配置區 2"/>
          <p:cNvSpPr>
            <a:spLocks noGrp="1"/>
          </p:cNvSpPr>
          <p:nvPr>
            <p:ph idx="1"/>
          </p:nvPr>
        </p:nvSpPr>
        <p:spPr>
          <a:xfrm>
            <a:off x="827584" y="483518"/>
            <a:ext cx="3744416" cy="4680520"/>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生活輔導組</a:t>
            </a:r>
            <a:endParaRPr lang="en-US" altLang="zh-TW" sz="2800" dirty="0" smtClean="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江瓊宜  老師</a:t>
            </a:r>
            <a:endParaRPr lang="en-US" altLang="zh-TW" sz="3600" dirty="0" smtClean="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服務項目：</a:t>
            </a:r>
            <a:endParaRPr lang="en-US" altLang="zh-TW" sz="2000" b="1"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  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原住民及其各項</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en-US" sz="2000" b="1" u="sng" dirty="0" smtClean="0">
                <a:latin typeface="標楷體" panose="03000509000000000000" pitchFamily="65" charset="-120"/>
                <a:ea typeface="標楷體" panose="03000509000000000000" pitchFamily="65" charset="-120"/>
              </a:rPr>
              <a:t>學</a:t>
            </a:r>
            <a:r>
              <a:rPr lang="zh-TW" altLang="en-US" sz="2000" b="1" u="sng" dirty="0">
                <a:latin typeface="標楷體" panose="03000509000000000000" pitchFamily="65" charset="-120"/>
                <a:ea typeface="標楷體" panose="03000509000000000000" pitchFamily="65" charset="-120"/>
              </a:rPr>
              <a:t>雜費</a:t>
            </a:r>
            <a:r>
              <a:rPr lang="zh-TW" altLang="en-US" sz="2000" b="1" u="sng" dirty="0" smtClean="0">
                <a:latin typeface="標楷體" panose="03000509000000000000" pitchFamily="65" charset="-120"/>
                <a:ea typeface="標楷體" panose="03000509000000000000" pitchFamily="65" charset="-120"/>
              </a:rPr>
              <a:t>減免辦理。</a:t>
            </a:r>
            <a:endParaRPr lang="en-US" altLang="zh-TW" sz="2000" b="1" u="sng"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  二、低收入戶免住宿申請。</a:t>
            </a:r>
            <a:endParaRPr lang="en-US" altLang="zh-TW" sz="2000" dirty="0">
              <a:latin typeface="標楷體" panose="03000509000000000000" pitchFamily="65" charset="-120"/>
              <a:ea typeface="標楷體" panose="03000509000000000000" pitchFamily="65" charset="-120"/>
            </a:endParaRPr>
          </a:p>
          <a:p>
            <a:pPr marL="0" indent="0">
              <a:buNone/>
              <a:defRPr/>
            </a:pPr>
            <a:r>
              <a:rPr lang="zh-TW" altLang="en-US" sz="2000" b="1" dirty="0" smtClean="0">
                <a:latin typeface="標楷體" panose="03000509000000000000" pitchFamily="65" charset="-120"/>
                <a:ea typeface="標楷體" panose="03000509000000000000" pitchFamily="65" charset="-120"/>
              </a:rPr>
              <a:t>服務地點：</a:t>
            </a:r>
            <a:r>
              <a:rPr lang="zh-TW" altLang="en-US" sz="2000" dirty="0">
                <a:latin typeface="標楷體" panose="03000509000000000000" pitchFamily="65" charset="-120"/>
                <a:ea typeface="標楷體" panose="03000509000000000000" pitchFamily="65" charset="-120"/>
              </a:rPr>
              <a:t>中正大樓一樓</a:t>
            </a:r>
            <a:endParaRPr lang="en-US" altLang="zh-TW" sz="2000" dirty="0" smtClean="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4508" r="11402"/>
          <a:stretch/>
        </p:blipFill>
        <p:spPr>
          <a:xfrm>
            <a:off x="4935284" y="411510"/>
            <a:ext cx="3214144" cy="4176464"/>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31590"/>
            <a:ext cx="615617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問卷回饋</a:t>
            </a:r>
            <a:endPar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100</a:t>
            </a:fld>
            <a:endParaRPr lang="zh-TW" altLang="en-US"/>
          </a:p>
        </p:txBody>
      </p:sp>
    </p:spTree>
    <p:extLst>
      <p:ext uri="{BB962C8B-B14F-4D97-AF65-F5344CB8AC3E}">
        <p14:creationId xmlns:p14="http://schemas.microsoft.com/office/powerpoint/2010/main" val="19722833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101</a:t>
            </a:fld>
            <a:endParaRPr lang="zh-TW" altLang="en-US"/>
          </a:p>
        </p:txBody>
      </p:sp>
      <p:sp>
        <p:nvSpPr>
          <p:cNvPr id="5" name="標題 1"/>
          <p:cNvSpPr txBox="1">
            <a:spLocks/>
          </p:cNvSpPr>
          <p:nvPr/>
        </p:nvSpPr>
        <p:spPr>
          <a:xfrm>
            <a:off x="1882304" y="2499742"/>
            <a:ext cx="5180112"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回家路上注意安全</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2.</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隨身物品記得帶走</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3.</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桌上垃圾隨手整理</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4.</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問卷記得填好繳回</a:t>
            </a:r>
          </a:p>
        </p:txBody>
      </p:sp>
      <p:sp>
        <p:nvSpPr>
          <p:cNvPr id="6" name="標題 1"/>
          <p:cNvSpPr txBox="1">
            <a:spLocks/>
          </p:cNvSpPr>
          <p:nvPr/>
        </p:nvSpPr>
        <p:spPr>
          <a:xfrm>
            <a:off x="586160" y="267494"/>
            <a:ext cx="7772400" cy="19100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賦歸</a:t>
            </a:r>
          </a:p>
        </p:txBody>
      </p:sp>
    </p:spTree>
    <p:extLst>
      <p:ext uri="{BB962C8B-B14F-4D97-AF65-F5344CB8AC3E}">
        <p14:creationId xmlns:p14="http://schemas.microsoft.com/office/powerpoint/2010/main" val="2004984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187624" y="1309787"/>
            <a:ext cx="7772400" cy="19100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掰拉</a:t>
            </a:r>
            <a:r>
              <a:rPr lang="en-US" altLang="zh-TW"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endParaRPr lang="zh-TW"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102</a:t>
            </a:fld>
            <a:endParaRPr lang="zh-TW" altLang="en-US"/>
          </a:p>
        </p:txBody>
      </p:sp>
    </p:spTree>
    <p:extLst>
      <p:ext uri="{BB962C8B-B14F-4D97-AF65-F5344CB8AC3E}">
        <p14:creationId xmlns:p14="http://schemas.microsoft.com/office/powerpoint/2010/main" val="259210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11</a:t>
            </a:fld>
            <a:endParaRPr lang="zh-TW" altLang="en-US"/>
          </a:p>
        </p:txBody>
      </p:sp>
      <p:sp>
        <p:nvSpPr>
          <p:cNvPr id="5" name="內容版面配置區 2"/>
          <p:cNvSpPr>
            <a:spLocks noGrp="1"/>
          </p:cNvSpPr>
          <p:nvPr>
            <p:ph idx="1"/>
          </p:nvPr>
        </p:nvSpPr>
        <p:spPr>
          <a:xfrm>
            <a:off x="827584" y="483518"/>
            <a:ext cx="3816424" cy="4680520"/>
          </a:xfrm>
        </p:spPr>
        <p:txBody>
          <a:bodyPr>
            <a:normAutofit/>
          </a:bodyPr>
          <a:lstStyle/>
          <a:p>
            <a:pPr marL="0" indent="0">
              <a:buNone/>
              <a:defRPr/>
            </a:pPr>
            <a:r>
              <a:rPr lang="zh-TW" altLang="en-US" sz="2800" dirty="0">
                <a:latin typeface="標楷體" panose="03000509000000000000" pitchFamily="65" charset="-120"/>
                <a:ea typeface="標楷體" panose="03000509000000000000" pitchFamily="65" charset="-120"/>
              </a:rPr>
              <a:t>生活輔導組</a:t>
            </a:r>
            <a:endParaRPr lang="en-US" altLang="zh-TW" sz="2800" dirty="0">
              <a:latin typeface="標楷體" panose="03000509000000000000" pitchFamily="65" charset="-120"/>
              <a:ea typeface="標楷體" panose="03000509000000000000" pitchFamily="65" charset="-120"/>
            </a:endParaRPr>
          </a:p>
          <a:p>
            <a:pPr marL="0" indent="0">
              <a:buNone/>
              <a:defRPr/>
            </a:pPr>
            <a:r>
              <a:rPr lang="zh-TW" altLang="en-US" sz="3600" dirty="0">
                <a:latin typeface="標楷體" panose="03000509000000000000" pitchFamily="65" charset="-120"/>
                <a:ea typeface="標楷體" panose="03000509000000000000" pitchFamily="65" charset="-120"/>
              </a:rPr>
              <a:t>尤季媛</a:t>
            </a:r>
            <a:r>
              <a:rPr lang="zh-TW" altLang="en-US" sz="3600" dirty="0" smtClean="0">
                <a:latin typeface="標楷體" panose="03000509000000000000" pitchFamily="65" charset="-120"/>
                <a:ea typeface="標楷體" panose="03000509000000000000" pitchFamily="65" charset="-120"/>
              </a:rPr>
              <a:t>  老師</a:t>
            </a:r>
            <a:endParaRPr lang="en-US" altLang="zh-TW" sz="4400" dirty="0">
              <a:latin typeface="標楷體" panose="03000509000000000000" pitchFamily="65" charset="-120"/>
              <a:ea typeface="標楷體" panose="03000509000000000000" pitchFamily="65" charset="-120"/>
            </a:endParaRPr>
          </a:p>
          <a:p>
            <a:pPr marL="0" indent="0">
              <a:buNone/>
              <a:defRPr/>
            </a:pPr>
            <a:endParaRPr lang="en-US" altLang="zh-TW" sz="2000" b="1" dirty="0" smtClean="0">
              <a:latin typeface="標楷體" panose="03000509000000000000" pitchFamily="65" charset="-120"/>
              <a:ea typeface="標楷體" panose="03000509000000000000" pitchFamily="65" charset="-120"/>
            </a:endParaRPr>
          </a:p>
          <a:p>
            <a:pPr marL="0" indent="0">
              <a:buNone/>
              <a:defRPr/>
            </a:pPr>
            <a:r>
              <a:rPr lang="zh-TW" altLang="en-US" sz="2000" b="1" dirty="0" smtClean="0">
                <a:latin typeface="標楷體" panose="03000509000000000000" pitchFamily="65" charset="-120"/>
                <a:ea typeface="標楷體" panose="03000509000000000000" pitchFamily="65" charset="-120"/>
              </a:rPr>
              <a:t>服務</a:t>
            </a:r>
            <a:r>
              <a:rPr lang="zh-TW" altLang="en-US" sz="2000" b="1" dirty="0">
                <a:latin typeface="標楷體" panose="03000509000000000000" pitchFamily="65" charset="-120"/>
                <a:ea typeface="標楷體" panose="03000509000000000000" pitchFamily="65" charset="-120"/>
              </a:rPr>
              <a:t>項目</a:t>
            </a:r>
            <a:r>
              <a:rPr lang="zh-TW" altLang="en-US" sz="2000" b="1"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學生就學貸款辦理。</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服務地點：</a:t>
            </a:r>
            <a:r>
              <a:rPr lang="zh-TW" altLang="en-US" sz="2000" dirty="0">
                <a:latin typeface="標楷體" panose="03000509000000000000" pitchFamily="65" charset="-120"/>
                <a:ea typeface="標楷體" panose="03000509000000000000" pitchFamily="65" charset="-120"/>
              </a:rPr>
              <a:t>中正大樓一樓</a:t>
            </a:r>
            <a:endParaRPr lang="en-US" altLang="zh-TW" sz="2000" dirty="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312368" cy="4067150"/>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12</a:t>
            </a:fld>
            <a:endParaRPr lang="zh-TW" altLang="en-US"/>
          </a:p>
        </p:txBody>
      </p:sp>
      <p:sp>
        <p:nvSpPr>
          <p:cNvPr id="5" name="內容版面配置區 2"/>
          <p:cNvSpPr>
            <a:spLocks noGrp="1"/>
          </p:cNvSpPr>
          <p:nvPr>
            <p:ph idx="1"/>
          </p:nvPr>
        </p:nvSpPr>
        <p:spPr>
          <a:xfrm>
            <a:off x="827584" y="483518"/>
            <a:ext cx="4104456" cy="4392488"/>
          </a:xfrm>
        </p:spPr>
        <p:txBody>
          <a:bodyPr>
            <a:normAutofit/>
          </a:bodyPr>
          <a:lstStyle/>
          <a:p>
            <a:pPr marL="0" indent="0">
              <a:buNone/>
              <a:defRPr/>
            </a:pPr>
            <a:r>
              <a:rPr lang="zh-TW" altLang="en-US" sz="2800" dirty="0">
                <a:latin typeface="標楷體" panose="03000509000000000000" pitchFamily="65" charset="-120"/>
                <a:ea typeface="標楷體" panose="03000509000000000000" pitchFamily="65" charset="-120"/>
              </a:rPr>
              <a:t>生活輔導組</a:t>
            </a:r>
            <a:endParaRPr lang="en-US" altLang="zh-TW" sz="2800" dirty="0">
              <a:latin typeface="標楷體" panose="03000509000000000000" pitchFamily="65" charset="-120"/>
              <a:ea typeface="標楷體" panose="03000509000000000000" pitchFamily="65" charset="-120"/>
            </a:endParaRPr>
          </a:p>
          <a:p>
            <a:pPr marL="0" indent="0">
              <a:buNone/>
              <a:defRPr/>
            </a:pPr>
            <a:r>
              <a:rPr lang="zh-TW" altLang="en-US" sz="3600" dirty="0" smtClean="0">
                <a:latin typeface="標楷體" panose="03000509000000000000" pitchFamily="65" charset="-120"/>
                <a:ea typeface="標楷體" panose="03000509000000000000" pitchFamily="65" charset="-120"/>
              </a:rPr>
              <a:t>黃珈渝  老師</a:t>
            </a:r>
            <a:endParaRPr lang="en-US" altLang="zh-TW" sz="44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服務項目</a:t>
            </a:r>
            <a:r>
              <a:rPr lang="zh-TW" altLang="en-US" sz="2000" b="1"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高教深耕完善就學計畫。</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服務地點：</a:t>
            </a:r>
            <a:r>
              <a:rPr lang="zh-TW" altLang="en-US" sz="2000" dirty="0">
                <a:latin typeface="標楷體" panose="03000509000000000000" pitchFamily="65" charset="-120"/>
                <a:ea typeface="標楷體" panose="03000509000000000000" pitchFamily="65" charset="-120"/>
              </a:rPr>
              <a:t>中正大樓一樓</a:t>
            </a:r>
            <a:endParaRPr lang="en-US" altLang="zh-TW" sz="2000" dirty="0">
              <a:latin typeface="標楷體" panose="03000509000000000000" pitchFamily="65" charset="-120"/>
              <a:ea typeface="標楷體" panose="03000509000000000000" pitchFamily="65" charset="-120"/>
            </a:endParaRPr>
          </a:p>
          <a:p>
            <a:pPr marL="0" indent="0">
              <a:buNone/>
              <a:defRPr/>
            </a:pP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6668" t="12787" r="44315" b="34855"/>
          <a:stretch/>
        </p:blipFill>
        <p:spPr>
          <a:xfrm>
            <a:off x="5193095" y="339500"/>
            <a:ext cx="3199522" cy="4327983"/>
          </a:xfrm>
          <a:prstGeom prst="rect">
            <a:avLst/>
          </a:prstGeom>
        </p:spPr>
      </p:pic>
    </p:spTree>
    <p:extLst>
      <p:ext uri="{BB962C8B-B14F-4D97-AF65-F5344CB8AC3E}">
        <p14:creationId xmlns:p14="http://schemas.microsoft.com/office/powerpoint/2010/main" val="332526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059832" y="1237779"/>
            <a:ext cx="604867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109-1</a:t>
            </a:r>
          </a:p>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期末部落會議</a:t>
            </a:r>
            <a:endPar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會議交流紀錄</a:t>
            </a:r>
            <a:endPar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         </a:t>
            </a:r>
            <a:r>
              <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Q&amp;A</a:t>
            </a:r>
            <a:endParaRPr lang="en-US" altLang="zh-TW"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13</a:t>
            </a:fld>
            <a:endParaRPr lang="zh-TW" altLang="en-US"/>
          </a:p>
        </p:txBody>
      </p:sp>
    </p:spTree>
    <p:extLst>
      <p:ext uri="{BB962C8B-B14F-4D97-AF65-F5344CB8AC3E}">
        <p14:creationId xmlns:p14="http://schemas.microsoft.com/office/powerpoint/2010/main" val="349095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14</a:t>
            </a:fld>
            <a:endParaRPr lang="zh-TW" altLang="en-US"/>
          </a:p>
        </p:txBody>
      </p:sp>
      <p:sp>
        <p:nvSpPr>
          <p:cNvPr id="5" name="文字方塊 4"/>
          <p:cNvSpPr txBox="1"/>
          <p:nvPr/>
        </p:nvSpPr>
        <p:spPr>
          <a:xfrm>
            <a:off x="683568" y="411510"/>
            <a:ext cx="6984776" cy="4708981"/>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Q1.</a:t>
            </a:r>
            <a:r>
              <a:rPr lang="zh-TW" altLang="en-US" sz="2000" b="1" dirty="0" smtClean="0">
                <a:latin typeface="標楷體" panose="03000509000000000000" pitchFamily="65" charset="-120"/>
                <a:ea typeface="標楷體" panose="03000509000000000000" pitchFamily="65" charset="-120"/>
              </a:rPr>
              <a:t>硬性規定老師參加文化相關演講</a:t>
            </a:r>
            <a:r>
              <a:rPr lang="zh-TW" altLang="en-US" sz="2000" b="1" dirty="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smtClean="0">
                <a:solidFill>
                  <a:srgbClr val="FF0000"/>
                </a:solidFill>
                <a:latin typeface="標楷體" panose="03000509000000000000" pitchFamily="65" charset="-120"/>
                <a:ea typeface="標楷體" panose="03000509000000000000" pitchFamily="65" charset="-120"/>
              </a:rPr>
              <a:t>A1.</a:t>
            </a:r>
            <a:r>
              <a:rPr lang="zh-TW" altLang="en-US" sz="2000" b="1" dirty="0" smtClean="0">
                <a:solidFill>
                  <a:srgbClr val="FF0000"/>
                </a:solidFill>
                <a:latin typeface="標楷體" panose="03000509000000000000" pitchFamily="65" charset="-120"/>
                <a:ea typeface="標楷體" panose="03000509000000000000" pitchFamily="65" charset="-120"/>
              </a:rPr>
              <a:t>硬性規定暫時無法，校內教職員政策條例無條例可硬性</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規定，但教育部有推動多元文化友善校園，中心將會</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辦理針對師長的文化相關講座。</a:t>
            </a:r>
            <a:endParaRPr lang="en-US" altLang="zh-TW" sz="2000" b="1" dirty="0" smtClean="0">
              <a:solidFill>
                <a:srgbClr val="FF0000"/>
              </a:solidFill>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en-US" altLang="zh-TW" sz="2000" b="1" dirty="0" smtClean="0">
                <a:latin typeface="標楷體" panose="03000509000000000000" pitchFamily="65" charset="-120"/>
                <a:ea typeface="標楷體" panose="03000509000000000000" pitchFamily="65" charset="-120"/>
              </a:rPr>
              <a:t>Q2.</a:t>
            </a:r>
            <a:r>
              <a:rPr lang="zh-TW" altLang="en-US" sz="2000" b="1" dirty="0" smtClean="0">
                <a:latin typeface="標楷體" panose="03000509000000000000" pitchFamily="65" charset="-120"/>
                <a:ea typeface="標楷體" panose="03000509000000000000" pitchFamily="65" charset="-120"/>
              </a:rPr>
              <a:t>希望選修增設族語課程</a:t>
            </a:r>
            <a:r>
              <a:rPr lang="zh-TW" altLang="en-US" sz="2000" b="1" dirty="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smtClean="0">
                <a:solidFill>
                  <a:srgbClr val="FF0000"/>
                </a:solidFill>
                <a:latin typeface="標楷體" panose="03000509000000000000" pitchFamily="65" charset="-120"/>
                <a:ea typeface="標楷體" panose="03000509000000000000" pitchFamily="65" charset="-120"/>
              </a:rPr>
              <a:t>A2.</a:t>
            </a:r>
            <a:r>
              <a:rPr lang="zh-TW" altLang="en-US" sz="2000" b="1" dirty="0" smtClean="0">
                <a:solidFill>
                  <a:srgbClr val="FF0000"/>
                </a:solidFill>
                <a:latin typeface="標楷體" panose="03000509000000000000" pitchFamily="65" charset="-120"/>
                <a:ea typeface="標楷體" panose="03000509000000000000" pitchFamily="65" charset="-120"/>
              </a:rPr>
              <a:t>增設課程須經過校內會議，以及本校學生需求考量，暫時</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  很難推動，但中心於</a:t>
            </a:r>
            <a:r>
              <a:rPr lang="en-US" altLang="zh-TW" sz="2000" b="1" dirty="0" smtClean="0">
                <a:solidFill>
                  <a:srgbClr val="FF0000"/>
                </a:solidFill>
                <a:latin typeface="標楷體" panose="03000509000000000000" pitchFamily="65" charset="-120"/>
                <a:ea typeface="標楷體" panose="03000509000000000000" pitchFamily="65" charset="-120"/>
              </a:rPr>
              <a:t>109-2</a:t>
            </a:r>
            <a:r>
              <a:rPr lang="zh-TW" altLang="en-US" sz="2000" b="1" dirty="0" smtClean="0">
                <a:solidFill>
                  <a:srgbClr val="FF0000"/>
                </a:solidFill>
                <a:latin typeface="標楷體" panose="03000509000000000000" pitchFamily="65" charset="-120"/>
                <a:ea typeface="標楷體" panose="03000509000000000000" pitchFamily="65" charset="-120"/>
              </a:rPr>
              <a:t>學期將試辦短期族語課程。</a:t>
            </a:r>
            <a:endParaRPr lang="en-US" altLang="zh-TW" sz="2000" b="1" dirty="0" smtClean="0">
              <a:solidFill>
                <a:srgbClr val="FF0000"/>
              </a:solidFill>
              <a:latin typeface="標楷體" panose="03000509000000000000" pitchFamily="65" charset="-120"/>
              <a:ea typeface="標楷體" panose="03000509000000000000" pitchFamily="65" charset="-120"/>
            </a:endParaRPr>
          </a:p>
          <a:p>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Q3.</a:t>
            </a:r>
            <a:r>
              <a:rPr lang="zh-TW" altLang="en-US" sz="2000" b="1" dirty="0">
                <a:latin typeface="標楷體" panose="03000509000000000000" pitchFamily="65" charset="-120"/>
                <a:ea typeface="標楷體" panose="03000509000000000000" pitchFamily="65" charset="-120"/>
              </a:rPr>
              <a:t>希望有專屬原資中心獨立辦公室、原住民學生專用</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教室，以及社團專用社辦。</a:t>
            </a:r>
          </a:p>
          <a:p>
            <a:r>
              <a:rPr lang="en-US" altLang="zh-TW" sz="2000" b="1" dirty="0">
                <a:solidFill>
                  <a:srgbClr val="FF0000"/>
                </a:solidFill>
                <a:latin typeface="標楷體" panose="03000509000000000000" pitchFamily="65" charset="-120"/>
                <a:ea typeface="標楷體" panose="03000509000000000000" pitchFamily="65" charset="-120"/>
              </a:rPr>
              <a:t>A3.</a:t>
            </a:r>
            <a:r>
              <a:rPr lang="zh-TW" altLang="en-US" sz="2000" b="1" dirty="0">
                <a:solidFill>
                  <a:srgbClr val="FF0000"/>
                </a:solidFill>
                <a:latin typeface="標楷體" panose="03000509000000000000" pitchFamily="65" charset="-120"/>
                <a:ea typeface="標楷體" panose="03000509000000000000" pitchFamily="65" charset="-120"/>
              </a:rPr>
              <a:t>於</a:t>
            </a:r>
            <a:r>
              <a:rPr lang="en-US" altLang="zh-TW" sz="2000" b="1" dirty="0">
                <a:solidFill>
                  <a:srgbClr val="FF0000"/>
                </a:solidFill>
                <a:latin typeface="標楷體" panose="03000509000000000000" pitchFamily="65" charset="-120"/>
                <a:ea typeface="標楷體" panose="03000509000000000000" pitchFamily="65" charset="-120"/>
              </a:rPr>
              <a:t>109-2</a:t>
            </a:r>
            <a:r>
              <a:rPr lang="zh-TW" altLang="en-US" sz="2000" b="1" dirty="0">
                <a:solidFill>
                  <a:srgbClr val="FF0000"/>
                </a:solidFill>
                <a:latin typeface="標楷體" panose="03000509000000000000" pitchFamily="65" charset="-120"/>
                <a:ea typeface="標楷體" panose="03000509000000000000" pitchFamily="65" charset="-120"/>
              </a:rPr>
              <a:t>學期開始，社團將有新獨立社辦空間，也讓</a:t>
            </a:r>
            <a:r>
              <a:rPr lang="zh-TW" altLang="en-US" sz="2000" b="1" dirty="0" smtClean="0">
                <a:solidFill>
                  <a:srgbClr val="FF0000"/>
                </a:solidFill>
                <a:latin typeface="標楷體" panose="03000509000000000000" pitchFamily="65" charset="-120"/>
                <a:ea typeface="標楷體" panose="03000509000000000000" pitchFamily="65" charset="-120"/>
              </a:rPr>
              <a:t>中心</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也</a:t>
            </a:r>
            <a:r>
              <a:rPr lang="zh-TW" altLang="en-US" sz="2000" b="1" dirty="0">
                <a:solidFill>
                  <a:srgbClr val="FF0000"/>
                </a:solidFill>
                <a:latin typeface="標楷體" panose="03000509000000000000" pitchFamily="65" charset="-120"/>
                <a:ea typeface="標楷體" panose="03000509000000000000" pitchFamily="65" charset="-120"/>
              </a:rPr>
              <a:t>有獨立辦公室，但原住民學生專用教室較困難，因</a:t>
            </a:r>
            <a:r>
              <a:rPr lang="zh-TW" altLang="en-US" sz="2000" b="1" dirty="0" smtClean="0">
                <a:solidFill>
                  <a:srgbClr val="FF0000"/>
                </a:solidFill>
                <a:latin typeface="標楷體" panose="03000509000000000000" pitchFamily="65" charset="-120"/>
                <a:ea typeface="標楷體" panose="03000509000000000000" pitchFamily="65" charset="-120"/>
              </a:rPr>
              <a:t>本校</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場地</a:t>
            </a:r>
            <a:r>
              <a:rPr lang="zh-TW" altLang="en-US" sz="2000" b="1" dirty="0">
                <a:solidFill>
                  <a:srgbClr val="FF0000"/>
                </a:solidFill>
                <a:latin typeface="標楷體" panose="03000509000000000000" pitchFamily="65" charset="-120"/>
                <a:ea typeface="標楷體" panose="03000509000000000000" pitchFamily="65" charset="-120"/>
              </a:rPr>
              <a:t>有限，學校暫時無法提供。</a:t>
            </a:r>
            <a:endParaRPr lang="en-US" altLang="zh-TW" sz="2000" b="1" dirty="0">
              <a:solidFill>
                <a:srgbClr val="FF0000"/>
              </a:solidFill>
              <a:latin typeface="標楷體" panose="03000509000000000000" pitchFamily="65" charset="-120"/>
              <a:ea typeface="標楷體" panose="03000509000000000000" pitchFamily="65" charset="-120"/>
            </a:endParaRPr>
          </a:p>
          <a:p>
            <a:endParaRPr lang="en-US" altLang="zh-TW" sz="2000" b="1" dirty="0" smtClean="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219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15</a:t>
            </a:fld>
            <a:endParaRPr lang="zh-TW" altLang="en-US"/>
          </a:p>
        </p:txBody>
      </p:sp>
      <p:sp>
        <p:nvSpPr>
          <p:cNvPr id="5" name="文字方塊 4"/>
          <p:cNvSpPr txBox="1"/>
          <p:nvPr/>
        </p:nvSpPr>
        <p:spPr>
          <a:xfrm>
            <a:off x="683568" y="555526"/>
            <a:ext cx="6984776" cy="3785652"/>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Q4.</a:t>
            </a:r>
            <a:r>
              <a:rPr lang="zh-TW" altLang="en-US" sz="2000" b="1" dirty="0" smtClean="0">
                <a:latin typeface="標楷體" panose="03000509000000000000" pitchFamily="65" charset="-120"/>
                <a:ea typeface="標楷體" panose="03000509000000000000" pitchFamily="65" charset="-120"/>
              </a:rPr>
              <a:t>在班會配合原資中心宣傳，讓原住民生加深中心印象，了</a:t>
            </a:r>
            <a:endParaRPr lang="en-US" altLang="zh-TW" sz="2000" b="1" dirty="0" smtClean="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解可尋求權益幫助之場所，以及自身權益。</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smtClean="0">
                <a:solidFill>
                  <a:srgbClr val="FF0000"/>
                </a:solidFill>
                <a:latin typeface="標楷體" panose="03000509000000000000" pitchFamily="65" charset="-120"/>
                <a:ea typeface="標楷體" panose="03000509000000000000" pitchFamily="65" charset="-120"/>
              </a:rPr>
              <a:t>A4.</a:t>
            </a:r>
            <a:r>
              <a:rPr lang="zh-TW" altLang="en-US" sz="2000" b="1" dirty="0" smtClean="0">
                <a:solidFill>
                  <a:srgbClr val="FF0000"/>
                </a:solidFill>
                <a:latin typeface="標楷體" panose="03000509000000000000" pitchFamily="65" charset="-120"/>
                <a:ea typeface="標楷體" panose="03000509000000000000" pitchFamily="65" charset="-120"/>
              </a:rPr>
              <a:t>中心將會在導師會議上，請各班導師日後協助傳達。</a:t>
            </a:r>
            <a:endParaRPr lang="en-US" altLang="zh-TW" sz="2000" b="1" dirty="0" smtClean="0">
              <a:solidFill>
                <a:srgbClr val="FF0000"/>
              </a:solidFill>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en-US" altLang="zh-TW" sz="2000" b="1" dirty="0" smtClean="0">
                <a:latin typeface="標楷體" panose="03000509000000000000" pitchFamily="65" charset="-120"/>
                <a:ea typeface="標楷體" panose="03000509000000000000" pitchFamily="65" charset="-120"/>
              </a:rPr>
              <a:t>Q5.</a:t>
            </a:r>
            <a:r>
              <a:rPr lang="zh-TW" altLang="en-US" sz="2000" b="1" dirty="0" smtClean="0">
                <a:latin typeface="標楷體" panose="03000509000000000000" pitchFamily="65" charset="-120"/>
                <a:ea typeface="標楷體" panose="03000509000000000000" pitchFamily="65" charset="-120"/>
              </a:rPr>
              <a:t>設立南應大族服日。</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smtClean="0">
                <a:solidFill>
                  <a:srgbClr val="FF0000"/>
                </a:solidFill>
                <a:latin typeface="標楷體" panose="03000509000000000000" pitchFamily="65" charset="-120"/>
                <a:ea typeface="標楷體" panose="03000509000000000000" pitchFamily="65" charset="-120"/>
              </a:rPr>
              <a:t>A5.</a:t>
            </a:r>
            <a:r>
              <a:rPr lang="zh-TW" altLang="en-US" sz="2000" b="1" dirty="0">
                <a:solidFill>
                  <a:srgbClr val="FF0000"/>
                </a:solidFill>
                <a:latin typeface="標楷體" panose="03000509000000000000" pitchFamily="65" charset="-120"/>
                <a:ea typeface="標楷體" panose="03000509000000000000" pitchFamily="65" charset="-120"/>
              </a:rPr>
              <a:t>已</a:t>
            </a:r>
            <a:r>
              <a:rPr lang="zh-TW" altLang="en-US" sz="2000" b="1" dirty="0" smtClean="0">
                <a:solidFill>
                  <a:srgbClr val="FF0000"/>
                </a:solidFill>
                <a:latin typeface="標楷體" panose="03000509000000000000" pitchFamily="65" charset="-120"/>
                <a:ea typeface="標楷體" panose="03000509000000000000" pitchFamily="65" charset="-120"/>
              </a:rPr>
              <a:t>表決過半，於</a:t>
            </a:r>
            <a:r>
              <a:rPr lang="en-US" altLang="zh-TW" sz="2000" b="1" dirty="0" smtClean="0">
                <a:solidFill>
                  <a:srgbClr val="FF0000"/>
                </a:solidFill>
                <a:latin typeface="標楷體" panose="03000509000000000000" pitchFamily="65" charset="-120"/>
                <a:ea typeface="標楷體" panose="03000509000000000000" pitchFamily="65" charset="-120"/>
              </a:rPr>
              <a:t>10/21</a:t>
            </a:r>
            <a:r>
              <a:rPr lang="zh-TW" altLang="en-US" sz="2000" b="1" dirty="0" smtClean="0">
                <a:solidFill>
                  <a:srgbClr val="FF0000"/>
                </a:solidFill>
                <a:latin typeface="標楷體" panose="03000509000000000000" pitchFamily="65" charset="-120"/>
                <a:ea typeface="標楷體" panose="03000509000000000000" pitchFamily="65" charset="-120"/>
              </a:rPr>
              <a:t>該週</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校慶週</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辦理一日族服日</a:t>
            </a:r>
            <a:r>
              <a:rPr lang="zh-TW" altLang="en-US" sz="2000" b="1" dirty="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請</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 同學記得穿</a:t>
            </a:r>
            <a:r>
              <a:rPr lang="zh-TW" altLang="en-US" sz="2000" b="1" dirty="0">
                <a:solidFill>
                  <a:srgbClr val="FF0000"/>
                </a:solidFill>
                <a:latin typeface="標楷體" panose="03000509000000000000" pitchFamily="65" charset="-120"/>
                <a:ea typeface="標楷體" panose="03000509000000000000" pitchFamily="65" charset="-120"/>
              </a:rPr>
              <a:t>族服。</a:t>
            </a:r>
            <a:endParaRPr lang="en-US" altLang="zh-TW" sz="2000" b="1" dirty="0" smtClean="0">
              <a:solidFill>
                <a:srgbClr val="FF0000"/>
              </a:solidFill>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Q</a:t>
            </a:r>
            <a:r>
              <a:rPr lang="en-US" altLang="zh-TW" sz="2000" b="1" dirty="0" smtClean="0">
                <a:latin typeface="標楷體" panose="03000509000000000000" pitchFamily="65" charset="-120"/>
                <a:ea typeface="標楷體" panose="03000509000000000000" pitchFamily="65" charset="-120"/>
              </a:rPr>
              <a:t>6.</a:t>
            </a:r>
            <a:r>
              <a:rPr lang="zh-TW" altLang="en-US" sz="2000" b="1" dirty="0" smtClean="0">
                <a:latin typeface="標楷體" panose="03000509000000000000" pitchFamily="65" charset="-120"/>
                <a:ea typeface="標楷體" panose="03000509000000000000" pitchFamily="65" charset="-120"/>
              </a:rPr>
              <a:t>提供建議原資中心加設辦理活動。</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smtClean="0">
                <a:solidFill>
                  <a:srgbClr val="FF0000"/>
                </a:solidFill>
                <a:latin typeface="標楷體" panose="03000509000000000000" pitchFamily="65" charset="-120"/>
                <a:ea typeface="標楷體" panose="03000509000000000000" pitchFamily="65" charset="-120"/>
              </a:rPr>
              <a:t>A6.</a:t>
            </a:r>
            <a:r>
              <a:rPr lang="zh-TW" altLang="en-US" sz="2000" b="1" dirty="0" smtClean="0">
                <a:solidFill>
                  <a:srgbClr val="FF0000"/>
                </a:solidFill>
                <a:latin typeface="標楷體" panose="03000509000000000000" pitchFamily="65" charset="-120"/>
                <a:ea typeface="標楷體" panose="03000509000000000000" pitchFamily="65" charset="-120"/>
              </a:rPr>
              <a:t>原住民遊行、傳統競技運動會、音樂祭、樂舞課程、傳統</a:t>
            </a:r>
            <a:endParaRPr lang="en-US" altLang="zh-TW" sz="2000" b="1" dirty="0" smtClean="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編織、族服編織、原住民族學生高峰會。</a:t>
            </a:r>
            <a:endParaRPr lang="en-US" altLang="zh-TW" sz="2000" b="1" dirty="0" smtClean="0">
              <a:solidFill>
                <a:srgbClr val="FF0000"/>
              </a:solidFill>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867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15816" y="1190658"/>
            <a:ext cx="6192688"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獎助學金報告</a:t>
            </a:r>
            <a:endParaRPr lang="en-US" altLang="zh-TW"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16</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45325" y="1275606"/>
            <a:ext cx="7119581"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大專</a:t>
            </a:r>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院</a:t>
            </a:r>
            <a:endParaRPr lang="en-US" altLang="zh-TW"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原住民獎助學金</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17</a:t>
            </a:fld>
            <a:endParaRPr lang="zh-TW" altLang="en-US"/>
          </a:p>
        </p:txBody>
      </p:sp>
      <p:sp>
        <p:nvSpPr>
          <p:cNvPr id="2" name="文字方塊 1"/>
          <p:cNvSpPr txBox="1"/>
          <p:nvPr/>
        </p:nvSpPr>
        <p:spPr>
          <a:xfrm>
            <a:off x="2339752" y="339502"/>
            <a:ext cx="1031051" cy="1107996"/>
          </a:xfrm>
          <a:prstGeom prst="rect">
            <a:avLst/>
          </a:prstGeom>
          <a:noFill/>
        </p:spPr>
        <p:txBody>
          <a:bodyPr wrap="none" rtlCol="0">
            <a:spAutoFit/>
          </a:bodyPr>
          <a:lstStyle/>
          <a:p>
            <a:r>
              <a:rPr lang="zh-TW"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一</a:t>
            </a:r>
            <a:endPar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endParaRPr>
          </a:p>
        </p:txBody>
      </p:sp>
    </p:spTree>
    <p:extLst>
      <p:ext uri="{BB962C8B-B14F-4D97-AF65-F5344CB8AC3E}">
        <p14:creationId xmlns:p14="http://schemas.microsoft.com/office/powerpoint/2010/main" val="259210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17438"/>
            <a:ext cx="8229600" cy="4114552"/>
          </a:xfrm>
        </p:spPr>
        <p:txBody>
          <a:bodyPr>
            <a:normAutofit/>
          </a:bodyPr>
          <a:lstStyle/>
          <a:p>
            <a:pPr marL="0" indent="0">
              <a:buNone/>
              <a:defRPr/>
            </a:pPr>
            <a:r>
              <a:rPr lang="en-US" altLang="zh-TW" sz="2000" b="1" dirty="0">
                <a:latin typeface="標楷體" panose="03000509000000000000" pitchFamily="65" charset="-120"/>
                <a:ea typeface="標楷體" panose="03000509000000000000" pitchFamily="65" charset="-120"/>
              </a:rPr>
              <a:t>&lt;</a:t>
            </a:r>
            <a:r>
              <a:rPr lang="zh-TW" altLang="en-US" sz="2000" b="1" dirty="0">
                <a:latin typeface="標楷體" panose="03000509000000000000" pitchFamily="65" charset="-120"/>
                <a:ea typeface="標楷體" panose="03000509000000000000" pitchFamily="65" charset="-120"/>
              </a:rPr>
              <a:t>申請資格</a:t>
            </a:r>
            <a:r>
              <a:rPr lang="en-US" altLang="zh-TW" sz="2000" b="1" dirty="0">
                <a:latin typeface="標楷體" panose="03000509000000000000" pitchFamily="65" charset="-120"/>
                <a:ea typeface="標楷體" panose="03000509000000000000" pitchFamily="65" charset="-120"/>
              </a:rPr>
              <a:t>&gt;</a:t>
            </a:r>
          </a:p>
          <a:p>
            <a:pPr marL="0" indent="0">
              <a:buNone/>
              <a:defRPr/>
            </a:pPr>
            <a:r>
              <a:rPr lang="zh-TW" altLang="en-US" sz="2000" dirty="0">
                <a:latin typeface="標楷體" panose="03000509000000000000" pitchFamily="65" charset="-120"/>
                <a:ea typeface="標楷體" panose="03000509000000000000" pitchFamily="65" charset="-120"/>
              </a:rPr>
              <a:t>  本校四技、二技及七技四年級以上</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日間部、進修部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之原住民</a:t>
            </a:r>
            <a:r>
              <a:rPr lang="zh-TW" altLang="en-US" sz="2000"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線上申請期限</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02/22(</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起至</a:t>
            </a:r>
            <a:r>
              <a:rPr lang="en-US" altLang="zh-TW" sz="2000" dirty="0" smtClean="0">
                <a:latin typeface="標楷體" panose="03000509000000000000" pitchFamily="65" charset="-120"/>
                <a:ea typeface="標楷體" panose="03000509000000000000" pitchFamily="65" charset="-120"/>
              </a:rPr>
              <a:t>03/23(</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校內收件期限</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02/22</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起至</a:t>
            </a:r>
            <a:r>
              <a:rPr lang="en-US" altLang="zh-TW" sz="2000" dirty="0">
                <a:latin typeface="標楷體" panose="03000509000000000000" pitchFamily="65" charset="-120"/>
                <a:ea typeface="標楷體" panose="03000509000000000000" pitchFamily="65" charset="-120"/>
              </a:rPr>
              <a:t>04/12(</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a:latin typeface="標楷體" panose="03000509000000000000" pitchFamily="65" charset="-120"/>
                <a:ea typeface="標楷體" panose="03000509000000000000" pitchFamily="65" charset="-120"/>
              </a:rPr>
              <a:t>校內收件地點</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  課外活動指導組</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活動中心三樓</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endParaRPr lang="en-US" altLang="zh-TW" sz="2000" b="1" dirty="0" smtClean="0">
              <a:latin typeface="標楷體" panose="03000509000000000000" pitchFamily="65" charset="-120"/>
              <a:ea typeface="標楷體" panose="03000509000000000000" pitchFamily="65" charset="-120"/>
            </a:endParaRPr>
          </a:p>
          <a:p>
            <a:pPr mar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承辦人員</a:t>
            </a:r>
            <a:r>
              <a:rPr lang="en-US" altLang="zh-TW" sz="2000" b="1" dirty="0" smtClean="0">
                <a:latin typeface="標楷體" panose="03000509000000000000" pitchFamily="65" charset="-120"/>
                <a:ea typeface="標楷體" panose="03000509000000000000" pitchFamily="65" charset="-120"/>
              </a:rPr>
              <a:t>&gt;</a:t>
            </a:r>
          </a:p>
          <a:p>
            <a:pPr marL="0" indent="0">
              <a:buNone/>
            </a:pPr>
            <a:r>
              <a:rPr lang="zh-TW" altLang="en-US" sz="2000" b="1" dirty="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原資中心 </a:t>
            </a:r>
            <a:r>
              <a:rPr lang="zh-TW" altLang="en-US" sz="2000" dirty="0" smtClean="0">
                <a:latin typeface="標楷體" panose="03000509000000000000" pitchFamily="65" charset="-120"/>
                <a:ea typeface="標楷體" panose="03000509000000000000" pitchFamily="65" charset="-120"/>
                <a:sym typeface="+mn-ea"/>
              </a:rPr>
              <a:t>杜培宣老師 </a:t>
            </a:r>
            <a:r>
              <a:rPr lang="en-US" altLang="zh-TW" sz="2000" dirty="0" smtClean="0">
                <a:latin typeface="標楷體" panose="03000509000000000000" pitchFamily="65" charset="-120"/>
                <a:ea typeface="標楷體" panose="03000509000000000000" pitchFamily="65" charset="-120"/>
              </a:rPr>
              <a:t>06-2532106#281</a:t>
            </a: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18</a:t>
            </a:fld>
            <a:endParaRPr lang="zh-TW" altLang="en-US"/>
          </a:p>
        </p:txBody>
      </p:sp>
    </p:spTree>
    <p:extLst>
      <p:ext uri="{BB962C8B-B14F-4D97-AF65-F5344CB8AC3E}">
        <p14:creationId xmlns:p14="http://schemas.microsoft.com/office/powerpoint/2010/main" val="2249893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17438"/>
            <a:ext cx="8229600" cy="4114552"/>
          </a:xfrm>
        </p:spPr>
        <p:txBody>
          <a:bodyPr>
            <a:normAutofit/>
          </a:bodyPr>
          <a:lstStyle/>
          <a:p>
            <a:pPr marL="0" indent="0">
              <a:buNone/>
            </a:pPr>
            <a:r>
              <a:rPr lang="en-US" altLang="zh-TW" sz="2000" b="1" dirty="0">
                <a:latin typeface="標楷體" panose="03000509000000000000" pitchFamily="65" charset="-120"/>
                <a:ea typeface="標楷體" panose="03000509000000000000" pitchFamily="65" charset="-120"/>
              </a:rPr>
              <a:t>&lt;</a:t>
            </a:r>
            <a:r>
              <a:rPr lang="zh-TW" altLang="en-US" sz="2000" b="1" dirty="0">
                <a:latin typeface="標楷體" panose="03000509000000000000" pitchFamily="65" charset="-120"/>
                <a:ea typeface="標楷體" panose="03000509000000000000" pitchFamily="65" charset="-120"/>
              </a:rPr>
              <a:t>線上登入申請</a:t>
            </a:r>
            <a:r>
              <a:rPr lang="en-US" altLang="zh-TW" sz="2000" b="1" dirty="0" smtClean="0">
                <a:latin typeface="標楷體" panose="03000509000000000000" pitchFamily="65" charset="-120"/>
                <a:ea typeface="標楷體" panose="03000509000000000000" pitchFamily="65" charset="-120"/>
              </a:rPr>
              <a:t>&gt;</a:t>
            </a: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一、搜尋</a:t>
            </a:r>
            <a:r>
              <a:rPr lang="zh-TW" altLang="en-US"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hlinkClick r:id="rId3"/>
              </a:rPr>
              <a:t>大專院原住民獎助學金申請</a:t>
            </a:r>
            <a:r>
              <a:rPr lang="zh-TW" altLang="en-US" sz="2000" dirty="0" smtClean="0">
                <a:latin typeface="標楷體" panose="03000509000000000000" pitchFamily="65" charset="-120"/>
                <a:ea typeface="標楷體" panose="03000509000000000000" pitchFamily="65" charset="-120"/>
                <a:hlinkClick r:id="rId3"/>
              </a:rPr>
              <a:t>系統</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二、課外活動指導組</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服務項目</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獎助學金</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原住民獎助學金</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三、南應大原資中心</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相關連結</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大專院原住民獎助學金</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b="1" dirty="0" smtClean="0">
              <a:latin typeface="標楷體" panose="03000509000000000000" pitchFamily="65" charset="-120"/>
              <a:ea typeface="標楷體" panose="03000509000000000000" pitchFamily="65" charset="-120"/>
            </a:endParaRPr>
          </a:p>
          <a:p>
            <a:pPr mar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繳交資料</a:t>
            </a:r>
            <a:r>
              <a:rPr lang="en-US" altLang="zh-TW" sz="2000" b="1" dirty="0">
                <a:latin typeface="標楷體" panose="03000509000000000000" pitchFamily="65" charset="-120"/>
                <a:ea typeface="標楷體" panose="03000509000000000000" pitchFamily="65" charset="-120"/>
              </a:rPr>
              <a:t>&gt;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、申請書</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線上填寫、再列印出來簽名</a:t>
            </a:r>
            <a:r>
              <a:rPr lang="en-US"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二</a:t>
            </a:r>
            <a:r>
              <a:rPr lang="zh-TW" altLang="en-US" sz="2000" dirty="0">
                <a:latin typeface="標楷體" panose="03000509000000000000" pitchFamily="65" charset="-120"/>
                <a:ea typeface="標楷體" panose="03000509000000000000" pitchFamily="65" charset="-120"/>
              </a:rPr>
              <a:t>、成績單</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上學期平均成績單級班級排名</a:t>
            </a:r>
            <a:r>
              <a:rPr lang="en-US"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三、個人私章</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已繳交者則免附</a:t>
            </a:r>
            <a:r>
              <a:rPr lang="en-US" altLang="zh-TW" sz="2000" dirty="0" smtClean="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四</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個人戶籍謄本</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第一次辦理需附上</a:t>
            </a:r>
            <a:r>
              <a:rPr lang="en-US" altLang="zh-TW" sz="2000" dirty="0" smtClean="0">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19</a:t>
            </a:fld>
            <a:endParaRPr lang="zh-TW" altLang="en-US"/>
          </a:p>
        </p:txBody>
      </p:sp>
    </p:spTree>
    <p:extLst>
      <p:ext uri="{BB962C8B-B14F-4D97-AF65-F5344CB8AC3E}">
        <p14:creationId xmlns:p14="http://schemas.microsoft.com/office/powerpoint/2010/main" val="1211568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688032" y="483518"/>
            <a:ext cx="7772400" cy="17281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歡迎</a:t>
            </a:r>
          </a:p>
        </p:txBody>
      </p:sp>
      <p:sp>
        <p:nvSpPr>
          <p:cNvPr id="3" name="標題 1"/>
          <p:cNvSpPr txBox="1">
            <a:spLocks/>
          </p:cNvSpPr>
          <p:nvPr/>
        </p:nvSpPr>
        <p:spPr>
          <a:xfrm>
            <a:off x="323528" y="2355726"/>
            <a:ext cx="8568952"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活動期間</a:t>
            </a:r>
            <a:r>
              <a:rPr lang="en-US" altLang="zh-TW"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除了進食外</a:t>
            </a:r>
            <a:r>
              <a:rPr lang="en-US" altLang="zh-TW"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請</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戴配戴口罩</a:t>
            </a:r>
            <a:endPar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2.</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身體不適</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的</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同學</a:t>
            </a:r>
            <a:r>
              <a:rPr lang="en-US" altLang="zh-TW"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請</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主動</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告知返家休息</a:t>
            </a:r>
            <a:endPar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3.</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咳嗽時</a:t>
            </a:r>
            <a:r>
              <a:rPr lang="en-US" altLang="zh-TW"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請</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用手肘內側屋住口鼻</a:t>
            </a:r>
            <a:endPar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r>
              <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4.</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打招呼時請用點頭示意即可</a:t>
            </a: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2</a:t>
            </a:fld>
            <a:endParaRPr lang="zh-TW" altLang="en-US"/>
          </a:p>
        </p:txBody>
      </p:sp>
    </p:spTree>
    <p:extLst>
      <p:ext uri="{BB962C8B-B14F-4D97-AF65-F5344CB8AC3E}">
        <p14:creationId xmlns:p14="http://schemas.microsoft.com/office/powerpoint/2010/main" val="177282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8229600" cy="4111105"/>
          </a:xfrm>
        </p:spPr>
        <p:txBody>
          <a:bodyPr>
            <a:normAutofit/>
          </a:bodyPr>
          <a:lstStyle/>
          <a:p>
            <a:pPr mar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申請項目內容</a:t>
            </a:r>
            <a:r>
              <a:rPr lang="en-US" altLang="zh-TW" sz="2000" b="1" dirty="0" smtClean="0">
                <a:latin typeface="標楷體" panose="03000509000000000000" pitchFamily="65" charset="-120"/>
                <a:ea typeface="標楷體" panose="03000509000000000000" pitchFamily="65" charset="-120"/>
              </a:rPr>
              <a:t>&gt;</a:t>
            </a:r>
            <a:endParaRPr lang="en-US" altLang="zh-TW" sz="2000" b="1"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160154562"/>
              </p:ext>
            </p:extLst>
          </p:nvPr>
        </p:nvGraphicFramePr>
        <p:xfrm>
          <a:off x="1259632" y="987574"/>
          <a:ext cx="6552728" cy="3474095"/>
        </p:xfrm>
        <a:graphic>
          <a:graphicData uri="http://schemas.openxmlformats.org/drawingml/2006/table">
            <a:tbl>
              <a:tblPr firstRow="1" bandRow="1">
                <a:tableStyleId>{16D9F66E-5EB9-4882-86FB-DCBF35E3C3E4}</a:tableStyleId>
              </a:tblPr>
              <a:tblGrid>
                <a:gridCol w="1872208"/>
                <a:gridCol w="1440160"/>
                <a:gridCol w="1080120"/>
                <a:gridCol w="2160240"/>
              </a:tblGrid>
              <a:tr h="191770">
                <a:tc>
                  <a:txBody>
                    <a:bodyPr/>
                    <a:lstStyle/>
                    <a:p>
                      <a:r>
                        <a:rPr lang="zh-TW" altLang="en-US" sz="1600" b="1" dirty="0" smtClean="0">
                          <a:latin typeface="標楷體" panose="03000509000000000000" pitchFamily="65" charset="-120"/>
                          <a:ea typeface="標楷體" panose="03000509000000000000" pitchFamily="65" charset="-120"/>
                        </a:rPr>
                        <a:t>申請項目</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成績標準</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補助金額</a:t>
                      </a:r>
                      <a:endParaRPr lang="zh-TW" altLang="en-US" sz="1600" b="1" dirty="0">
                        <a:latin typeface="標楷體" panose="03000509000000000000" pitchFamily="65" charset="-120"/>
                        <a:ea typeface="標楷體" panose="03000509000000000000" pitchFamily="65" charset="-120"/>
                      </a:endParaRPr>
                    </a:p>
                  </a:txBody>
                  <a:tcPr anchor="ctr"/>
                </a:tc>
                <a:tc>
                  <a:txBody>
                    <a:bodyPr/>
                    <a:lstStyle/>
                    <a:p>
                      <a:r>
                        <a:rPr lang="zh-TW" altLang="en-US" sz="1600" b="1" dirty="0" smtClean="0">
                          <a:latin typeface="標楷體" panose="03000509000000000000" pitchFamily="65" charset="-120"/>
                          <a:ea typeface="標楷體" panose="03000509000000000000" pitchFamily="65" charset="-120"/>
                        </a:rPr>
                        <a:t>備註</a:t>
                      </a:r>
                      <a:endParaRPr lang="zh-TW" altLang="en-US" sz="1600" b="1" dirty="0">
                        <a:latin typeface="標楷體" panose="03000509000000000000" pitchFamily="65" charset="-120"/>
                        <a:ea typeface="標楷體" panose="03000509000000000000" pitchFamily="65" charset="-120"/>
                      </a:endParaRPr>
                    </a:p>
                  </a:txBody>
                  <a:tcPr anchor="ctr"/>
                </a:tc>
              </a:tr>
              <a:tr h="779501">
                <a:tc>
                  <a:txBody>
                    <a:bodyPr/>
                    <a:lstStyle/>
                    <a:p>
                      <a:r>
                        <a:rPr lang="zh-TW" altLang="en-US" sz="1600" dirty="0" smtClean="0">
                          <a:latin typeface="標楷體" panose="03000509000000000000" pitchFamily="65" charset="-120"/>
                          <a:ea typeface="標楷體" panose="03000509000000000000" pitchFamily="65" charset="-120"/>
                        </a:rPr>
                        <a:t>獎學金</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zh-TW" altLang="en-US" sz="1600" dirty="0" smtClean="0">
                          <a:latin typeface="標楷體" panose="03000509000000000000" pitchFamily="65" charset="-120"/>
                          <a:ea typeface="標楷體" panose="03000509000000000000" pitchFamily="65" charset="-120"/>
                        </a:rPr>
                        <a:t>前一學期成績達</a:t>
                      </a:r>
                      <a:r>
                        <a:rPr lang="en-US" altLang="zh-TW" sz="1600" dirty="0" smtClean="0">
                          <a:latin typeface="標楷體" panose="03000509000000000000" pitchFamily="65" charset="-120"/>
                          <a:ea typeface="標楷體" panose="03000509000000000000" pitchFamily="65" charset="-120"/>
                        </a:rPr>
                        <a:t>70</a:t>
                      </a:r>
                      <a:r>
                        <a:rPr lang="zh-TW" altLang="en-US" sz="1600" dirty="0" smtClean="0">
                          <a:latin typeface="標楷體" panose="03000509000000000000" pitchFamily="65" charset="-120"/>
                          <a:ea typeface="標楷體" panose="03000509000000000000" pitchFamily="65" charset="-120"/>
                        </a:rPr>
                        <a:t>分以上</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en-US" altLang="zh-TW" sz="1600" dirty="0" smtClean="0">
                          <a:latin typeface="標楷體" panose="03000509000000000000" pitchFamily="65" charset="-120"/>
                          <a:ea typeface="標楷體" panose="03000509000000000000" pitchFamily="65" charset="-120"/>
                        </a:rPr>
                        <a:t>22,000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rowSpan="5">
                  <a:txBody>
                    <a:bodyPr/>
                    <a:lstStyle/>
                    <a:p>
                      <a:r>
                        <a:rPr lang="zh-TW" altLang="en-US" sz="1600" dirty="0" smtClean="0">
                          <a:latin typeface="標楷體" panose="03000509000000000000" pitchFamily="65" charset="-120"/>
                          <a:ea typeface="標楷體" panose="03000509000000000000" pitchFamily="65" charset="-120"/>
                        </a:rPr>
                        <a:t>如有申請過以上任一項目，</a:t>
                      </a:r>
                      <a:r>
                        <a:rPr lang="zh-TW" altLang="en-US" sz="1600" b="1" u="sng" dirty="0" smtClean="0">
                          <a:latin typeface="標楷體" panose="03000509000000000000" pitchFamily="65" charset="-120"/>
                          <a:ea typeface="標楷體" panose="03000509000000000000" pitchFamily="65" charset="-120"/>
                        </a:rPr>
                        <a:t>需履行生活服務</a:t>
                      </a:r>
                      <a:r>
                        <a:rPr lang="en-US" altLang="zh-TW" sz="1600" b="1" u="sng" dirty="0" smtClean="0">
                          <a:latin typeface="標楷體" panose="03000509000000000000" pitchFamily="65" charset="-120"/>
                          <a:ea typeface="標楷體" panose="03000509000000000000" pitchFamily="65" charset="-120"/>
                        </a:rPr>
                        <a:t>48</a:t>
                      </a:r>
                      <a:r>
                        <a:rPr lang="zh-TW" altLang="en-US" sz="1600" b="1" u="sng" dirty="0" smtClean="0">
                          <a:latin typeface="標楷體" panose="03000509000000000000" pitchFamily="65" charset="-120"/>
                          <a:ea typeface="標楷體" panose="03000509000000000000" pitchFamily="65" charset="-120"/>
                        </a:rPr>
                        <a:t>小時</a:t>
                      </a:r>
                      <a:r>
                        <a:rPr lang="zh-TW" altLang="en-US" sz="1600" dirty="0" smtClean="0">
                          <a:latin typeface="標楷體" panose="03000509000000000000" pitchFamily="65" charset="-120"/>
                          <a:ea typeface="標楷體" panose="03000509000000000000" pitchFamily="65" charset="-120"/>
                        </a:rPr>
                        <a:t>，協助學校教務研究或教務、學務、總務、輔導及其他行政事務。</a:t>
                      </a:r>
                      <a:endParaRPr lang="zh-TW" altLang="en-US" sz="1600" dirty="0">
                        <a:latin typeface="標楷體" panose="03000509000000000000" pitchFamily="65" charset="-120"/>
                        <a:ea typeface="標楷體" panose="03000509000000000000" pitchFamily="65" charset="-120"/>
                      </a:endParaRPr>
                    </a:p>
                  </a:txBody>
                  <a:tcPr anchor="ctr"/>
                </a:tc>
              </a:tr>
              <a:tr h="389084">
                <a:tc>
                  <a:txBody>
                    <a:bodyPr/>
                    <a:lstStyle/>
                    <a:p>
                      <a:r>
                        <a:rPr lang="zh-TW" altLang="en-US" sz="1600" dirty="0" smtClean="0">
                          <a:latin typeface="標楷體" panose="03000509000000000000" pitchFamily="65" charset="-120"/>
                          <a:ea typeface="標楷體" panose="03000509000000000000" pitchFamily="65" charset="-120"/>
                        </a:rPr>
                        <a:t>一般助學金</a:t>
                      </a:r>
                      <a:endParaRPr lang="zh-TW" altLang="en-US" sz="1600" dirty="0">
                        <a:latin typeface="標楷體" panose="03000509000000000000" pitchFamily="65" charset="-120"/>
                        <a:ea typeface="標楷體" panose="03000509000000000000" pitchFamily="65" charset="-120"/>
                      </a:endParaRPr>
                    </a:p>
                  </a:txBody>
                  <a:tcPr anchor="ctr"/>
                </a:tc>
                <a:tc rowSpan="4">
                  <a:txBody>
                    <a:bodyPr/>
                    <a:lstStyle/>
                    <a:p>
                      <a:r>
                        <a:rPr lang="zh-TW" altLang="en-US" sz="1600" dirty="0" smtClean="0">
                          <a:latin typeface="標楷體" panose="03000509000000000000" pitchFamily="65" charset="-120"/>
                          <a:ea typeface="標楷體" panose="03000509000000000000" pitchFamily="65" charset="-120"/>
                        </a:rPr>
                        <a:t>前一學期成績達</a:t>
                      </a:r>
                      <a:r>
                        <a:rPr lang="en-US" altLang="zh-TW" sz="1600" dirty="0" smtClean="0">
                          <a:latin typeface="標楷體" panose="03000509000000000000" pitchFamily="65" charset="-120"/>
                          <a:ea typeface="標楷體" panose="03000509000000000000" pitchFamily="65" charset="-120"/>
                        </a:rPr>
                        <a:t>60</a:t>
                      </a:r>
                      <a:r>
                        <a:rPr lang="zh-TW" altLang="en-US" sz="1600" dirty="0" smtClean="0">
                          <a:latin typeface="標楷體" panose="03000509000000000000" pitchFamily="65" charset="-120"/>
                          <a:ea typeface="標楷體" panose="03000509000000000000" pitchFamily="65" charset="-120"/>
                        </a:rPr>
                        <a:t>分以上</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815478">
                <a:tc>
                  <a:txBody>
                    <a:bodyPr/>
                    <a:lstStyle/>
                    <a:p>
                      <a:r>
                        <a:rPr lang="zh-TW" altLang="en-US" sz="1600" dirty="0" smtClean="0">
                          <a:latin typeface="標楷體" panose="03000509000000000000" pitchFamily="65" charset="-120"/>
                          <a:ea typeface="標楷體" panose="03000509000000000000" pitchFamily="65" charset="-120"/>
                        </a:rPr>
                        <a:t>設籍在蘭嶼鄉之雅美族學生</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p>
                    <a:p>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575632">
                <a:tc>
                  <a:txBody>
                    <a:bodyPr/>
                    <a:lstStyle/>
                    <a:p>
                      <a:r>
                        <a:rPr lang="zh-TW" altLang="en-US" sz="1600" dirty="0" smtClean="0">
                          <a:latin typeface="標楷體" panose="03000509000000000000" pitchFamily="65" charset="-120"/>
                          <a:ea typeface="標楷體" panose="03000509000000000000" pitchFamily="65" charset="-120"/>
                        </a:rPr>
                        <a:t>中低收入戶助學金</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17,000</a:t>
                      </a:r>
                      <a:r>
                        <a:rPr lang="zh-TW" altLang="en-US" sz="1600" dirty="0" smtClean="0">
                          <a:latin typeface="標楷體" panose="03000509000000000000" pitchFamily="65" charset="-120"/>
                          <a:ea typeface="標楷體" panose="03000509000000000000" pitchFamily="65" charset="-120"/>
                        </a:rPr>
                        <a:t>元</a:t>
                      </a:r>
                    </a:p>
                    <a:p>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r h="575632">
                <a:tc>
                  <a:txBody>
                    <a:bodyPr/>
                    <a:lstStyle/>
                    <a:p>
                      <a:r>
                        <a:rPr lang="zh-TW" altLang="en-US" sz="1600" dirty="0" smtClean="0">
                          <a:latin typeface="標楷體" panose="03000509000000000000" pitchFamily="65" charset="-120"/>
                          <a:ea typeface="標楷體" panose="03000509000000000000" pitchFamily="65" charset="-120"/>
                        </a:rPr>
                        <a:t>低收入戶助學金</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c>
                  <a:txBody>
                    <a:bodyPr/>
                    <a:lstStyle/>
                    <a:p>
                      <a:r>
                        <a:rPr lang="en-US" altLang="zh-TW" sz="1600" dirty="0" smtClean="0">
                          <a:latin typeface="標楷體" panose="03000509000000000000" pitchFamily="65" charset="-120"/>
                          <a:ea typeface="標楷體" panose="03000509000000000000" pitchFamily="65" charset="-120"/>
                        </a:rPr>
                        <a:t>27,000</a:t>
                      </a:r>
                      <a:r>
                        <a:rPr lang="zh-TW" altLang="en-US" sz="1600" dirty="0" smtClean="0">
                          <a:latin typeface="標楷體" panose="03000509000000000000" pitchFamily="65" charset="-120"/>
                          <a:ea typeface="標楷體" panose="03000509000000000000" pitchFamily="65" charset="-120"/>
                        </a:rPr>
                        <a:t>元</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dirty="0"/>
                    </a:p>
                  </a:txBody>
                  <a:tcPr/>
                </a:tc>
              </a:tr>
            </a:tbl>
          </a:graphicData>
        </a:graphic>
      </p:graphicFrame>
      <p:sp>
        <p:nvSpPr>
          <p:cNvPr id="4" name="投影片編號版面配置區 3"/>
          <p:cNvSpPr>
            <a:spLocks noGrp="1"/>
          </p:cNvSpPr>
          <p:nvPr>
            <p:ph type="sldNum" sz="quarter" idx="12"/>
          </p:nvPr>
        </p:nvSpPr>
        <p:spPr/>
        <p:txBody>
          <a:bodyPr/>
          <a:lstStyle/>
          <a:p>
            <a:fld id="{8B1E6680-229B-424B-BBB3-64CE29CD5FEB}" type="slidenum">
              <a:rPr lang="zh-TW" altLang="en-US" smtClean="0"/>
              <a:t>20</a:t>
            </a:fld>
            <a:endParaRPr lang="zh-TW" altLang="en-US"/>
          </a:p>
        </p:txBody>
      </p:sp>
    </p:spTree>
    <p:extLst>
      <p:ext uri="{BB962C8B-B14F-4D97-AF65-F5344CB8AC3E}">
        <p14:creationId xmlns:p14="http://schemas.microsoft.com/office/powerpoint/2010/main" val="1673970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303" t="19774" r="9103" b="4474"/>
          <a:stretch/>
        </p:blipFill>
        <p:spPr bwMode="auto">
          <a:xfrm>
            <a:off x="467544" y="411510"/>
            <a:ext cx="7272808"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21</a:t>
            </a:fld>
            <a:endParaRPr lang="zh-TW" altLang="en-US"/>
          </a:p>
        </p:txBody>
      </p:sp>
    </p:spTree>
    <p:extLst>
      <p:ext uri="{BB962C8B-B14F-4D97-AF65-F5344CB8AC3E}">
        <p14:creationId xmlns:p14="http://schemas.microsoft.com/office/powerpoint/2010/main" val="234034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303" t="19774" r="9103" b="4474"/>
          <a:stretch/>
        </p:blipFill>
        <p:spPr bwMode="auto">
          <a:xfrm>
            <a:off x="467544" y="483519"/>
            <a:ext cx="727280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圖說文字 8"/>
          <p:cNvSpPr/>
          <p:nvPr/>
        </p:nvSpPr>
        <p:spPr>
          <a:xfrm>
            <a:off x="5364088" y="555526"/>
            <a:ext cx="2232248" cy="1800200"/>
          </a:xfrm>
          <a:prstGeom prst="wedgeRoundRectCallout">
            <a:avLst>
              <a:gd name="adj1" fmla="val -201230"/>
              <a:gd name="adj2" fmla="val 1200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新生</a:t>
            </a: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首次申請</a:t>
            </a:r>
            <a:r>
              <a:rPr lang="en-US" altLang="zh-TW" sz="1400" b="1" dirty="0" smtClean="0">
                <a:solidFill>
                  <a:srgbClr val="FF0000"/>
                </a:solidFill>
                <a:latin typeface="標楷體" panose="03000509000000000000" pitchFamily="65" charset="-120"/>
                <a:ea typeface="標楷體" panose="03000509000000000000" pitchFamily="65" charset="-120"/>
              </a:rPr>
              <a:t>》</a:t>
            </a:r>
          </a:p>
          <a:p>
            <a:pPr algn="ctr"/>
            <a:r>
              <a:rPr lang="en-US" altLang="zh-TW" sz="1400" b="1" dirty="0" smtClean="0">
                <a:solidFill>
                  <a:srgbClr val="FF0000"/>
                </a:solidFill>
                <a:latin typeface="標楷體" panose="03000509000000000000" pitchFamily="65" charset="-120"/>
                <a:ea typeface="標楷體" panose="03000509000000000000" pitchFamily="65" charset="-120"/>
              </a:rPr>
              <a:t>※</a:t>
            </a:r>
            <a:r>
              <a:rPr lang="zh-TW" altLang="en-US" sz="1400" b="1" dirty="0" smtClean="0">
                <a:solidFill>
                  <a:srgbClr val="FF0000"/>
                </a:solidFill>
                <a:latin typeface="標楷體" panose="03000509000000000000" pitchFamily="65" charset="-120"/>
                <a:ea typeface="標楷體" panose="03000509000000000000" pitchFamily="65" charset="-120"/>
              </a:rPr>
              <a:t>請新生填寫時，務必至原高中申請高三上下學期平均成績單，才可申請。</a:t>
            </a:r>
            <a:endParaRPr lang="en-US" altLang="zh-TW" sz="1400" b="1" dirty="0" smtClean="0">
              <a:solidFill>
                <a:srgbClr val="FF0000"/>
              </a:solidFill>
              <a:latin typeface="標楷體" panose="03000509000000000000" pitchFamily="65" charset="-120"/>
              <a:ea typeface="標楷體" panose="03000509000000000000" pitchFamily="65" charset="-120"/>
            </a:endParaRPr>
          </a:p>
          <a:p>
            <a:pPr algn="ctr"/>
            <a:r>
              <a:rPr lang="en-US" altLang="zh-TW" sz="1400" b="1" dirty="0" smtClean="0">
                <a:solidFill>
                  <a:srgbClr val="FF0000"/>
                </a:solidFill>
                <a:latin typeface="標楷體" panose="03000509000000000000" pitchFamily="65" charset="-120"/>
                <a:ea typeface="標楷體" panose="03000509000000000000" pitchFamily="65" charset="-120"/>
              </a:rPr>
              <a:t/>
            </a:r>
            <a:br>
              <a:rPr lang="en-US" altLang="zh-TW" sz="1400" b="1" dirty="0" smtClean="0">
                <a:solidFill>
                  <a:srgbClr val="FF0000"/>
                </a:solidFill>
                <a:latin typeface="標楷體" panose="03000509000000000000" pitchFamily="65" charset="-120"/>
                <a:ea typeface="標楷體" panose="03000509000000000000" pitchFamily="65" charset="-120"/>
              </a:rPr>
            </a:br>
            <a:r>
              <a:rPr lang="zh-TW" altLang="en-US" sz="1400" b="1" u="sng" dirty="0">
                <a:solidFill>
                  <a:srgbClr val="FF0000"/>
                </a:solidFill>
                <a:latin typeface="標楷體" panose="03000509000000000000" pitchFamily="65" charset="-120"/>
                <a:ea typeface="標楷體" panose="03000509000000000000" pitchFamily="65" charset="-120"/>
              </a:rPr>
              <a:t>帳號：身分證</a:t>
            </a:r>
            <a:endParaRPr lang="en-US" altLang="zh-TW" sz="1400" b="1" u="sng" dirty="0">
              <a:solidFill>
                <a:srgbClr val="FF0000"/>
              </a:solidFill>
              <a:latin typeface="標楷體" panose="03000509000000000000" pitchFamily="65" charset="-120"/>
              <a:ea typeface="標楷體" panose="03000509000000000000" pitchFamily="65" charset="-120"/>
            </a:endParaRPr>
          </a:p>
          <a:p>
            <a:pPr algn="ctr"/>
            <a:r>
              <a:rPr lang="zh-TW" altLang="en-US" sz="1400" b="1" u="sng" dirty="0">
                <a:solidFill>
                  <a:srgbClr val="FF0000"/>
                </a:solidFill>
                <a:latin typeface="標楷體" panose="03000509000000000000" pitchFamily="65" charset="-120"/>
                <a:ea typeface="標楷體" panose="03000509000000000000" pitchFamily="65" charset="-120"/>
              </a:rPr>
              <a:t>密碼：身分證後四</a:t>
            </a:r>
            <a:r>
              <a:rPr lang="zh-TW" altLang="en-US" sz="1400" b="1" u="sng" dirty="0" smtClean="0">
                <a:solidFill>
                  <a:srgbClr val="FF0000"/>
                </a:solidFill>
                <a:latin typeface="標楷體" panose="03000509000000000000" pitchFamily="65" charset="-120"/>
                <a:ea typeface="標楷體" panose="03000509000000000000" pitchFamily="65" charset="-120"/>
              </a:rPr>
              <a:t>碼</a:t>
            </a:r>
            <a:endParaRPr lang="en-US" altLang="zh-TW" sz="1400" b="1" u="sng" dirty="0">
              <a:solidFill>
                <a:srgbClr val="FF0000"/>
              </a:solidFill>
              <a:latin typeface="標楷體" panose="03000509000000000000" pitchFamily="65" charset="-120"/>
              <a:ea typeface="標楷體" panose="03000509000000000000" pitchFamily="65" charset="-120"/>
            </a:endParaRPr>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645" t="76831" r="69455" b="10609"/>
          <a:stretch/>
        </p:blipFill>
        <p:spPr bwMode="auto">
          <a:xfrm>
            <a:off x="682469" y="3624944"/>
            <a:ext cx="1684494" cy="81901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22</a:t>
            </a:fld>
            <a:endParaRPr lang="zh-TW" altLang="en-US"/>
          </a:p>
        </p:txBody>
      </p:sp>
    </p:spTree>
    <p:extLst>
      <p:ext uri="{BB962C8B-B14F-4D97-AF65-F5344CB8AC3E}">
        <p14:creationId xmlns:p14="http://schemas.microsoft.com/office/powerpoint/2010/main" val="3650999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11" t="19662" r="11341" b="4883"/>
          <a:stretch/>
        </p:blipFill>
        <p:spPr bwMode="auto">
          <a:xfrm>
            <a:off x="416496" y="483518"/>
            <a:ext cx="732385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3398085" y="2963788"/>
            <a:ext cx="792088" cy="144016"/>
          </a:xfrm>
          <a:prstGeom prst="roundRect">
            <a:avLst/>
          </a:prstGeom>
          <a:solidFill>
            <a:schemeClr val="accent1">
              <a:lumMod val="20000"/>
              <a:lumOff val="80000"/>
            </a:schemeClr>
          </a:solidFill>
          <a:ln>
            <a:solidFill>
              <a:schemeClr val="bg1">
                <a:lumMod val="85000"/>
              </a:schemeClr>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23</a:t>
            </a:fld>
            <a:endParaRPr lang="zh-TW" altLang="en-US"/>
          </a:p>
        </p:txBody>
      </p:sp>
    </p:spTree>
    <p:extLst>
      <p:ext uri="{BB962C8B-B14F-4D97-AF65-F5344CB8AC3E}">
        <p14:creationId xmlns:p14="http://schemas.microsoft.com/office/powerpoint/2010/main" val="2801426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24</a:t>
            </a:fld>
            <a:endParaRPr lang="zh-TW"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18" t="17037" r="21284" b="7848"/>
          <a:stretch/>
        </p:blipFill>
        <p:spPr bwMode="auto">
          <a:xfrm>
            <a:off x="1102475" y="483518"/>
            <a:ext cx="6133821" cy="428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312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303" t="19774" r="9103" b="4474"/>
          <a:stretch/>
        </p:blipFill>
        <p:spPr bwMode="auto">
          <a:xfrm>
            <a:off x="369805" y="483518"/>
            <a:ext cx="7370547" cy="417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1559" t="52839" r="14101" b="27397"/>
          <a:stretch/>
        </p:blipFill>
        <p:spPr bwMode="auto">
          <a:xfrm>
            <a:off x="5076056" y="2319142"/>
            <a:ext cx="2198663" cy="104469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8B1E6680-229B-424B-BBB3-64CE29CD5FEB}" type="slidenum">
              <a:rPr lang="zh-TW" altLang="en-US" smtClean="0"/>
              <a:t>25</a:t>
            </a:fld>
            <a:endParaRPr lang="zh-TW" altLang="en-US"/>
          </a:p>
        </p:txBody>
      </p:sp>
    </p:spTree>
    <p:extLst>
      <p:ext uri="{BB962C8B-B14F-4D97-AF65-F5344CB8AC3E}">
        <p14:creationId xmlns:p14="http://schemas.microsoft.com/office/powerpoint/2010/main" val="22492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28" t="21000" r="13456" b="4645"/>
          <a:stretch/>
        </p:blipFill>
        <p:spPr bwMode="auto">
          <a:xfrm>
            <a:off x="395536" y="483518"/>
            <a:ext cx="73448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8B1E6680-229B-424B-BBB3-64CE29CD5FEB}" type="slidenum">
              <a:rPr lang="zh-TW" altLang="en-US" smtClean="0"/>
              <a:t>26</a:t>
            </a:fld>
            <a:endParaRPr lang="zh-TW" altLang="en-US"/>
          </a:p>
        </p:txBody>
      </p:sp>
    </p:spTree>
    <p:extLst>
      <p:ext uri="{BB962C8B-B14F-4D97-AF65-F5344CB8AC3E}">
        <p14:creationId xmlns:p14="http://schemas.microsoft.com/office/powerpoint/2010/main" val="2997540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131840" y="1093763"/>
            <a:ext cx="604867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桃園市</a:t>
            </a:r>
            <a:endParaRPr lang="en-US" altLang="zh-TW"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原住民族</a:t>
            </a:r>
            <a:r>
              <a:rPr lang="zh-TW"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學生獎助學金</a:t>
            </a:r>
            <a:endParaRPr lang="en-US" altLang="zh-TW"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一</a:t>
            </a:r>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生活</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津貼</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二</a:t>
            </a:r>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清</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寒及優秀獎助學金</a:t>
            </a:r>
            <a:endPar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27</a:t>
            </a:fld>
            <a:endParaRPr lang="zh-TW" altLang="en-US"/>
          </a:p>
        </p:txBody>
      </p:sp>
      <p:sp>
        <p:nvSpPr>
          <p:cNvPr id="5" name="文字方塊 4"/>
          <p:cNvSpPr txBox="1"/>
          <p:nvPr/>
        </p:nvSpPr>
        <p:spPr>
          <a:xfrm>
            <a:off x="2339752" y="411510"/>
            <a:ext cx="1031051" cy="1107996"/>
          </a:xfrm>
          <a:prstGeom prst="rect">
            <a:avLst/>
          </a:prstGeom>
          <a:noFill/>
        </p:spPr>
        <p:txBody>
          <a:bodyPr wrap="none" rtlCol="0">
            <a:spAutoFit/>
          </a:bodyPr>
          <a:lstStyle/>
          <a:p>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二</a:t>
            </a:r>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02332"/>
            <a:ext cx="8229600" cy="857250"/>
          </a:xfrm>
        </p:spPr>
        <p:txBody>
          <a:bodyPr>
            <a:normAutofit/>
          </a:bodyPr>
          <a:lstStyle/>
          <a:p>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一</a:t>
            </a:r>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生活</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津貼</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內容版面配置區 2"/>
          <p:cNvSpPr>
            <a:spLocks noGrp="1"/>
          </p:cNvSpPr>
          <p:nvPr>
            <p:ph idx="1"/>
          </p:nvPr>
        </p:nvSpPr>
        <p:spPr>
          <a:xfrm>
            <a:off x="457200" y="792088"/>
            <a:ext cx="8229600" cy="4299942"/>
          </a:xfrm>
        </p:spPr>
        <p:txBody>
          <a:bodyPr>
            <a:noAutofit/>
          </a:bodyPr>
          <a:lstStyle/>
          <a:p>
            <a:pPr marL="0" indent="0">
              <a:lnSpc>
                <a:spcPct val="13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申請項目時間</a:t>
            </a:r>
            <a:r>
              <a:rPr lang="en-US" altLang="zh-TW" sz="2000" b="1" dirty="0">
                <a:latin typeface="標楷體" panose="03000509000000000000" pitchFamily="65" charset="-120"/>
                <a:ea typeface="標楷體" panose="03000509000000000000" pitchFamily="65" charset="-120"/>
                <a:sym typeface="+mn-ea"/>
              </a:rPr>
              <a:t>&gt;</a:t>
            </a:r>
            <a:endParaRPr lang="zh-TW" altLang="en-US" sz="2000" b="1"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rPr>
              <a:t>期</a:t>
            </a:r>
            <a:r>
              <a:rPr lang="zh-TW" altLang="en-US" sz="2000" dirty="0">
                <a:latin typeface="標楷體" panose="03000509000000000000" pitchFamily="65" charset="-120"/>
                <a:ea typeface="標楷體" panose="03000509000000000000" pitchFamily="65" charset="-120"/>
              </a:rPr>
              <a:t>日起</a:t>
            </a:r>
            <a:r>
              <a:rPr lang="zh-TW" altLang="en-US" sz="2000" dirty="0" smtClean="0">
                <a:latin typeface="標楷體" panose="03000509000000000000" pitchFamily="65" charset="-120"/>
                <a:ea typeface="標楷體" panose="03000509000000000000" pitchFamily="65" charset="-120"/>
              </a:rPr>
              <a:t>至</a:t>
            </a:r>
            <a:r>
              <a:rPr lang="en-US" altLang="zh-TW" sz="2000" dirty="0" smtClean="0">
                <a:latin typeface="標楷體" panose="03000509000000000000" pitchFamily="65" charset="-120"/>
                <a:ea typeface="標楷體" panose="03000509000000000000" pitchFamily="65" charset="-120"/>
              </a:rPr>
              <a:t>3/31(</a:t>
            </a:r>
            <a:r>
              <a:rPr lang="zh-TW" altLang="en-US" sz="2000" dirty="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前，</a:t>
            </a:r>
            <a:r>
              <a:rPr lang="zh-TW" altLang="en-US" sz="2000" dirty="0">
                <a:latin typeface="標楷體" panose="03000509000000000000" pitchFamily="65" charset="-120"/>
                <a:ea typeface="標楷體" panose="03000509000000000000" pitchFamily="65" charset="-120"/>
              </a:rPr>
              <a:t>將申請資料繳至課指組培宣老師，預期將不受理</a:t>
            </a:r>
            <a:r>
              <a:rPr lang="zh-TW" altLang="en-US" sz="2000"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a:latin typeface="標楷體" panose="03000509000000000000" pitchFamily="65" charset="-120"/>
                <a:ea typeface="標楷體" panose="03000509000000000000" pitchFamily="65" charset="-120"/>
              </a:rPr>
              <a:t>申請項目資格</a:t>
            </a:r>
            <a:r>
              <a:rPr lang="en-US" altLang="zh-TW" sz="2000" b="1" dirty="0">
                <a:latin typeface="標楷體" panose="03000509000000000000" pitchFamily="65" charset="-120"/>
                <a:ea typeface="標楷體" panose="03000509000000000000" pitchFamily="65" charset="-120"/>
              </a:rPr>
              <a:t>&gt;</a:t>
            </a:r>
            <a:r>
              <a:rPr lang="zh-TW" altLang="en-US" sz="2000" dirty="0">
                <a:latin typeface="標楷體" panose="03000509000000000000" pitchFamily="65" charset="-120"/>
                <a:ea typeface="標楷體" panose="03000509000000000000" pitchFamily="65" charset="-120"/>
              </a:rPr>
              <a:t> </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設</a:t>
            </a:r>
            <a:r>
              <a:rPr lang="zh-TW" altLang="en-US" sz="2000" dirty="0">
                <a:latin typeface="標楷體" panose="03000509000000000000" pitchFamily="65" charset="-120"/>
                <a:ea typeface="標楷體" panose="03000509000000000000" pitchFamily="65" charset="-120"/>
              </a:rPr>
              <a:t>籍</a:t>
            </a:r>
            <a:r>
              <a:rPr lang="zh-TW" altLang="en-US" sz="2000" u="sng" dirty="0">
                <a:latin typeface="標楷體" panose="03000509000000000000" pitchFamily="65" charset="-120"/>
                <a:ea typeface="標楷體" panose="03000509000000000000" pitchFamily="65" charset="-120"/>
              </a:rPr>
              <a:t>本市四個月以上</a:t>
            </a:r>
            <a:r>
              <a:rPr lang="zh-TW" altLang="en-US" sz="2000" dirty="0">
                <a:latin typeface="標楷體" panose="03000509000000000000" pitchFamily="65" charset="-120"/>
                <a:ea typeface="標楷體" panose="03000509000000000000" pitchFamily="65" charset="-120"/>
              </a:rPr>
              <a:t>，就讀教育部核准立案之國內私立大專院校</a:t>
            </a:r>
            <a:r>
              <a:rPr lang="zh-TW" altLang="en-US" sz="2000" dirty="0" smtClean="0">
                <a:latin typeface="標楷體" panose="03000509000000000000" pitchFamily="65" charset="-120"/>
                <a:ea typeface="標楷體" panose="03000509000000000000" pitchFamily="65" charset="-120"/>
              </a:rPr>
              <a:t>原住民</a:t>
            </a:r>
            <a:endParaRPr lang="en-US" altLang="zh-TW" sz="2000"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族</a:t>
            </a:r>
            <a:r>
              <a:rPr lang="zh-TW" altLang="en-US" sz="2000" dirty="0">
                <a:latin typeface="標楷體" panose="03000509000000000000" pitchFamily="65" charset="-120"/>
                <a:ea typeface="標楷體" panose="03000509000000000000" pitchFamily="65" charset="-120"/>
              </a:rPr>
              <a:t>在學學生，其家庭總收入平均分配全家人口，每人每月在最低</a:t>
            </a:r>
            <a:r>
              <a:rPr lang="zh-TW" altLang="en-US" sz="2000" dirty="0" smtClean="0">
                <a:latin typeface="標楷體" panose="03000509000000000000" pitchFamily="65" charset="-120"/>
                <a:ea typeface="標楷體" panose="03000509000000000000" pitchFamily="65" charset="-120"/>
              </a:rPr>
              <a:t>生活費</a:t>
            </a:r>
            <a:endParaRPr lang="en-US" altLang="zh-TW" sz="2000" dirty="0" smtClean="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二</a:t>
            </a:r>
            <a:r>
              <a:rPr lang="zh-TW" altLang="en-US" sz="2000" dirty="0">
                <a:latin typeface="標楷體" panose="03000509000000000000" pitchFamily="65" charset="-120"/>
                <a:ea typeface="標楷體" panose="03000509000000000000" pitchFamily="65" charset="-120"/>
              </a:rPr>
              <a:t>倍以下</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0" indent="0">
              <a:lnSpc>
                <a:spcPct val="130000"/>
              </a:lnSpc>
              <a:spcBef>
                <a:spcPts val="20"/>
              </a:spcBef>
              <a:buNone/>
            </a:pP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3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獎助基準及金額</a:t>
            </a:r>
            <a:r>
              <a:rPr lang="en-US" altLang="zh-TW" sz="2000" b="1" dirty="0">
                <a:latin typeface="標楷體" panose="03000509000000000000" pitchFamily="65" charset="-120"/>
                <a:ea typeface="標楷體" panose="03000509000000000000" pitchFamily="65" charset="-120"/>
                <a:sym typeface="+mn-ea"/>
              </a:rPr>
              <a:t>&gt;</a:t>
            </a: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每人</a:t>
            </a:r>
            <a:r>
              <a:rPr lang="zh-TW" altLang="en-US" sz="2000" dirty="0">
                <a:latin typeface="標楷體" panose="03000509000000000000" pitchFamily="65" charset="-120"/>
                <a:ea typeface="標楷體" panose="03000509000000000000" pitchFamily="65" charset="-120"/>
                <a:sym typeface="+mn-ea"/>
              </a:rPr>
              <a:t>每學期補助新臺幣四千元</a:t>
            </a:r>
            <a:r>
              <a:rPr lang="zh-TW" altLang="en-US" sz="2000" dirty="0" smtClean="0">
                <a:latin typeface="標楷體" panose="03000509000000000000" pitchFamily="65" charset="-120"/>
                <a:ea typeface="標楷體" panose="03000509000000000000" pitchFamily="65" charset="-120"/>
                <a:sym typeface="+mn-ea"/>
              </a:rPr>
              <a:t>。</a:t>
            </a:r>
            <a:endParaRPr lang="zh-TW" altLang="en-US" sz="2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28</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3" y="483518"/>
            <a:ext cx="8210789" cy="4114552"/>
          </a:xfrm>
        </p:spPr>
        <p:txBody>
          <a:bodyPr>
            <a:normAutofit/>
          </a:bodyPr>
          <a:lstStyle/>
          <a:p>
            <a:pPr marL="0" indent="0">
              <a:lnSpc>
                <a:spcPct val="130000"/>
              </a:lnSpc>
              <a:spcBef>
                <a:spcPts val="20"/>
              </a:spcBef>
              <a:buNone/>
            </a:pPr>
            <a:r>
              <a:rPr lang="en-US" altLang="zh-TW" sz="2200" b="1" dirty="0">
                <a:latin typeface="標楷體" panose="03000509000000000000" pitchFamily="65" charset="-120"/>
                <a:ea typeface="標楷體" panose="03000509000000000000" pitchFamily="65" charset="-120"/>
                <a:sym typeface="+mn-ea"/>
              </a:rPr>
              <a:t>&lt;</a:t>
            </a:r>
            <a:r>
              <a:rPr lang="zh-TW" altLang="en-US" sz="2200" b="1" dirty="0">
                <a:latin typeface="標楷體" panose="03000509000000000000" pitchFamily="65" charset="-120"/>
                <a:ea typeface="標楷體" panose="03000509000000000000" pitchFamily="65" charset="-120"/>
                <a:sym typeface="+mn-ea"/>
              </a:rPr>
              <a:t>申請資料</a:t>
            </a:r>
            <a:r>
              <a:rPr lang="en-US" altLang="zh-TW" sz="2200" b="1" dirty="0">
                <a:latin typeface="標楷體" panose="03000509000000000000" pitchFamily="65" charset="-120"/>
                <a:ea typeface="標楷體" panose="03000509000000000000" pitchFamily="65" charset="-120"/>
                <a:sym typeface="+mn-ea"/>
              </a:rPr>
              <a:t>&gt;</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一、</a:t>
            </a:r>
            <a:r>
              <a:rPr lang="en-US" altLang="zh-TW" sz="2000" dirty="0" smtClean="0">
                <a:latin typeface="標楷體" panose="03000509000000000000" pitchFamily="65" charset="-120"/>
                <a:ea typeface="標楷體" panose="03000509000000000000" pitchFamily="65" charset="-120"/>
                <a:sym typeface="+mn-ea"/>
              </a:rPr>
              <a:t>申請表及申請附表</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二、</a:t>
            </a:r>
            <a:r>
              <a:rPr lang="en-US" altLang="zh-TW" sz="2000" dirty="0" err="1" smtClean="0">
                <a:latin typeface="標楷體" panose="03000509000000000000" pitchFamily="65" charset="-120"/>
                <a:ea typeface="標楷體" panose="03000509000000000000" pitchFamily="65" charset="-120"/>
                <a:sym typeface="+mn-ea"/>
              </a:rPr>
              <a:t>學生證正反面影本</a:t>
            </a:r>
            <a:r>
              <a:rPr lang="en-US" altLang="zh-TW" sz="2000" dirty="0">
                <a:latin typeface="標楷體" panose="03000509000000000000" pitchFamily="65" charset="-120"/>
                <a:ea typeface="標楷體" panose="03000509000000000000" pitchFamily="65" charset="-120"/>
                <a:sym typeface="+mn-ea"/>
              </a:rPr>
              <a:t>(須蓋有當學期學校註冊章）</a:t>
            </a:r>
            <a:r>
              <a:rPr lang="en-US" altLang="zh-TW" sz="2000" dirty="0" smtClean="0">
                <a:latin typeface="標楷體" panose="03000509000000000000" pitchFamily="65" charset="-120"/>
                <a:ea typeface="標楷體" panose="03000509000000000000" pitchFamily="65" charset="-120"/>
                <a:sym typeface="+mn-ea"/>
              </a:rPr>
              <a:t>或當學期在學證明書</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三、</a:t>
            </a:r>
            <a:r>
              <a:rPr lang="en-US" altLang="zh-TW" sz="2000" dirty="0" err="1" smtClean="0">
                <a:latin typeface="標楷體" panose="03000509000000000000" pitchFamily="65" charset="-120"/>
                <a:ea typeface="標楷體" panose="03000509000000000000" pitchFamily="65" charset="-120"/>
                <a:sym typeface="+mn-ea"/>
              </a:rPr>
              <a:t>申請前三個月內之全戶戶籍謄本</a:t>
            </a:r>
            <a:r>
              <a:rPr lang="en-US" altLang="zh-TW" sz="2000" dirty="0" smtClean="0">
                <a:latin typeface="標楷體" panose="03000509000000000000" pitchFamily="65" charset="-120"/>
                <a:ea typeface="標楷體" panose="03000509000000000000" pitchFamily="65" charset="-120"/>
                <a:sym typeface="+mn-ea"/>
              </a:rPr>
              <a:t>。</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共同生活之直系血親或兄弟姊妹，與申請人不同戶籍，應一併檢附) </a:t>
            </a: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四、</a:t>
            </a:r>
            <a:r>
              <a:rPr lang="en-US" altLang="zh-TW" sz="2000" dirty="0" err="1" smtClean="0">
                <a:latin typeface="標楷體" panose="03000509000000000000" pitchFamily="65" charset="-120"/>
                <a:ea typeface="標楷體" panose="03000509000000000000" pitchFamily="65" charset="-120"/>
                <a:sym typeface="+mn-ea"/>
              </a:rPr>
              <a:t>區公所核發之低收或中低收入戶證明書</a:t>
            </a:r>
            <a:r>
              <a:rPr lang="en-US" altLang="zh-TW" sz="2000" dirty="0" err="1">
                <a:latin typeface="標楷體" panose="03000509000000000000" pitchFamily="65" charset="-120"/>
                <a:ea typeface="標楷體" panose="03000509000000000000" pitchFamily="65" charset="-120"/>
                <a:sym typeface="+mn-ea"/>
              </a:rPr>
              <a:t>，</a:t>
            </a:r>
            <a:r>
              <a:rPr lang="en-US" altLang="zh-TW" sz="2000" dirty="0" err="1" smtClean="0">
                <a:latin typeface="標楷體" panose="03000509000000000000" pitchFamily="65" charset="-120"/>
                <a:ea typeface="標楷體" panose="03000509000000000000" pitchFamily="65" charset="-120"/>
                <a:sym typeface="+mn-ea"/>
              </a:rPr>
              <a:t>或最近一年度全戶綜合</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3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　</a:t>
            </a:r>
            <a:r>
              <a:rPr lang="en-US" altLang="zh-TW" sz="2000" dirty="0" err="1" smtClean="0">
                <a:latin typeface="標楷體" panose="03000509000000000000" pitchFamily="65" charset="-120"/>
                <a:ea typeface="標楷體" panose="03000509000000000000" pitchFamily="65" charset="-120"/>
                <a:sym typeface="+mn-ea"/>
              </a:rPr>
              <a:t>所得稅清單，擇一檢附</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五、</a:t>
            </a:r>
            <a:r>
              <a:rPr lang="en-US" altLang="zh-TW" sz="2000" dirty="0" err="1" smtClean="0">
                <a:latin typeface="標楷體" panose="03000509000000000000" pitchFamily="65" charset="-120"/>
                <a:ea typeface="標楷體" panose="03000509000000000000" pitchFamily="65" charset="-120"/>
                <a:sym typeface="+mn-ea"/>
              </a:rPr>
              <a:t>領據</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lnSpc>
                <a:spcPct val="13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六、</a:t>
            </a:r>
            <a:r>
              <a:rPr lang="en-US" altLang="zh-TW" sz="2000" dirty="0" err="1" smtClean="0">
                <a:latin typeface="標楷體" panose="03000509000000000000" pitchFamily="65" charset="-120"/>
                <a:ea typeface="標楷體" panose="03000509000000000000" pitchFamily="65" charset="-120"/>
                <a:sym typeface="+mn-ea"/>
              </a:rPr>
              <a:t>金融帳戶封面影本</a:t>
            </a:r>
            <a:r>
              <a:rPr lang="en-US" altLang="zh-TW" sz="2000" dirty="0">
                <a:latin typeface="標楷體" panose="03000509000000000000" pitchFamily="65" charset="-120"/>
                <a:ea typeface="標楷體" panose="03000509000000000000" pitchFamily="65" charset="-120"/>
                <a:sym typeface="+mn-ea"/>
              </a:rPr>
              <a:t>。</a:t>
            </a: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29</a:t>
            </a:fld>
            <a:endParaRPr lang="zh-TW" altLang="en-US"/>
          </a:p>
        </p:txBody>
      </p:sp>
    </p:spTree>
    <p:extLst>
      <p:ext uri="{BB962C8B-B14F-4D97-AF65-F5344CB8AC3E}">
        <p14:creationId xmlns:p14="http://schemas.microsoft.com/office/powerpoint/2010/main" val="289101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3</a:t>
            </a:fld>
            <a:endParaRPr lang="zh-TW" altLang="en-US"/>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09531"/>
            <a:ext cx="7200800" cy="4050451"/>
          </a:xfrm>
          <a:prstGeom prst="rect">
            <a:avLst/>
          </a:prstGeom>
        </p:spPr>
      </p:pic>
    </p:spTree>
    <p:extLst>
      <p:ext uri="{BB962C8B-B14F-4D97-AF65-F5344CB8AC3E}">
        <p14:creationId xmlns:p14="http://schemas.microsoft.com/office/powerpoint/2010/main" val="95326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40"/>
            <a:ext cx="8229600" cy="857250"/>
          </a:xfrm>
        </p:spPr>
        <p:txBody>
          <a:bodyPr>
            <a:normAutofit/>
          </a:bodyPr>
          <a:lstStyle/>
          <a:p>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二</a:t>
            </a:r>
            <a:r>
              <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清</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寒及優秀獎助學金</a:t>
            </a:r>
            <a:endPar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內容版面配置區 2"/>
          <p:cNvSpPr>
            <a:spLocks noGrp="1"/>
          </p:cNvSpPr>
          <p:nvPr>
            <p:ph idx="1"/>
          </p:nvPr>
        </p:nvSpPr>
        <p:spPr>
          <a:xfrm>
            <a:off x="500667" y="1232158"/>
            <a:ext cx="8003232" cy="3394472"/>
          </a:xfrm>
        </p:spPr>
        <p:txBody>
          <a:bodyPr>
            <a:normAutofit/>
          </a:bodyPr>
          <a:lstStyle/>
          <a:p>
            <a:pPr marL="0" indent="0">
              <a:buNone/>
            </a:pPr>
            <a:endParaRPr lang="en-US" altLang="zh-TW" sz="2000" dirty="0" smtClean="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1" name="文字版面配置區 6"/>
          <p:cNvSpPr txBox="1"/>
          <p:nvPr/>
        </p:nvSpPr>
        <p:spPr>
          <a:xfrm>
            <a:off x="467544" y="1059582"/>
            <a:ext cx="8280920" cy="37444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a:solidFill>
                  <a:schemeClr val="tx1"/>
                </a:solidFill>
                <a:latin typeface="標楷體" panose="03000509000000000000" pitchFamily="65" charset="-120"/>
                <a:ea typeface="標楷體" panose="03000509000000000000" pitchFamily="65" charset="-120"/>
                <a:sym typeface="+mn-ea"/>
              </a:rPr>
              <a:t>申請</a:t>
            </a:r>
            <a:r>
              <a:rPr lang="zh-TW" sz="2000" b="1" dirty="0">
                <a:solidFill>
                  <a:schemeClr val="tx1"/>
                </a:solidFill>
                <a:latin typeface="標楷體" panose="03000509000000000000" pitchFamily="65" charset="-120"/>
                <a:ea typeface="標楷體" panose="03000509000000000000" pitchFamily="65" charset="-120"/>
                <a:sym typeface="+mn-ea"/>
              </a:rPr>
              <a:t>項目時間</a:t>
            </a:r>
            <a:r>
              <a:rPr lang="en-US" sz="2000" b="1" dirty="0">
                <a:solidFill>
                  <a:schemeClr val="tx1"/>
                </a:solidFill>
                <a:latin typeface="標楷體" panose="03000509000000000000" pitchFamily="65" charset="-120"/>
                <a:ea typeface="標楷體" panose="03000509000000000000" pitchFamily="65" charset="-120"/>
                <a:sym typeface="+mn-ea"/>
              </a:rPr>
              <a:t>&gt;</a:t>
            </a:r>
            <a:endParaRPr lang="en-US" sz="2000" b="1"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期</a:t>
            </a:r>
            <a:r>
              <a:rPr lang="zh-TW" altLang="en-US" sz="2000" dirty="0">
                <a:solidFill>
                  <a:schemeClr val="tx1"/>
                </a:solidFill>
                <a:latin typeface="標楷體" panose="03000509000000000000" pitchFamily="65" charset="-120"/>
                <a:ea typeface="標楷體" panose="03000509000000000000" pitchFamily="65" charset="-120"/>
                <a:sym typeface="+mn-ea"/>
              </a:rPr>
              <a:t>日起</a:t>
            </a:r>
            <a:r>
              <a:rPr lang="zh-TW" altLang="en-US" sz="2000" dirty="0" smtClean="0">
                <a:solidFill>
                  <a:schemeClr val="tx1"/>
                </a:solidFill>
                <a:latin typeface="標楷體" panose="03000509000000000000" pitchFamily="65" charset="-120"/>
                <a:ea typeface="標楷體" panose="03000509000000000000" pitchFamily="65" charset="-120"/>
                <a:sym typeface="+mn-ea"/>
              </a:rPr>
              <a:t>至</a:t>
            </a:r>
            <a:r>
              <a:rPr lang="en-US" altLang="zh-TW" sz="2000" dirty="0" smtClean="0">
                <a:solidFill>
                  <a:schemeClr val="tx1"/>
                </a:solidFill>
                <a:latin typeface="標楷體" panose="03000509000000000000" pitchFamily="65" charset="-120"/>
                <a:ea typeface="標楷體" panose="03000509000000000000" pitchFamily="65" charset="-120"/>
                <a:sym typeface="+mn-ea"/>
              </a:rPr>
              <a:t>03/29(</a:t>
            </a:r>
            <a:r>
              <a:rPr lang="zh-TW" altLang="en-US" sz="2000" dirty="0">
                <a:solidFill>
                  <a:schemeClr val="tx1"/>
                </a:solidFill>
                <a:latin typeface="標楷體" panose="03000509000000000000" pitchFamily="65" charset="-120"/>
                <a:ea typeface="標楷體" panose="03000509000000000000" pitchFamily="65" charset="-120"/>
                <a:sym typeface="+mn-ea"/>
              </a:rPr>
              <a:t>一</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前，</a:t>
            </a:r>
            <a:r>
              <a:rPr lang="zh-TW" altLang="en-US" sz="2000" dirty="0">
                <a:solidFill>
                  <a:schemeClr val="tx1"/>
                </a:solidFill>
                <a:latin typeface="標楷體" panose="03000509000000000000" pitchFamily="65" charset="-120"/>
                <a:ea typeface="標楷體" panose="03000509000000000000" pitchFamily="65" charset="-120"/>
                <a:sym typeface="+mn-ea"/>
              </a:rPr>
              <a:t>將申請資料繳至課指組培宣老師，預期將不受理。</a:t>
            </a:r>
            <a:endParaRPr lang="en-US" sz="2000"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a:solidFill>
                  <a:schemeClr val="tx1"/>
                </a:solidFill>
                <a:latin typeface="標楷體" panose="03000509000000000000" pitchFamily="65" charset="-120"/>
                <a:ea typeface="標楷體" panose="03000509000000000000" pitchFamily="65" charset="-120"/>
                <a:sym typeface="+mn-ea"/>
              </a:rPr>
              <a:t>申請</a:t>
            </a:r>
            <a:r>
              <a:rPr lang="zh-TW" sz="2000" b="1" dirty="0">
                <a:solidFill>
                  <a:schemeClr val="tx1"/>
                </a:solidFill>
                <a:latin typeface="標楷體" panose="03000509000000000000" pitchFamily="65" charset="-120"/>
                <a:ea typeface="標楷體" panose="03000509000000000000" pitchFamily="65" charset="-120"/>
                <a:sym typeface="+mn-ea"/>
              </a:rPr>
              <a:t>項目</a:t>
            </a:r>
            <a:r>
              <a:rPr sz="2000" b="1" dirty="0">
                <a:solidFill>
                  <a:schemeClr val="tx1"/>
                </a:solidFill>
                <a:latin typeface="標楷體" panose="03000509000000000000" pitchFamily="65" charset="-120"/>
                <a:ea typeface="標楷體" panose="03000509000000000000" pitchFamily="65" charset="-120"/>
                <a:sym typeface="+mn-ea"/>
              </a:rPr>
              <a:t>資格</a:t>
            </a:r>
            <a:r>
              <a:rPr lang="en-US" sz="2000" b="1" dirty="0">
                <a:solidFill>
                  <a:schemeClr val="tx1"/>
                </a:solidFill>
                <a:latin typeface="標楷體" panose="03000509000000000000" pitchFamily="65" charset="-120"/>
                <a:ea typeface="標楷體" panose="03000509000000000000" pitchFamily="65" charset="-120"/>
                <a:sym typeface="+mn-ea"/>
              </a:rPr>
              <a:t>&gt;</a:t>
            </a:r>
            <a:r>
              <a:rPr lang="en-US" sz="2000" dirty="0">
                <a:solidFill>
                  <a:schemeClr val="tx1"/>
                </a:solidFill>
                <a:latin typeface="標楷體" panose="03000509000000000000" pitchFamily="65" charset="-120"/>
                <a:ea typeface="標楷體" panose="03000509000000000000" pitchFamily="65" charset="-120"/>
                <a:sym typeface="+mn-ea"/>
              </a:rPr>
              <a:t> </a:t>
            </a:r>
            <a:endParaRPr sz="2000"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b="1" dirty="0" smtClean="0">
                <a:solidFill>
                  <a:schemeClr val="tx1"/>
                </a:solidFill>
                <a:latin typeface="標楷體" panose="03000509000000000000" pitchFamily="65" charset="-120"/>
                <a:ea typeface="標楷體" panose="03000509000000000000" pitchFamily="65" charset="-120"/>
                <a:sym typeface="+mn-ea"/>
              </a:rPr>
              <a:t>一、優秀獎學金：</a:t>
            </a:r>
          </a:p>
          <a:p>
            <a:pPr algn="l">
              <a:lnSpc>
                <a:spcPct val="110000"/>
              </a:lnSpc>
              <a:spcBef>
                <a:spcPts val="20"/>
              </a:spcBef>
              <a:spcAft>
                <a:spcPts val="0"/>
              </a:spcAft>
            </a:pPr>
            <a:r>
              <a:rPr lang="en-US" altLang="zh-TW" sz="2000" dirty="0" smtClean="0">
                <a:solidFill>
                  <a:schemeClr val="tx1"/>
                </a:solidFill>
                <a:latin typeface="標楷體" panose="03000509000000000000" pitchFamily="65" charset="-120"/>
                <a:ea typeface="標楷體" panose="03000509000000000000" pitchFamily="65" charset="-120"/>
                <a:sym typeface="+mn-ea"/>
              </a:rPr>
              <a:t>    </a:t>
            </a:r>
            <a:r>
              <a:rPr lang="en-US" altLang="zh-TW" sz="2000" u="sng" dirty="0" smtClean="0">
                <a:solidFill>
                  <a:schemeClr val="tx1"/>
                </a:solidFill>
                <a:latin typeface="標楷體" panose="03000509000000000000" pitchFamily="65" charset="-120"/>
                <a:ea typeface="標楷體" panose="03000509000000000000" pitchFamily="65" charset="-120"/>
                <a:sym typeface="+mn-ea"/>
              </a:rPr>
              <a:t>設籍本市四個月以上</a:t>
            </a:r>
            <a:r>
              <a:rPr lang="en-US" altLang="zh-TW" sz="2000" dirty="0" smtClean="0">
                <a:solidFill>
                  <a:schemeClr val="tx1"/>
                </a:solidFill>
                <a:latin typeface="標楷體" panose="03000509000000000000" pitchFamily="65" charset="-120"/>
                <a:ea typeface="標楷體" panose="03000509000000000000" pitchFamily="65" charset="-120"/>
                <a:sym typeface="+mn-ea"/>
              </a:rPr>
              <a:t>，就讀教育部核准立案之國內公私立國民小學至大專院校原住民族學生。但</a:t>
            </a:r>
            <a:r>
              <a:rPr lang="en-US" altLang="zh-TW" sz="2000" u="sng" dirty="0" smtClean="0">
                <a:solidFill>
                  <a:schemeClr val="tx1"/>
                </a:solidFill>
                <a:latin typeface="標楷體" panose="03000509000000000000" pitchFamily="65" charset="-120"/>
                <a:ea typeface="標楷體" panose="03000509000000000000" pitchFamily="65" charset="-120"/>
                <a:sym typeface="+mn-ea"/>
              </a:rPr>
              <a:t>不含各級學校一年級第一學期學生</a:t>
            </a:r>
            <a:r>
              <a:rPr lang="en-US" altLang="zh-TW" sz="2000" dirty="0" smtClean="0">
                <a:solidFill>
                  <a:schemeClr val="tx1"/>
                </a:solidFill>
                <a:latin typeface="標楷體" panose="03000509000000000000" pitchFamily="65" charset="-120"/>
                <a:ea typeface="標楷體" panose="03000509000000000000" pitchFamily="65" charset="-120"/>
                <a:sym typeface="+mn-ea"/>
              </a:rPr>
              <a:t>、各級學校進修部、推廣進修班、建教班、在職專班、進修補習學校、</a:t>
            </a:r>
            <a:r>
              <a:rPr lang="en-US" altLang="zh-TW" sz="2000" dirty="0" smtClean="0">
                <a:solidFill>
                  <a:schemeClr val="bg1"/>
                </a:solidFill>
                <a:latin typeface="標楷體" panose="03000509000000000000" pitchFamily="65" charset="-120"/>
                <a:ea typeface="標楷體" panose="03000509000000000000" pitchFamily="65" charset="-120"/>
                <a:sym typeface="+mn-ea"/>
              </a:rPr>
              <a:t>遠距</a:t>
            </a:r>
            <a:r>
              <a:rPr lang="en-US" altLang="zh-TW" sz="2000" dirty="0" smtClean="0">
                <a:solidFill>
                  <a:schemeClr val="tx1"/>
                </a:solidFill>
                <a:latin typeface="標楷體" panose="03000509000000000000" pitchFamily="65" charset="-120"/>
                <a:ea typeface="標楷體" panose="03000509000000000000" pitchFamily="65" charset="-120"/>
                <a:sym typeface="+mn-ea"/>
              </a:rPr>
              <a:t>教學、學分班、在職進修班、延長修業年限及研究所學生。</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    </a:t>
            </a:r>
          </a:p>
        </p:txBody>
      </p:sp>
      <p:sp>
        <p:nvSpPr>
          <p:cNvPr id="5" name="投影片編號版面配置區 4"/>
          <p:cNvSpPr>
            <a:spLocks noGrp="1"/>
          </p:cNvSpPr>
          <p:nvPr>
            <p:ph type="sldNum" sz="quarter" idx="12"/>
          </p:nvPr>
        </p:nvSpPr>
        <p:spPr/>
        <p:txBody>
          <a:bodyPr/>
          <a:lstStyle/>
          <a:p>
            <a:fld id="{8B1E6680-229B-424B-BBB3-64CE29CD5FEB}" type="slidenum">
              <a:rPr lang="zh-TW" altLang="en-US" smtClean="0"/>
              <a:t>30</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en-US" altLang="zh-TW" sz="2000" dirty="0" smtClean="0">
              <a:latin typeface="標楷體" panose="03000509000000000000" pitchFamily="65" charset="-120"/>
              <a:ea typeface="標楷體" panose="03000509000000000000" pitchFamily="65" charset="-120"/>
              <a:cs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1" name="文字版面配置區 6"/>
          <p:cNvSpPr txBox="1"/>
          <p:nvPr/>
        </p:nvSpPr>
        <p:spPr>
          <a:xfrm>
            <a:off x="467544" y="483518"/>
            <a:ext cx="8424744"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000" b="1" dirty="0" smtClean="0">
                <a:solidFill>
                  <a:schemeClr val="tx1"/>
                </a:solidFill>
                <a:latin typeface="標楷體" panose="03000509000000000000" pitchFamily="65" charset="-120"/>
                <a:ea typeface="標楷體" panose="03000509000000000000" pitchFamily="65" charset="-120"/>
                <a:sym typeface="+mn-ea"/>
              </a:rPr>
              <a:t>&lt;</a:t>
            </a:r>
            <a:r>
              <a:rPr sz="2000" b="1" dirty="0">
                <a:solidFill>
                  <a:schemeClr val="tx1"/>
                </a:solidFill>
                <a:latin typeface="標楷體" panose="03000509000000000000" pitchFamily="65" charset="-120"/>
                <a:ea typeface="標楷體" panose="03000509000000000000" pitchFamily="65" charset="-120"/>
                <a:sym typeface="+mn-ea"/>
              </a:rPr>
              <a:t>申請</a:t>
            </a:r>
            <a:r>
              <a:rPr lang="zh-TW" sz="2000" b="1" dirty="0">
                <a:solidFill>
                  <a:schemeClr val="tx1"/>
                </a:solidFill>
                <a:latin typeface="標楷體" panose="03000509000000000000" pitchFamily="65" charset="-120"/>
                <a:ea typeface="標楷體" panose="03000509000000000000" pitchFamily="65" charset="-120"/>
                <a:sym typeface="+mn-ea"/>
              </a:rPr>
              <a:t>項目</a:t>
            </a:r>
            <a:r>
              <a:rPr sz="2000" b="1" dirty="0">
                <a:solidFill>
                  <a:schemeClr val="tx1"/>
                </a:solidFill>
                <a:latin typeface="標楷體" panose="03000509000000000000" pitchFamily="65" charset="-120"/>
                <a:ea typeface="標楷體" panose="03000509000000000000" pitchFamily="65" charset="-120"/>
                <a:sym typeface="+mn-ea"/>
              </a:rPr>
              <a:t>資格</a:t>
            </a:r>
            <a:r>
              <a:rPr lang="en-US" sz="2000" b="1" dirty="0">
                <a:solidFill>
                  <a:schemeClr val="tx1"/>
                </a:solidFill>
                <a:latin typeface="標楷體" panose="03000509000000000000" pitchFamily="65" charset="-120"/>
                <a:ea typeface="標楷體" panose="03000509000000000000" pitchFamily="65" charset="-120"/>
                <a:sym typeface="+mn-ea"/>
              </a:rPr>
              <a:t>&gt;</a:t>
            </a:r>
            <a:r>
              <a:rPr lang="en-US" sz="2000" dirty="0">
                <a:solidFill>
                  <a:schemeClr val="tx1"/>
                </a:solidFill>
                <a:latin typeface="標楷體" panose="03000509000000000000" pitchFamily="65" charset="-120"/>
                <a:ea typeface="標楷體" panose="03000509000000000000" pitchFamily="65" charset="-120"/>
                <a:sym typeface="+mn-ea"/>
              </a:rPr>
              <a:t> </a:t>
            </a:r>
            <a:endParaRPr sz="2000" dirty="0">
              <a:solidFill>
                <a:schemeClr val="tx1"/>
              </a:solidFill>
              <a:latin typeface="標楷體" panose="03000509000000000000" pitchFamily="65" charset="-120"/>
              <a:ea typeface="標楷體" panose="03000509000000000000" pitchFamily="65" charset="-120"/>
            </a:endParaRPr>
          </a:p>
          <a:p>
            <a:pPr algn="l">
              <a:lnSpc>
                <a:spcPct val="110000"/>
              </a:lnSpc>
            </a:pPr>
            <a:r>
              <a:rPr lang="zh-TW" altLang="en-US" sz="2000" b="1" dirty="0">
                <a:solidFill>
                  <a:schemeClr val="tx1"/>
                </a:solidFill>
                <a:latin typeface="標楷體" panose="03000509000000000000" pitchFamily="65" charset="-120"/>
                <a:ea typeface="標楷體" panose="03000509000000000000" pitchFamily="65" charset="-120"/>
                <a:sym typeface="+mn-ea"/>
              </a:rPr>
              <a:t>二</a:t>
            </a:r>
            <a:r>
              <a:rPr lang="zh-TW" altLang="en-US" sz="2000" b="1" dirty="0" smtClean="0">
                <a:solidFill>
                  <a:schemeClr val="tx1"/>
                </a:solidFill>
                <a:latin typeface="標楷體" panose="03000509000000000000" pitchFamily="65" charset="-120"/>
                <a:ea typeface="標楷體" panose="03000509000000000000" pitchFamily="65" charset="-120"/>
                <a:sym typeface="+mn-ea"/>
              </a:rPr>
              <a:t>、</a:t>
            </a:r>
            <a:r>
              <a:rPr lang="zh-TW" altLang="en-US" sz="2000" b="1" dirty="0">
                <a:solidFill>
                  <a:schemeClr val="tx1"/>
                </a:solidFill>
                <a:latin typeface="標楷體" panose="03000509000000000000" pitchFamily="65" charset="-120"/>
                <a:ea typeface="標楷體" panose="03000509000000000000" pitchFamily="65" charset="-120"/>
              </a:rPr>
              <a:t>清寒獎助學金</a:t>
            </a:r>
            <a:r>
              <a:rPr lang="en-US" altLang="zh-TW" sz="2000" b="1" dirty="0">
                <a:solidFill>
                  <a:schemeClr val="tx1"/>
                </a:solidFill>
                <a:latin typeface="標楷體" panose="03000509000000000000" pitchFamily="65" charset="-120"/>
                <a:ea typeface="標楷體" panose="03000509000000000000" pitchFamily="65" charset="-120"/>
                <a:sym typeface="+mn-ea"/>
              </a:rPr>
              <a:t>&lt;</a:t>
            </a:r>
            <a:r>
              <a:rPr lang="zh-TW" altLang="en-US" sz="2000" b="1" dirty="0">
                <a:solidFill>
                  <a:schemeClr val="tx1"/>
                </a:solidFill>
                <a:latin typeface="標楷體" panose="03000509000000000000" pitchFamily="65" charset="-120"/>
                <a:ea typeface="標楷體" panose="03000509000000000000" pitchFamily="65" charset="-120"/>
                <a:sym typeface="+mn-ea"/>
              </a:rPr>
              <a:t>清寒定義</a:t>
            </a:r>
            <a:r>
              <a:rPr lang="en-US" altLang="zh-TW" sz="2000" b="1" dirty="0">
                <a:solidFill>
                  <a:schemeClr val="tx1"/>
                </a:solidFill>
                <a:latin typeface="標楷體" panose="03000509000000000000" pitchFamily="65" charset="-120"/>
                <a:ea typeface="標楷體" panose="03000509000000000000" pitchFamily="65" charset="-120"/>
                <a:sym typeface="+mn-ea"/>
              </a:rPr>
              <a:t>&gt;</a:t>
            </a:r>
            <a:r>
              <a:rPr lang="zh-TW" altLang="en-US" sz="2000" b="1" dirty="0">
                <a:solidFill>
                  <a:schemeClr val="tx1"/>
                </a:solidFill>
                <a:latin typeface="標楷體" panose="03000509000000000000" pitchFamily="65" charset="-120"/>
                <a:ea typeface="標楷體" panose="03000509000000000000" pitchFamily="65" charset="-120"/>
              </a:rPr>
              <a:t>：</a:t>
            </a:r>
          </a:p>
          <a:p>
            <a:pPr algn="l">
              <a:lnSpc>
                <a:spcPct val="130000"/>
              </a:lnSpc>
              <a:buFont typeface="+mj-lt"/>
            </a:pPr>
            <a:r>
              <a:rPr lang="en-US" altLang="zh-TW" sz="2000" dirty="0" smtClean="0">
                <a:solidFill>
                  <a:schemeClr val="tx1"/>
                </a:solidFill>
                <a:latin typeface="標楷體" panose="03000509000000000000" pitchFamily="65" charset="-120"/>
                <a:ea typeface="標楷體" panose="03000509000000000000" pitchFamily="65" charset="-120"/>
                <a:sym typeface="+mn-ea"/>
              </a:rPr>
              <a:t>1</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持有區公所核發之中低或低收入戶證明者。</a:t>
            </a:r>
            <a:endParaRPr lang="zh-TW" altLang="en-US"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smtClean="0">
                <a:solidFill>
                  <a:schemeClr val="tx1"/>
                </a:solidFill>
                <a:latin typeface="標楷體" panose="03000509000000000000" pitchFamily="65" charset="-120"/>
                <a:ea typeface="標楷體" panose="03000509000000000000" pitchFamily="65" charset="-120"/>
                <a:sym typeface="+mn-ea"/>
              </a:rPr>
              <a:t>2</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單親家庭負教養責任之一方無力撫育者</a:t>
            </a:r>
            <a:endParaRPr lang="zh-TW" altLang="en-US"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smtClean="0">
                <a:solidFill>
                  <a:schemeClr val="tx1"/>
                </a:solidFill>
                <a:latin typeface="標楷體" panose="03000509000000000000" pitchFamily="65" charset="-120"/>
                <a:ea typeface="標楷體" panose="03000509000000000000" pitchFamily="65" charset="-120"/>
                <a:sym typeface="+mn-ea"/>
              </a:rPr>
              <a:t>3</a:t>
            </a:r>
            <a:r>
              <a:rPr lang="en-US" altLang="zh-TW" sz="2000" dirty="0">
                <a:solidFill>
                  <a:schemeClr val="tx1"/>
                </a:solidFill>
                <a:latin typeface="標楷體" panose="03000509000000000000" pitchFamily="65" charset="-120"/>
                <a:ea typeface="標楷體" panose="03000509000000000000" pitchFamily="65" charset="-120"/>
                <a:sym typeface="+mn-ea"/>
              </a:rPr>
              <a:t>.父母一方亡故，而監護人無力教養者。</a:t>
            </a:r>
            <a:endParaRPr lang="en-US" altLang="zh-TW"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smtClean="0">
                <a:solidFill>
                  <a:schemeClr val="tx1"/>
                </a:solidFill>
                <a:latin typeface="標楷體" panose="03000509000000000000" pitchFamily="65" charset="-120"/>
                <a:ea typeface="標楷體" panose="03000509000000000000" pitchFamily="65" charset="-120"/>
                <a:sym typeface="+mn-ea"/>
              </a:rPr>
              <a:t>4</a:t>
            </a:r>
            <a:r>
              <a:rPr lang="en-US" altLang="zh-TW" sz="2000" dirty="0">
                <a:solidFill>
                  <a:schemeClr val="tx1"/>
                </a:solidFill>
                <a:latin typeface="標楷體" panose="03000509000000000000" pitchFamily="65" charset="-120"/>
                <a:ea typeface="標楷體" panose="03000509000000000000" pitchFamily="65" charset="-120"/>
                <a:sym typeface="+mn-ea"/>
              </a:rPr>
              <a:t>.家庭有重大或緊急變故致生活困難者。</a:t>
            </a:r>
            <a:endParaRPr lang="en-US" altLang="zh-TW" sz="2000" dirty="0">
              <a:solidFill>
                <a:schemeClr val="tx1"/>
              </a:solidFill>
              <a:latin typeface="標楷體" panose="03000509000000000000" pitchFamily="65" charset="-120"/>
              <a:ea typeface="標楷體" panose="03000509000000000000" pitchFamily="65" charset="-120"/>
            </a:endParaRPr>
          </a:p>
          <a:p>
            <a:pPr algn="l">
              <a:lnSpc>
                <a:spcPct val="130000"/>
              </a:lnSpc>
              <a:buFont typeface="+mj-lt"/>
            </a:pPr>
            <a:r>
              <a:rPr lang="en-US" altLang="zh-TW" sz="2000" dirty="0" smtClean="0">
                <a:solidFill>
                  <a:schemeClr val="tx1"/>
                </a:solidFill>
                <a:latin typeface="標楷體" panose="03000509000000000000" pitchFamily="65" charset="-120"/>
                <a:ea typeface="標楷體" panose="03000509000000000000" pitchFamily="65" charset="-120"/>
                <a:sym typeface="+mn-ea"/>
              </a:rPr>
              <a:t>5</a:t>
            </a:r>
            <a:r>
              <a:rPr lang="en-US" altLang="zh-TW" sz="2000" dirty="0">
                <a:solidFill>
                  <a:schemeClr val="tx1"/>
                </a:solidFill>
                <a:latin typeface="標楷體" panose="03000509000000000000" pitchFamily="65" charset="-120"/>
                <a:ea typeface="標楷體" panose="03000509000000000000" pitchFamily="65" charset="-120"/>
                <a:sym typeface="+mn-ea"/>
              </a:rPr>
              <a:t>.經申請人之就讀校方人員訪視後認定確實家庭生活困難。</a:t>
            </a:r>
            <a:endParaRPr lang="zh-TW" altLang="en-US" sz="2000"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31</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7571184" cy="4111105"/>
          </a:xfrm>
        </p:spPr>
        <p:txBody>
          <a:bodyPr>
            <a:normAutofit/>
          </a:bodyPr>
          <a:lstStyle/>
          <a:p>
            <a:pPr marL="0" indent="0">
              <a:lnSpc>
                <a:spcPct val="11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獎助基準及金額</a:t>
            </a:r>
            <a:r>
              <a:rPr lang="en-US" altLang="zh-TW" sz="2000" b="1" dirty="0" smtClean="0">
                <a:latin typeface="標楷體" panose="03000509000000000000" pitchFamily="65" charset="-120"/>
                <a:ea typeface="標楷體" panose="03000509000000000000" pitchFamily="65" charset="-120"/>
                <a:sym typeface="+mn-ea"/>
              </a:rPr>
              <a:t>&gt;</a:t>
            </a:r>
          </a:p>
          <a:p>
            <a:pPr marL="0" indent="0">
              <a:lnSpc>
                <a:spcPct val="110000"/>
              </a:lnSpc>
              <a:spcBef>
                <a:spcPts val="20"/>
              </a:spcBef>
              <a:buNone/>
            </a:pPr>
            <a:r>
              <a:rPr lang="zh-TW" altLang="en-US" sz="2000" b="1" dirty="0">
                <a:latin typeface="標楷體" panose="03000509000000000000" pitchFamily="65" charset="-120"/>
                <a:ea typeface="標楷體" panose="03000509000000000000" pitchFamily="65" charset="-120"/>
                <a:sym typeface="+mn-ea"/>
              </a:rPr>
              <a:t>一、優秀獎學金</a:t>
            </a:r>
            <a:r>
              <a:rPr lang="zh-TW" altLang="en-US" sz="2000" b="1" dirty="0" smtClean="0">
                <a:latin typeface="標楷體" panose="03000509000000000000" pitchFamily="65" charset="-120"/>
                <a:ea typeface="標楷體" panose="03000509000000000000" pitchFamily="65" charset="-120"/>
                <a:sym typeface="+mn-ea"/>
              </a:rPr>
              <a:t>：</a:t>
            </a:r>
            <a:endParaRPr lang="zh-TW" altLang="en-US"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a:t>
            </a:r>
            <a:r>
              <a:rPr lang="zh-TW" altLang="en-US" sz="2000" dirty="0" smtClean="0">
                <a:latin typeface="標楷體" panose="03000509000000000000" pitchFamily="65" charset="-120"/>
                <a:ea typeface="標楷體" panose="03000509000000000000" pitchFamily="65" charset="-120"/>
                <a:sym typeface="+mn-ea"/>
              </a:rPr>
              <a:t>大專校院組：學業成績平均八十分以上</a:t>
            </a:r>
            <a:r>
              <a:rPr lang="zh-TW" altLang="en-US" sz="2000" dirty="0">
                <a:latin typeface="標楷體" panose="03000509000000000000" pitchFamily="65" charset="-120"/>
                <a:ea typeface="標楷體" panose="03000509000000000000" pitchFamily="65" charset="-120"/>
                <a:sym typeface="+mn-ea"/>
              </a:rPr>
              <a:t>，無任何一科不及格</a:t>
            </a:r>
            <a:r>
              <a:rPr lang="zh-TW" altLang="en-US" sz="2000" dirty="0" smtClean="0">
                <a:latin typeface="標楷體" panose="03000509000000000000" pitchFamily="65" charset="-120"/>
                <a:ea typeface="標楷體" panose="03000509000000000000" pitchFamily="65" charset="-120"/>
                <a:sym typeface="+mn-ea"/>
              </a:rPr>
              <a:t>者，</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每學期新臺幣一萬元。</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2.</a:t>
            </a:r>
            <a:r>
              <a:rPr lang="zh-TW" altLang="en-US" sz="2000" dirty="0" smtClean="0">
                <a:latin typeface="標楷體" panose="03000509000000000000" pitchFamily="65" charset="-120"/>
                <a:ea typeface="標楷體" panose="03000509000000000000" pitchFamily="65" charset="-120"/>
                <a:sym typeface="+mn-ea"/>
              </a:rPr>
              <a:t>高職組：學業</a:t>
            </a:r>
            <a:r>
              <a:rPr lang="zh-TW" altLang="en-US" sz="2000" dirty="0">
                <a:latin typeface="標楷體" panose="03000509000000000000" pitchFamily="65" charset="-120"/>
                <a:ea typeface="標楷體" panose="03000509000000000000" pitchFamily="65" charset="-120"/>
                <a:sym typeface="+mn-ea"/>
              </a:rPr>
              <a:t>成績平均八十分以上，無任何一科不及格者，每</a:t>
            </a:r>
            <a:r>
              <a:rPr lang="zh-TW" altLang="en-US" sz="2000" dirty="0" smtClean="0">
                <a:latin typeface="標楷體" panose="03000509000000000000" pitchFamily="65" charset="-120"/>
                <a:ea typeface="標楷體" panose="03000509000000000000" pitchFamily="65" charset="-120"/>
                <a:sym typeface="+mn-ea"/>
              </a:rPr>
              <a:t>學</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期</a:t>
            </a:r>
            <a:r>
              <a:rPr lang="zh-TW" altLang="en-US" sz="2000" dirty="0">
                <a:latin typeface="標楷體" panose="03000509000000000000" pitchFamily="65" charset="-120"/>
                <a:ea typeface="標楷體" panose="03000509000000000000" pitchFamily="65" charset="-120"/>
                <a:sym typeface="+mn-ea"/>
              </a:rPr>
              <a:t>新</a:t>
            </a:r>
            <a:r>
              <a:rPr lang="zh-TW" altLang="en-US" sz="2000" dirty="0" smtClean="0">
                <a:latin typeface="標楷體" panose="03000509000000000000" pitchFamily="65" charset="-120"/>
                <a:ea typeface="標楷體" panose="03000509000000000000" pitchFamily="65" charset="-120"/>
                <a:sym typeface="+mn-ea"/>
              </a:rPr>
              <a:t>臺幣</a:t>
            </a:r>
            <a:r>
              <a:rPr lang="zh-TW" altLang="en-US" sz="2000" dirty="0">
                <a:latin typeface="標楷體" panose="03000509000000000000" pitchFamily="65" charset="-120"/>
                <a:ea typeface="標楷體" panose="03000509000000000000" pitchFamily="65" charset="-120"/>
                <a:sym typeface="+mn-ea"/>
              </a:rPr>
              <a:t>六千</a:t>
            </a:r>
            <a:r>
              <a:rPr lang="zh-TW" altLang="en-US" sz="2000" dirty="0" smtClean="0">
                <a:latin typeface="標楷體" panose="03000509000000000000" pitchFamily="65" charset="-120"/>
                <a:ea typeface="標楷體" panose="03000509000000000000" pitchFamily="65" charset="-120"/>
                <a:sym typeface="+mn-ea"/>
              </a:rPr>
              <a:t>元。</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16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b="1" dirty="0">
                <a:latin typeface="標楷體" panose="03000509000000000000" pitchFamily="65" charset="-120"/>
                <a:ea typeface="標楷體" panose="03000509000000000000" pitchFamily="65" charset="-120"/>
                <a:sym typeface="+mn-ea"/>
              </a:rPr>
              <a:t>二、</a:t>
            </a:r>
            <a:r>
              <a:rPr lang="zh-TW" altLang="en-US" sz="2000" b="1" dirty="0">
                <a:latin typeface="標楷體" panose="03000509000000000000" pitchFamily="65" charset="-120"/>
                <a:ea typeface="標楷體" panose="03000509000000000000" pitchFamily="65" charset="-120"/>
              </a:rPr>
              <a:t>清寒獎助學金</a:t>
            </a:r>
            <a:r>
              <a:rPr lang="zh-TW" altLang="en-US" sz="2000" b="1" dirty="0" smtClean="0">
                <a:latin typeface="標楷體" panose="03000509000000000000" pitchFamily="65" charset="-120"/>
                <a:ea typeface="標楷體" panose="03000509000000000000" pitchFamily="65" charset="-120"/>
                <a:sym typeface="+mn-ea"/>
              </a:rPr>
              <a:t>：</a:t>
            </a: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大專校院組</a:t>
            </a:r>
            <a:r>
              <a:rPr lang="zh-TW" altLang="en-US" sz="2000" dirty="0" smtClean="0">
                <a:latin typeface="標楷體" panose="03000509000000000000" pitchFamily="65" charset="-120"/>
                <a:ea typeface="標楷體" panose="03000509000000000000" pitchFamily="65" charset="-120"/>
                <a:sym typeface="+mn-ea"/>
              </a:rPr>
              <a:t>：每學期新臺幣一萬元</a:t>
            </a:r>
            <a:r>
              <a:rPr lang="zh-TW" altLang="en-US" sz="2000" dirty="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2.</a:t>
            </a:r>
            <a:r>
              <a:rPr lang="zh-TW" altLang="en-US" sz="2000" dirty="0">
                <a:latin typeface="標楷體" panose="03000509000000000000" pitchFamily="65" charset="-120"/>
                <a:ea typeface="標楷體" panose="03000509000000000000" pitchFamily="65" charset="-120"/>
                <a:sym typeface="+mn-ea"/>
              </a:rPr>
              <a:t>高職組</a:t>
            </a:r>
            <a:r>
              <a:rPr lang="zh-TW" altLang="en-US" sz="2000" dirty="0" smtClean="0">
                <a:latin typeface="標楷體" panose="03000509000000000000" pitchFamily="65" charset="-120"/>
                <a:ea typeface="標楷體" panose="03000509000000000000" pitchFamily="65" charset="-120"/>
                <a:sym typeface="+mn-ea"/>
              </a:rPr>
              <a:t>：每學期新臺幣六千元。</a:t>
            </a:r>
            <a:endParaRPr lang="en-US" altLang="zh-TW" sz="2000" b="1"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16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800" dirty="0" smtClean="0">
                <a:latin typeface="標楷體" panose="03000509000000000000" pitchFamily="65" charset="-120"/>
                <a:ea typeface="標楷體" panose="03000509000000000000" pitchFamily="65" charset="-120"/>
                <a:sym typeface="+mn-ea"/>
              </a:rPr>
              <a:t>    </a:t>
            </a:r>
            <a:endParaRPr lang="zh-TW" altLang="en-US" sz="18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32</a:t>
            </a:fld>
            <a:endParaRPr lang="zh-TW" altLang="en-US"/>
          </a:p>
        </p:txBody>
      </p:sp>
    </p:spTree>
    <p:extLst>
      <p:ext uri="{BB962C8B-B14F-4D97-AF65-F5344CB8AC3E}">
        <p14:creationId xmlns:p14="http://schemas.microsoft.com/office/powerpoint/2010/main" val="233596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7787208" cy="4111105"/>
          </a:xfrm>
        </p:spPr>
        <p:txBody>
          <a:bodyPr>
            <a:normAutofit/>
          </a:bodyPr>
          <a:lstStyle/>
          <a:p>
            <a:pPr marL="0" indent="0">
              <a:lnSpc>
                <a:spcPct val="110000"/>
              </a:lnSpc>
              <a:spcBef>
                <a:spcPts val="20"/>
              </a:spcBef>
              <a:buNone/>
            </a:pPr>
            <a:r>
              <a:rPr lang="en-US" altLang="zh-TW" sz="2000" b="1" dirty="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申請資料</a:t>
            </a:r>
            <a:r>
              <a:rPr lang="en-US" altLang="zh-TW" sz="2000" b="1" dirty="0" smtClean="0">
                <a:latin typeface="標楷體" panose="03000509000000000000" pitchFamily="65" charset="-120"/>
                <a:ea typeface="標楷體" panose="03000509000000000000" pitchFamily="65" charset="-120"/>
                <a:sym typeface="+mn-ea"/>
              </a:rPr>
              <a:t>&gt;</a:t>
            </a:r>
            <a:endParaRPr lang="zh-TW" altLang="en-US"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一、申請書。</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二、學生證影本或在學證明。</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三、申請人或監護人之金融帳戶封面影本。</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四、前ㄧ學期總平均百分制成績單正本或影本</a:t>
            </a:r>
            <a:r>
              <a:rPr lang="zh-TW" altLang="en-US" sz="1600" dirty="0">
                <a:latin typeface="標楷體" panose="03000509000000000000" pitchFamily="65" charset="-120"/>
                <a:ea typeface="標楷體" panose="03000509000000000000" pitchFamily="65" charset="-120"/>
                <a:sym typeface="+mn-ea"/>
              </a:rPr>
              <a:t>（影本須蓋與正</a:t>
            </a:r>
            <a:r>
              <a:rPr lang="zh-TW" altLang="en-US" sz="1600" dirty="0" smtClean="0">
                <a:latin typeface="標楷體" panose="03000509000000000000" pitchFamily="65" charset="-120"/>
                <a:ea typeface="標楷體" panose="03000509000000000000" pitchFamily="65" charset="-120"/>
                <a:sym typeface="+mn-ea"/>
              </a:rPr>
              <a:t>本相</a:t>
            </a:r>
            <a:r>
              <a:rPr lang="zh-TW" altLang="en-US" sz="1600" dirty="0">
                <a:latin typeface="標楷體" panose="03000509000000000000" pitchFamily="65" charset="-120"/>
                <a:ea typeface="標楷體" panose="03000509000000000000" pitchFamily="65" charset="-120"/>
                <a:sym typeface="+mn-ea"/>
              </a:rPr>
              <a:t>章</a:t>
            </a:r>
            <a:r>
              <a:rPr lang="zh-TW" altLang="en-US" sz="1600" dirty="0" smtClean="0">
                <a:latin typeface="標楷體" panose="03000509000000000000" pitchFamily="65" charset="-120"/>
                <a:ea typeface="標楷體" panose="03000509000000000000" pitchFamily="65" charset="-120"/>
                <a:sym typeface="+mn-ea"/>
              </a:rPr>
              <a:t>）。</a:t>
            </a:r>
            <a:endParaRPr lang="zh-TW" altLang="en-US" sz="16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五、領據。</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六、區公所核發之中低或低收入戶證明</a:t>
            </a:r>
            <a:r>
              <a:rPr lang="zh-TW" altLang="en-US" sz="2000" dirty="0" smtClean="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未領有中低或低收入戶</a:t>
            </a:r>
            <a:r>
              <a:rPr lang="zh-TW" altLang="en-US" sz="2000" dirty="0" smtClean="0">
                <a:latin typeface="標楷體" panose="03000509000000000000" pitchFamily="65" charset="-120"/>
                <a:ea typeface="標楷體" panose="03000509000000000000" pitchFamily="65" charset="-120"/>
                <a:sym typeface="+mn-ea"/>
              </a:rPr>
              <a:t>證</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    明</a:t>
            </a:r>
            <a:r>
              <a:rPr lang="zh-TW" altLang="en-US" sz="2000" dirty="0">
                <a:latin typeface="標楷體" panose="03000509000000000000" pitchFamily="65" charset="-120"/>
                <a:ea typeface="標楷體" panose="03000509000000000000" pitchFamily="65" charset="-120"/>
                <a:sym typeface="+mn-ea"/>
              </a:rPr>
              <a:t>者</a:t>
            </a:r>
            <a:r>
              <a:rPr lang="zh-TW" altLang="en-US" sz="2000" dirty="0" smtClean="0">
                <a:latin typeface="標楷體" panose="03000509000000000000" pitchFamily="65" charset="-120"/>
                <a:ea typeface="標楷體" panose="03000509000000000000" pitchFamily="65" charset="-120"/>
                <a:sym typeface="+mn-ea"/>
              </a:rPr>
              <a:t>，須填寫家庭</a:t>
            </a:r>
            <a:r>
              <a:rPr lang="zh-TW" altLang="en-US" sz="2000" dirty="0">
                <a:latin typeface="標楷體" panose="03000509000000000000" pitchFamily="65" charset="-120"/>
                <a:ea typeface="標楷體" panose="03000509000000000000" pitchFamily="65" charset="-120"/>
                <a:sym typeface="+mn-ea"/>
              </a:rPr>
              <a:t>狀況訪視表</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七、</a:t>
            </a:r>
            <a:r>
              <a:rPr lang="zh-TW" altLang="en-US" sz="2000" dirty="0">
                <a:latin typeface="標楷體" panose="03000509000000000000" pitchFamily="65" charset="-120"/>
                <a:ea typeface="標楷體" panose="03000509000000000000" pitchFamily="65" charset="-120"/>
                <a:sym typeface="+mn-ea"/>
              </a:rPr>
              <a:t>切結書</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18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800" dirty="0" smtClean="0">
                <a:latin typeface="標楷體" panose="03000509000000000000" pitchFamily="65" charset="-120"/>
                <a:ea typeface="標楷體" panose="03000509000000000000" pitchFamily="65" charset="-120"/>
                <a:sym typeface="+mn-ea"/>
              </a:rPr>
              <a:t>    </a:t>
            </a:r>
            <a:endParaRPr lang="zh-TW" altLang="en-US" sz="18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33</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11" name="文字版面配置區 6"/>
          <p:cNvSpPr txBox="1">
            <a:spLocks noGrp="1"/>
          </p:cNvSpPr>
          <p:nvPr>
            <p:ph idx="1"/>
          </p:nvPr>
        </p:nvSpPr>
        <p:spPr>
          <a:xfrm>
            <a:off x="467544" y="555526"/>
            <a:ext cx="7488832" cy="39705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30000"/>
              </a:lnSpc>
            </a:pPr>
            <a:r>
              <a:rPr lang="en-US" sz="2000" b="1" dirty="0">
                <a:solidFill>
                  <a:srgbClr val="CC3300"/>
                </a:solidFill>
                <a:latin typeface="標楷體" panose="03000509000000000000" pitchFamily="65" charset="-120"/>
                <a:ea typeface="標楷體" panose="03000509000000000000" pitchFamily="65" charset="-120"/>
                <a:sym typeface="+mn-ea"/>
              </a:rPr>
              <a:t>&lt;</a:t>
            </a:r>
            <a:r>
              <a:rPr lang="zh-TW" altLang="en-US" sz="2000" b="1" dirty="0" smtClean="0">
                <a:solidFill>
                  <a:srgbClr val="CC3300"/>
                </a:solidFill>
                <a:latin typeface="標楷體" panose="03000509000000000000" pitchFamily="65" charset="-120"/>
                <a:ea typeface="標楷體" panose="03000509000000000000" pitchFamily="65" charset="-120"/>
                <a:sym typeface="+mn-ea"/>
              </a:rPr>
              <a:t>注意事項</a:t>
            </a:r>
            <a:r>
              <a:rPr lang="en-US" sz="2000" b="1" dirty="0">
                <a:solidFill>
                  <a:srgbClr val="CC3300"/>
                </a:solidFill>
                <a:latin typeface="標楷體" panose="03000509000000000000" pitchFamily="65" charset="-120"/>
                <a:ea typeface="標楷體" panose="03000509000000000000" pitchFamily="65" charset="-120"/>
                <a:sym typeface="+mn-ea"/>
              </a:rPr>
              <a:t>&gt;</a:t>
            </a:r>
          </a:p>
          <a:p>
            <a:pPr algn="l">
              <a:lnSpc>
                <a:spcPct val="130000"/>
              </a:lnSpc>
            </a:pPr>
            <a:r>
              <a:rPr lang="zh-TW" altLang="en-US" sz="2000" b="1" dirty="0" smtClean="0">
                <a:solidFill>
                  <a:srgbClr val="CC3300"/>
                </a:solidFill>
                <a:latin typeface="標楷體" panose="03000509000000000000" pitchFamily="65" charset="-120"/>
                <a:ea typeface="標楷體" panose="03000509000000000000" pitchFamily="65" charset="-120"/>
                <a:sym typeface="+mn-ea"/>
              </a:rPr>
              <a:t>一、申請人如</a:t>
            </a:r>
            <a:r>
              <a:rPr lang="zh-TW" altLang="en-US" sz="2000" b="1" u="sng" dirty="0" smtClean="0">
                <a:solidFill>
                  <a:srgbClr val="CC3300"/>
                </a:solidFill>
                <a:latin typeface="標楷體" panose="03000509000000000000" pitchFamily="65" charset="-120"/>
                <a:ea typeface="標楷體" panose="03000509000000000000" pitchFamily="65" charset="-120"/>
                <a:sym typeface="+mn-ea"/>
              </a:rPr>
              <a:t>有休學、退學、戶籍遷出或喪失補助資格者</a:t>
            </a:r>
            <a:r>
              <a:rPr lang="zh-TW" altLang="en-US" sz="2000" b="1" dirty="0" smtClean="0">
                <a:solidFill>
                  <a:srgbClr val="CC3300"/>
                </a:solidFill>
                <a:latin typeface="標楷體" panose="03000509000000000000" pitchFamily="65" charset="-120"/>
                <a:ea typeface="標楷體" panose="03000509000000000000" pitchFamily="65" charset="-120"/>
                <a:sym typeface="+mn-ea"/>
              </a:rPr>
              <a:t>，應</a:t>
            </a:r>
            <a:endParaRPr lang="en-US" altLang="zh-TW" sz="2000" b="1" dirty="0" smtClean="0">
              <a:solidFill>
                <a:srgbClr val="CC3300"/>
              </a:solidFill>
              <a:latin typeface="標楷體" panose="03000509000000000000" pitchFamily="65" charset="-120"/>
              <a:ea typeface="標楷體" panose="03000509000000000000" pitchFamily="65" charset="-120"/>
              <a:sym typeface="+mn-ea"/>
            </a:endParaRPr>
          </a:p>
          <a:p>
            <a:pPr algn="l">
              <a:lnSpc>
                <a:spcPct val="130000"/>
              </a:lnSpc>
            </a:pPr>
            <a:r>
              <a:rPr lang="zh-TW" altLang="en-US" sz="2000" b="1" dirty="0">
                <a:solidFill>
                  <a:srgbClr val="CC3300"/>
                </a:solidFill>
                <a:latin typeface="標楷體" panose="03000509000000000000" pitchFamily="65" charset="-120"/>
                <a:ea typeface="標楷體" panose="03000509000000000000" pitchFamily="65" charset="-120"/>
                <a:sym typeface="+mn-ea"/>
              </a:rPr>
              <a:t>　</a:t>
            </a:r>
            <a:r>
              <a:rPr lang="zh-TW" altLang="en-US" sz="2000" b="1" dirty="0" smtClean="0">
                <a:solidFill>
                  <a:srgbClr val="CC3300"/>
                </a:solidFill>
                <a:latin typeface="標楷體" panose="03000509000000000000" pitchFamily="65" charset="-120"/>
                <a:ea typeface="標楷體" panose="03000509000000000000" pitchFamily="65" charset="-120"/>
                <a:sym typeface="+mn-ea"/>
              </a:rPr>
              <a:t>　主動告知政府單位，並繳還補助款。</a:t>
            </a:r>
          </a:p>
          <a:p>
            <a:pPr algn="l">
              <a:lnSpc>
                <a:spcPct val="130000"/>
              </a:lnSpc>
            </a:pPr>
            <a:r>
              <a:rPr lang="zh-TW" altLang="en-US" sz="2000" b="1" dirty="0" smtClean="0">
                <a:solidFill>
                  <a:srgbClr val="CC3300"/>
                </a:solidFill>
                <a:latin typeface="標楷體" panose="03000509000000000000" pitchFamily="65" charset="-120"/>
                <a:ea typeface="標楷體" panose="03000509000000000000" pitchFamily="65" charset="-120"/>
                <a:sym typeface="+mn-ea"/>
              </a:rPr>
              <a:t>二、申請人如已領取與本要點各項之同性質補助者不得申請。</a:t>
            </a:r>
          </a:p>
          <a:p>
            <a:pPr algn="l">
              <a:lnSpc>
                <a:spcPct val="130000"/>
              </a:lnSpc>
            </a:pPr>
            <a:r>
              <a:rPr lang="zh-TW" altLang="en-US" sz="2000" b="1" dirty="0" smtClean="0">
                <a:solidFill>
                  <a:srgbClr val="CC3300"/>
                </a:solidFill>
                <a:latin typeface="標楷體" panose="03000509000000000000" pitchFamily="65" charset="-120"/>
                <a:ea typeface="標楷體" panose="03000509000000000000" pitchFamily="65" charset="-120"/>
                <a:sym typeface="+mn-ea"/>
              </a:rPr>
              <a:t>三、申請補助所應檢具文件不完備者</a:t>
            </a:r>
            <a:r>
              <a:rPr lang="zh-TW" altLang="en-US" sz="2000" b="1" dirty="0">
                <a:solidFill>
                  <a:srgbClr val="CC3300"/>
                </a:solidFill>
                <a:latin typeface="標楷體" panose="03000509000000000000" pitchFamily="65" charset="-120"/>
                <a:ea typeface="標楷體" panose="03000509000000000000" pitchFamily="65" charset="-120"/>
                <a:sym typeface="+mn-ea"/>
              </a:rPr>
              <a:t>，政府單位應</a:t>
            </a:r>
            <a:r>
              <a:rPr lang="zh-TW" altLang="en-US" sz="2000" b="1" dirty="0" smtClean="0">
                <a:solidFill>
                  <a:srgbClr val="CC3300"/>
                </a:solidFill>
                <a:latin typeface="標楷體" panose="03000509000000000000" pitchFamily="65" charset="-120"/>
                <a:ea typeface="標楷體" panose="03000509000000000000" pitchFamily="65" charset="-120"/>
                <a:sym typeface="+mn-ea"/>
              </a:rPr>
              <a:t>通知申請人或</a:t>
            </a:r>
            <a:endParaRPr lang="en-US" altLang="zh-TW" sz="2000" b="1" dirty="0" smtClean="0">
              <a:solidFill>
                <a:srgbClr val="CC3300"/>
              </a:solidFill>
              <a:latin typeface="標楷體" panose="03000509000000000000" pitchFamily="65" charset="-120"/>
              <a:ea typeface="標楷體" panose="03000509000000000000" pitchFamily="65" charset="-120"/>
              <a:sym typeface="+mn-ea"/>
            </a:endParaRPr>
          </a:p>
          <a:p>
            <a:pPr algn="l">
              <a:lnSpc>
                <a:spcPct val="130000"/>
              </a:lnSpc>
            </a:pPr>
            <a:r>
              <a:rPr lang="zh-TW" altLang="en-US" sz="2000" b="1" dirty="0">
                <a:solidFill>
                  <a:srgbClr val="CC3300"/>
                </a:solidFill>
                <a:latin typeface="標楷體" panose="03000509000000000000" pitchFamily="65" charset="-120"/>
                <a:ea typeface="標楷體" panose="03000509000000000000" pitchFamily="65" charset="-120"/>
                <a:sym typeface="+mn-ea"/>
              </a:rPr>
              <a:t>　</a:t>
            </a:r>
            <a:r>
              <a:rPr lang="zh-TW" altLang="en-US" sz="2000" b="1" dirty="0" smtClean="0">
                <a:solidFill>
                  <a:srgbClr val="CC3300"/>
                </a:solidFill>
                <a:latin typeface="標楷體" panose="03000509000000000000" pitchFamily="65" charset="-120"/>
                <a:ea typeface="標楷體" panose="03000509000000000000" pitchFamily="65" charset="-120"/>
                <a:sym typeface="+mn-ea"/>
              </a:rPr>
              <a:t>　其就讀學校限期補正，逾期未補正者，駁回其申請。</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34</a:t>
            </a:fld>
            <a:endParaRPr lang="zh-TW" altLang="en-US"/>
          </a:p>
        </p:txBody>
      </p:sp>
    </p:spTree>
    <p:extLst>
      <p:ext uri="{BB962C8B-B14F-4D97-AF65-F5344CB8AC3E}">
        <p14:creationId xmlns:p14="http://schemas.microsoft.com/office/powerpoint/2010/main" val="1488960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275856" y="1165771"/>
            <a:ext cx="640871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台南市</a:t>
            </a:r>
            <a:endParaRPr lang="en-US" altLang="zh-TW"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zh-TW"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原住民族學生獎助學金</a:t>
            </a:r>
            <a:endParaRPr lang="en-US" altLang="zh-TW"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一</a:t>
            </a:r>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原住民族學生</a:t>
            </a:r>
            <a:endPar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二</a:t>
            </a:r>
            <a:r>
              <a:rPr lang="en-US" altLang="zh-TW"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原住民西拉</a:t>
            </a:r>
            <a:r>
              <a:rPr lang="zh-TW"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雅族</a:t>
            </a:r>
            <a:r>
              <a:rPr lang="zh-TW"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學生</a:t>
            </a:r>
            <a:endParaRPr lang="en-US" altLang="zh-TW"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35</a:t>
            </a:fld>
            <a:endParaRPr lang="zh-TW" altLang="en-US"/>
          </a:p>
        </p:txBody>
      </p:sp>
      <p:sp>
        <p:nvSpPr>
          <p:cNvPr id="5" name="文字方塊 4"/>
          <p:cNvSpPr txBox="1"/>
          <p:nvPr/>
        </p:nvSpPr>
        <p:spPr>
          <a:xfrm>
            <a:off x="2339752" y="527650"/>
            <a:ext cx="1031051" cy="1107996"/>
          </a:xfrm>
          <a:prstGeom prst="rect">
            <a:avLst/>
          </a:prstGeom>
          <a:noFill/>
        </p:spPr>
        <p:txBody>
          <a:bodyPr wrap="none" rtlCol="0">
            <a:spAutoFit/>
          </a:bodyPr>
          <a:lstStyle/>
          <a:p>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三</a:t>
            </a:r>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1056134"/>
            <a:ext cx="8075240"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a:solidFill>
                  <a:schemeClr val="tx1"/>
                </a:solidFill>
                <a:latin typeface="標楷體" panose="03000509000000000000" pitchFamily="65" charset="-120"/>
                <a:ea typeface="標楷體" panose="03000509000000000000" pitchFamily="65" charset="-120"/>
                <a:sym typeface="+mn-ea"/>
              </a:rPr>
              <a:t>申請</a:t>
            </a:r>
            <a:r>
              <a:rPr lang="zh-TW" sz="2000" b="1" dirty="0">
                <a:solidFill>
                  <a:schemeClr val="tx1"/>
                </a:solidFill>
                <a:latin typeface="標楷體" panose="03000509000000000000" pitchFamily="65" charset="-120"/>
                <a:ea typeface="標楷體" panose="03000509000000000000" pitchFamily="65" charset="-120"/>
                <a:sym typeface="+mn-ea"/>
              </a:rPr>
              <a:t>項目時間</a:t>
            </a:r>
            <a:r>
              <a:rPr lang="en-US" sz="2000" b="1" dirty="0">
                <a:solidFill>
                  <a:schemeClr val="tx1"/>
                </a:solidFill>
                <a:latin typeface="標楷體" panose="03000509000000000000" pitchFamily="65" charset="-120"/>
                <a:ea typeface="標楷體" panose="03000509000000000000" pitchFamily="65" charset="-120"/>
                <a:sym typeface="+mn-ea"/>
              </a:rPr>
              <a:t>&gt;</a:t>
            </a:r>
            <a:endParaRPr lang="en-US" sz="2000" b="1"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期日起</a:t>
            </a:r>
            <a:r>
              <a:rPr lang="zh-TW" altLang="en-US" sz="2000" dirty="0" smtClean="0">
                <a:solidFill>
                  <a:schemeClr val="tx1"/>
                </a:solidFill>
                <a:latin typeface="標楷體" panose="03000509000000000000" pitchFamily="65" charset="-120"/>
                <a:ea typeface="標楷體" panose="03000509000000000000" pitchFamily="65" charset="-120"/>
                <a:sym typeface="+mn-ea"/>
              </a:rPr>
              <a:t>至</a:t>
            </a:r>
            <a:r>
              <a:rPr lang="en-US" altLang="zh-TW" sz="2000" dirty="0" smtClean="0">
                <a:solidFill>
                  <a:schemeClr val="tx1"/>
                </a:solidFill>
                <a:latin typeface="標楷體" panose="03000509000000000000" pitchFamily="65" charset="-120"/>
                <a:ea typeface="標楷體" panose="03000509000000000000" pitchFamily="65" charset="-120"/>
                <a:sym typeface="+mn-ea"/>
              </a:rPr>
              <a:t>03/22(</a:t>
            </a:r>
            <a:r>
              <a:rPr lang="zh-TW" altLang="en-US" sz="2000" dirty="0" smtClean="0">
                <a:solidFill>
                  <a:schemeClr val="tx1"/>
                </a:solidFill>
                <a:latin typeface="標楷體" panose="03000509000000000000" pitchFamily="65" charset="-120"/>
                <a:ea typeface="標楷體" panose="03000509000000000000" pitchFamily="65" charset="-120"/>
                <a:sym typeface="+mn-ea"/>
              </a:rPr>
              <a:t>四</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止</a:t>
            </a:r>
            <a:r>
              <a:rPr lang="zh-TW" altLang="en-US" sz="2000" dirty="0">
                <a:solidFill>
                  <a:schemeClr val="tx1"/>
                </a:solidFill>
                <a:latin typeface="標楷體" panose="03000509000000000000" pitchFamily="65" charset="-120"/>
                <a:ea typeface="標楷體" panose="03000509000000000000" pitchFamily="65" charset="-120"/>
                <a:sym typeface="+mn-ea"/>
              </a:rPr>
              <a:t>，將</a:t>
            </a:r>
            <a:r>
              <a:rPr lang="zh-TW" altLang="en-US" sz="2000" u="sng" dirty="0" smtClean="0">
                <a:solidFill>
                  <a:schemeClr val="tx1"/>
                </a:solidFill>
                <a:latin typeface="標楷體" panose="03000509000000000000" pitchFamily="65" charset="-120"/>
                <a:ea typeface="標楷體" panose="03000509000000000000" pitchFamily="65" charset="-120"/>
                <a:sym typeface="+mn-ea"/>
              </a:rPr>
              <a:t>向戶籍所在地之區公所提出申請</a:t>
            </a:r>
            <a:r>
              <a:rPr lang="zh-TW" altLang="en-US" sz="2000" dirty="0">
                <a:solidFill>
                  <a:schemeClr val="tx1"/>
                </a:solidFill>
                <a:latin typeface="標楷體" panose="03000509000000000000" pitchFamily="65" charset="-120"/>
                <a:ea typeface="標楷體" panose="03000509000000000000" pitchFamily="65" charset="-120"/>
                <a:sym typeface="+mn-ea"/>
              </a:rPr>
              <a:t>，預期將不受理。</a:t>
            </a: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err="1" smtClean="0">
                <a:solidFill>
                  <a:schemeClr val="tx1"/>
                </a:solidFill>
                <a:latin typeface="標楷體" panose="03000509000000000000" pitchFamily="65" charset="-120"/>
                <a:ea typeface="標楷體" panose="03000509000000000000" pitchFamily="65" charset="-120"/>
                <a:sym typeface="+mn-ea"/>
              </a:rPr>
              <a:t>申請資格</a:t>
            </a:r>
            <a:r>
              <a:rPr lang="en-US" sz="2000" b="1" dirty="0">
                <a:solidFill>
                  <a:schemeClr val="tx1"/>
                </a:solidFill>
                <a:latin typeface="標楷體" panose="03000509000000000000" pitchFamily="65" charset="-120"/>
                <a:ea typeface="標楷體" panose="03000509000000000000" pitchFamily="65" charset="-120"/>
                <a:sym typeface="+mn-ea"/>
              </a:rPr>
              <a:t>&gt;</a:t>
            </a:r>
            <a:r>
              <a:rPr lang="en-US" sz="2000" dirty="0">
                <a:solidFill>
                  <a:schemeClr val="tx1"/>
                </a:solidFill>
                <a:latin typeface="標楷體" panose="03000509000000000000" pitchFamily="65" charset="-120"/>
                <a:ea typeface="標楷體" panose="03000509000000000000" pitchFamily="65" charset="-120"/>
                <a:sym typeface="+mn-ea"/>
              </a:rPr>
              <a:t> </a:t>
            </a: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一、</a:t>
            </a:r>
            <a:r>
              <a:rPr lang="en-US" sz="2000" dirty="0" smtClean="0">
                <a:solidFill>
                  <a:schemeClr val="tx1"/>
                </a:solidFill>
                <a:latin typeface="標楷體" panose="03000509000000000000" pitchFamily="65" charset="-120"/>
                <a:ea typeface="標楷體" panose="03000509000000000000" pitchFamily="65" charset="-120"/>
                <a:sym typeface="+mn-ea"/>
              </a:rPr>
              <a:t>設籍本市6個月以上</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endParaRPr lang="en-US" sz="2000"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二、</a:t>
            </a:r>
            <a:r>
              <a:rPr lang="en-US" sz="2000" dirty="0" smtClean="0">
                <a:solidFill>
                  <a:schemeClr val="tx1"/>
                </a:solidFill>
                <a:latin typeface="標楷體" panose="03000509000000000000" pitchFamily="65" charset="-120"/>
                <a:ea typeface="標楷體" panose="03000509000000000000" pitchFamily="65" charset="-120"/>
                <a:sym typeface="+mn-ea"/>
              </a:rPr>
              <a:t>申請人具</a:t>
            </a:r>
            <a:r>
              <a:rPr lang="en-US" sz="2000" u="sng" dirty="0" smtClean="0">
                <a:solidFill>
                  <a:schemeClr val="tx1"/>
                </a:solidFill>
                <a:latin typeface="標楷體" panose="03000509000000000000" pitchFamily="65" charset="-120"/>
                <a:ea typeface="標楷體" panose="03000509000000000000" pitchFamily="65" charset="-120"/>
                <a:sym typeface="+mn-ea"/>
              </a:rPr>
              <a:t>原住民身分</a:t>
            </a:r>
            <a:r>
              <a:rPr lang="en-US" sz="2000" dirty="0" smtClean="0">
                <a:solidFill>
                  <a:schemeClr val="tx1"/>
                </a:solidFill>
                <a:latin typeface="標楷體" panose="03000509000000000000" pitchFamily="65" charset="-120"/>
                <a:ea typeface="標楷體" panose="03000509000000000000" pitchFamily="65" charset="-120"/>
                <a:sym typeface="+mn-ea"/>
              </a:rPr>
              <a:t>且為</a:t>
            </a:r>
            <a:r>
              <a:rPr lang="en-US" sz="2000" u="sng" dirty="0" smtClean="0">
                <a:solidFill>
                  <a:schemeClr val="tx1"/>
                </a:solidFill>
                <a:latin typeface="標楷體" panose="03000509000000000000" pitchFamily="65" charset="-120"/>
                <a:ea typeface="標楷體" panose="03000509000000000000" pitchFamily="65" charset="-120"/>
                <a:sym typeface="+mn-ea"/>
              </a:rPr>
              <a:t>日間部</a:t>
            </a:r>
            <a:r>
              <a:rPr lang="en-US" sz="2000" dirty="0" smtClean="0">
                <a:solidFill>
                  <a:schemeClr val="tx1"/>
                </a:solidFill>
                <a:latin typeface="標楷體" panose="03000509000000000000" pitchFamily="65" charset="-120"/>
                <a:ea typeface="標楷體" panose="03000509000000000000" pitchFamily="65" charset="-120"/>
                <a:sym typeface="+mn-ea"/>
              </a:rPr>
              <a:t>之在學學生</a:t>
            </a:r>
            <a:r>
              <a:rPr lang="en-US" sz="2000" dirty="0">
                <a:solidFill>
                  <a:schemeClr val="tx1"/>
                </a:solidFill>
                <a:latin typeface="標楷體" panose="03000509000000000000" pitchFamily="65" charset="-120"/>
                <a:ea typeface="標楷體" panose="03000509000000000000" pitchFamily="65" charset="-120"/>
                <a:sym typeface="+mn-ea"/>
              </a:rPr>
              <a:t>。</a:t>
            </a:r>
          </a:p>
          <a:p>
            <a:pPr algn="l">
              <a:lnSpc>
                <a:spcPct val="110000"/>
              </a:lnSpc>
              <a:spcBef>
                <a:spcPts val="20"/>
              </a:spcBef>
              <a:spcAft>
                <a:spcPts val="0"/>
              </a:spcAft>
            </a:pPr>
            <a:r>
              <a:rPr lang="en-US" sz="2000" dirty="0" err="1" smtClean="0">
                <a:solidFill>
                  <a:srgbClr val="FF0000"/>
                </a:solidFill>
                <a:latin typeface="標楷體" panose="03000509000000000000" pitchFamily="65" charset="-120"/>
                <a:ea typeface="標楷體" panose="03000509000000000000" pitchFamily="65" charset="-120"/>
                <a:sym typeface="+mn-ea"/>
              </a:rPr>
              <a:t>原住民學生就讀下列學制之一者</a:t>
            </a:r>
            <a:r>
              <a:rPr lang="en-US" sz="2000" dirty="0" err="1">
                <a:solidFill>
                  <a:srgbClr val="FF0000"/>
                </a:solidFill>
                <a:latin typeface="標楷體" panose="03000509000000000000" pitchFamily="65" charset="-120"/>
                <a:ea typeface="標楷體" panose="03000509000000000000" pitchFamily="65" charset="-120"/>
                <a:sym typeface="+mn-ea"/>
              </a:rPr>
              <a:t>，不得申請獎助學金</a:t>
            </a:r>
            <a:r>
              <a:rPr lang="en-US" sz="2000" dirty="0">
                <a:solidFill>
                  <a:srgbClr val="FF0000"/>
                </a:solidFill>
                <a:latin typeface="標楷體" panose="03000509000000000000" pitchFamily="65" charset="-120"/>
                <a:ea typeface="標楷體" panose="03000509000000000000" pitchFamily="65" charset="-120"/>
                <a:sym typeface="+mn-ea"/>
              </a:rPr>
              <a:t>：</a:t>
            </a:r>
          </a:p>
          <a:p>
            <a:pPr marL="285750" indent="-285750" algn="l">
              <a:lnSpc>
                <a:spcPct val="110000"/>
              </a:lnSpc>
              <a:spcBef>
                <a:spcPts val="20"/>
              </a:spcBef>
              <a:spcAft>
                <a:spcPts val="0"/>
              </a:spcAft>
              <a:buFont typeface="Arial" panose="020B0604020202020204" pitchFamily="34" charset="0"/>
              <a:buChar char="•"/>
            </a:pPr>
            <a:r>
              <a:rPr lang="en-US" sz="1600" dirty="0">
                <a:solidFill>
                  <a:srgbClr val="FF0000"/>
                </a:solidFill>
                <a:latin typeface="標楷體" panose="03000509000000000000" pitchFamily="65" charset="-120"/>
                <a:ea typeface="標楷體" panose="03000509000000000000" pitchFamily="65" charset="-120"/>
                <a:sym typeface="+mn-ea"/>
              </a:rPr>
              <a:t>各級學校夜間部、進修部、推廣進修班、建教班或在職專班。</a:t>
            </a:r>
          </a:p>
          <a:p>
            <a:pPr marL="285750" indent="-285750" algn="l">
              <a:lnSpc>
                <a:spcPct val="110000"/>
              </a:lnSpc>
              <a:spcBef>
                <a:spcPts val="20"/>
              </a:spcBef>
              <a:spcAft>
                <a:spcPts val="0"/>
              </a:spcAft>
              <a:buFont typeface="Arial" panose="020B0604020202020204" pitchFamily="34" charset="0"/>
              <a:buChar char="•"/>
            </a:pPr>
            <a:r>
              <a:rPr lang="en-US" sz="1600" dirty="0" err="1">
                <a:solidFill>
                  <a:srgbClr val="FF0000"/>
                </a:solidFill>
                <a:latin typeface="標楷體" panose="03000509000000000000" pitchFamily="65" charset="-120"/>
                <a:ea typeface="標楷體" panose="03000509000000000000" pitchFamily="65" charset="-120"/>
                <a:sym typeface="+mn-ea"/>
              </a:rPr>
              <a:t>研究所或補修學分</a:t>
            </a:r>
            <a:r>
              <a:rPr lang="en-US" sz="1600" dirty="0" smtClean="0">
                <a:solidFill>
                  <a:srgbClr val="FF0000"/>
                </a:solidFill>
                <a:latin typeface="標楷體" panose="03000509000000000000" pitchFamily="65" charset="-120"/>
                <a:ea typeface="標楷體" panose="03000509000000000000" pitchFamily="65" charset="-120"/>
                <a:sym typeface="+mn-ea"/>
              </a:rPr>
              <a:t>。</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36</a:t>
            </a:fld>
            <a:endParaRPr lang="zh-TW" altLang="en-US"/>
          </a:p>
        </p:txBody>
      </p:sp>
      <p:sp>
        <p:nvSpPr>
          <p:cNvPr id="4" name="標題 1"/>
          <p:cNvSpPr>
            <a:spLocks noGrp="1"/>
          </p:cNvSpPr>
          <p:nvPr>
            <p:ph type="title"/>
          </p:nvPr>
        </p:nvSpPr>
        <p:spPr>
          <a:xfrm>
            <a:off x="457200" y="202332"/>
            <a:ext cx="8229600" cy="857250"/>
          </a:xfrm>
        </p:spPr>
        <p:txBody>
          <a:bodyPr>
            <a:normAutofit/>
          </a:bodyPr>
          <a:lstStyle/>
          <a:p>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一</a:t>
            </a:r>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原住民族學生</a:t>
            </a:r>
            <a:endPar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624086"/>
            <a:ext cx="7571184"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pPr>
            <a:r>
              <a:rPr lang="en-US" altLang="zh-TW" sz="2000" b="1" dirty="0" smtClean="0">
                <a:solidFill>
                  <a:schemeClr val="tx1"/>
                </a:solidFill>
                <a:latin typeface="標楷體" panose="03000509000000000000" pitchFamily="65" charset="-120"/>
                <a:ea typeface="標楷體" panose="03000509000000000000" pitchFamily="65" charset="-120"/>
                <a:sym typeface="+mn-ea"/>
              </a:rPr>
              <a:t>&lt;</a:t>
            </a:r>
            <a:r>
              <a:rPr lang="zh-TW" altLang="en-US" sz="2000" b="1" dirty="0">
                <a:solidFill>
                  <a:schemeClr val="tx1"/>
                </a:solidFill>
                <a:latin typeface="標楷體" panose="03000509000000000000" pitchFamily="65" charset="-120"/>
                <a:ea typeface="標楷體" panose="03000509000000000000" pitchFamily="65" charset="-120"/>
                <a:sym typeface="+mn-ea"/>
              </a:rPr>
              <a:t>申請類別</a:t>
            </a:r>
            <a:r>
              <a:rPr lang="en-US" altLang="zh-TW" sz="2000" b="1" dirty="0">
                <a:solidFill>
                  <a:schemeClr val="tx1"/>
                </a:solidFill>
                <a:latin typeface="標楷體" panose="03000509000000000000" pitchFamily="65" charset="-120"/>
                <a:ea typeface="標楷體" panose="03000509000000000000" pitchFamily="65" charset="-120"/>
                <a:sym typeface="+mn-ea"/>
              </a:rPr>
              <a:t>&gt;</a:t>
            </a:r>
          </a:p>
          <a:p>
            <a:pPr algn="l">
              <a:lnSpc>
                <a:spcPct val="110000"/>
              </a:lnSpc>
              <a:spcBef>
                <a:spcPts val="20"/>
              </a:spcBef>
            </a:pPr>
            <a:r>
              <a:rPr lang="zh-TW" altLang="en-US" sz="2000" b="1" dirty="0">
                <a:solidFill>
                  <a:schemeClr val="tx1"/>
                </a:solidFill>
                <a:latin typeface="標楷體" panose="03000509000000000000" pitchFamily="65" charset="-120"/>
                <a:ea typeface="標楷體" panose="03000509000000000000" pitchFamily="65" charset="-120"/>
                <a:sym typeface="+mn-ea"/>
              </a:rPr>
              <a:t>一</a:t>
            </a:r>
            <a:r>
              <a:rPr lang="zh-TW" altLang="en-US" sz="2000" b="1" dirty="0" smtClean="0">
                <a:solidFill>
                  <a:schemeClr val="tx1"/>
                </a:solidFill>
                <a:latin typeface="標楷體" panose="03000509000000000000" pitchFamily="65" charset="-120"/>
                <a:ea typeface="標楷體" panose="03000509000000000000" pitchFamily="65" charset="-120"/>
                <a:sym typeface="+mn-ea"/>
              </a:rPr>
              <a:t>、學業成績：</a:t>
            </a:r>
            <a:endParaRPr lang="en-US" altLang="zh-TW" sz="2000" b="1"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dirty="0" smtClean="0">
                <a:solidFill>
                  <a:schemeClr val="tx1"/>
                </a:solidFill>
                <a:latin typeface="標楷體" panose="03000509000000000000" pitchFamily="65" charset="-120"/>
                <a:ea typeface="標楷體" panose="03000509000000000000" pitchFamily="65" charset="-120"/>
                <a:sym typeface="+mn-ea"/>
              </a:rPr>
              <a:t>1</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高中（職）：學期成績總平均</a:t>
            </a:r>
            <a:r>
              <a:rPr lang="zh-TW" altLang="en-US" sz="2000" dirty="0" smtClean="0">
                <a:solidFill>
                  <a:schemeClr val="tx1"/>
                </a:solidFill>
                <a:latin typeface="標楷體" panose="03000509000000000000" pitchFamily="65" charset="-120"/>
                <a:ea typeface="標楷體" panose="03000509000000000000" pitchFamily="65" charset="-120"/>
                <a:sym typeface="+mn-ea"/>
              </a:rPr>
              <a:t>達八十分以上</a:t>
            </a:r>
            <a:r>
              <a:rPr lang="zh-TW" altLang="en-US"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但</a:t>
            </a:r>
            <a:r>
              <a:rPr lang="zh-TW" altLang="en-US" sz="2000" dirty="0">
                <a:solidFill>
                  <a:schemeClr val="tx1"/>
                </a:solidFill>
                <a:latin typeface="標楷體" panose="03000509000000000000" pitchFamily="65" charset="-120"/>
                <a:ea typeface="標楷體" panose="03000509000000000000" pitchFamily="65" charset="-120"/>
                <a:sym typeface="+mn-ea"/>
              </a:rPr>
              <a:t>各科</a:t>
            </a:r>
            <a:r>
              <a:rPr lang="zh-TW" altLang="en-US" sz="2000" dirty="0" smtClean="0">
                <a:solidFill>
                  <a:schemeClr val="tx1"/>
                </a:solidFill>
                <a:latin typeface="標楷體" panose="03000509000000000000" pitchFamily="65" charset="-120"/>
                <a:ea typeface="標楷體" panose="03000509000000000000" pitchFamily="65" charset="-120"/>
                <a:sym typeface="+mn-ea"/>
              </a:rPr>
              <a:t>成績不得</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zh-TW" altLang="en-US" sz="2000" dirty="0" smtClean="0">
                <a:solidFill>
                  <a:schemeClr val="tx1"/>
                </a:solidFill>
                <a:latin typeface="標楷體" panose="03000509000000000000" pitchFamily="65" charset="-120"/>
                <a:ea typeface="標楷體" panose="03000509000000000000" pitchFamily="65" charset="-120"/>
                <a:sym typeface="+mn-ea"/>
              </a:rPr>
              <a:t>             低於</a:t>
            </a:r>
            <a:r>
              <a:rPr lang="zh-TW" altLang="en-US" sz="2000" dirty="0">
                <a:solidFill>
                  <a:schemeClr val="tx1"/>
                </a:solidFill>
                <a:latin typeface="標楷體" panose="03000509000000000000" pitchFamily="65" charset="-120"/>
                <a:ea typeface="標楷體" panose="03000509000000000000" pitchFamily="65" charset="-120"/>
                <a:sym typeface="+mn-ea"/>
              </a:rPr>
              <a:t>六十分</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dirty="0" smtClean="0">
                <a:solidFill>
                  <a:schemeClr val="tx1"/>
                </a:solidFill>
                <a:latin typeface="標楷體" panose="03000509000000000000" pitchFamily="65" charset="-120"/>
                <a:ea typeface="標楷體" panose="03000509000000000000" pitchFamily="65" charset="-120"/>
                <a:sym typeface="+mn-ea"/>
              </a:rPr>
              <a:t>2.</a:t>
            </a:r>
            <a:r>
              <a:rPr lang="zh-TW" altLang="en-US" sz="2000" dirty="0" smtClean="0">
                <a:solidFill>
                  <a:schemeClr val="tx1"/>
                </a:solidFill>
                <a:latin typeface="標楷體" panose="03000509000000000000" pitchFamily="65" charset="-120"/>
                <a:ea typeface="標楷體" panose="03000509000000000000" pitchFamily="65" charset="-120"/>
                <a:sym typeface="+mn-ea"/>
              </a:rPr>
              <a:t>大學</a:t>
            </a:r>
            <a:r>
              <a:rPr lang="zh-TW" altLang="en-US" sz="2000" dirty="0">
                <a:solidFill>
                  <a:schemeClr val="tx1"/>
                </a:solidFill>
                <a:latin typeface="標楷體" panose="03000509000000000000" pitchFamily="65" charset="-120"/>
                <a:ea typeface="標楷體" panose="03000509000000000000" pitchFamily="65" charset="-120"/>
                <a:sym typeface="+mn-ea"/>
              </a:rPr>
              <a:t>（專）：</a:t>
            </a:r>
            <a:r>
              <a:rPr lang="zh-TW" altLang="en-US" sz="2000" dirty="0" smtClean="0">
                <a:solidFill>
                  <a:schemeClr val="tx1"/>
                </a:solidFill>
                <a:latin typeface="標楷體" panose="03000509000000000000" pitchFamily="65" charset="-120"/>
                <a:ea typeface="標楷體" panose="03000509000000000000" pitchFamily="65" charset="-120"/>
                <a:sym typeface="+mn-ea"/>
              </a:rPr>
              <a:t>學期修習學分達十六學分，且學期成績總平均達</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zh-TW" altLang="en-US" sz="2000" dirty="0" smtClean="0">
                <a:solidFill>
                  <a:schemeClr val="tx1"/>
                </a:solidFill>
                <a:latin typeface="標楷體" panose="03000509000000000000" pitchFamily="65" charset="-120"/>
                <a:ea typeface="標楷體" panose="03000509000000000000" pitchFamily="65" charset="-120"/>
                <a:sym typeface="+mn-ea"/>
              </a:rPr>
              <a:t>             八十分</a:t>
            </a:r>
            <a:r>
              <a:rPr lang="zh-TW" altLang="en-US" sz="2000" dirty="0">
                <a:solidFill>
                  <a:schemeClr val="tx1"/>
                </a:solidFill>
                <a:latin typeface="標楷體" panose="03000509000000000000" pitchFamily="65" charset="-120"/>
                <a:ea typeface="標楷體" panose="03000509000000000000" pitchFamily="65" charset="-120"/>
                <a:sym typeface="+mn-ea"/>
              </a:rPr>
              <a:t>以上，但各科成績不得低於六十分</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b="1" dirty="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申請人之學業成績未以百分法計分者，申請獎助學金前應先請學校換算之。</a:t>
            </a:r>
            <a:r>
              <a:rPr lang="en-US" altLang="zh-TW" sz="1600" b="1" dirty="0">
                <a:solidFill>
                  <a:srgbClr val="FF0000"/>
                </a:solidFill>
                <a:latin typeface="標楷體" panose="03000509000000000000" pitchFamily="65" charset="-120"/>
                <a:ea typeface="標楷體" panose="03000509000000000000" pitchFamily="65" charset="-120"/>
                <a:sym typeface="+mn-ea"/>
              </a:rPr>
              <a:t>)</a:t>
            </a:r>
            <a:endParaRPr lang="zh-TW" altLang="en-US" sz="2000" b="1" dirty="0">
              <a:solidFill>
                <a:srgbClr val="FF0000"/>
              </a:solidFill>
              <a:latin typeface="標楷體" panose="03000509000000000000" pitchFamily="65" charset="-120"/>
              <a:ea typeface="標楷體" panose="03000509000000000000" pitchFamily="65" charset="-120"/>
              <a:sym typeface="+mn-ea"/>
            </a:endParaRPr>
          </a:p>
          <a:p>
            <a:pPr algn="l">
              <a:lnSpc>
                <a:spcPct val="110000"/>
              </a:lnSpc>
              <a:spcBef>
                <a:spcPts val="20"/>
              </a:spcBef>
            </a:pPr>
            <a:endParaRPr lang="en-US" altLang="zh-TW" sz="2000" dirty="0">
              <a:solidFill>
                <a:schemeClr val="tx1"/>
              </a:solidFill>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37</a:t>
            </a:fld>
            <a:endParaRPr lang="zh-TW" altLang="en-US"/>
          </a:p>
        </p:txBody>
      </p:sp>
    </p:spTree>
    <p:extLst>
      <p:ext uri="{BB962C8B-B14F-4D97-AF65-F5344CB8AC3E}">
        <p14:creationId xmlns:p14="http://schemas.microsoft.com/office/powerpoint/2010/main" val="2699843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539552" y="545430"/>
            <a:ext cx="7416824" cy="3970536"/>
          </a:xfrm>
        </p:spPr>
        <p:txBody>
          <a:bodyPr>
            <a:noAutofit/>
          </a:bodyPr>
          <a:lstStyle/>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sym typeface="+mn-ea"/>
              </a:rPr>
              <a:t>二、傑出表現</a:t>
            </a:r>
            <a:r>
              <a:rPr lang="zh-TW" altLang="en-US" sz="2000" b="1" dirty="0">
                <a:latin typeface="標楷體" panose="03000509000000000000" pitchFamily="65" charset="-120"/>
                <a:ea typeface="標楷體" panose="03000509000000000000" pitchFamily="65" charset="-120"/>
                <a:sym typeface="+mn-ea"/>
              </a:rPr>
              <a:t>：</a:t>
            </a: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a:t>
            </a:r>
            <a:r>
              <a:rPr lang="en-US" altLang="zh-TW" sz="20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通過原住民族</a:t>
            </a:r>
            <a:r>
              <a:rPr lang="zh-TW" altLang="en-US" sz="2000" dirty="0" smtClean="0">
                <a:latin typeface="標楷體" panose="03000509000000000000" pitchFamily="65" charset="-120"/>
                <a:ea typeface="標楷體" panose="03000509000000000000" pitchFamily="65" charset="-120"/>
                <a:sym typeface="+mn-ea"/>
              </a:rPr>
              <a:t>語言認證考試，</a:t>
            </a:r>
            <a:r>
              <a:rPr lang="zh-TW" altLang="en-US" sz="2000" dirty="0">
                <a:latin typeface="標楷體" panose="03000509000000000000" pitchFamily="65" charset="-120"/>
                <a:ea typeface="標楷體" panose="03000509000000000000" pitchFamily="65" charset="-120"/>
                <a:sym typeface="+mn-ea"/>
              </a:rPr>
              <a:t>各</a:t>
            </a:r>
            <a:r>
              <a:rPr lang="zh-TW" altLang="en-US" sz="2000" dirty="0" smtClean="0">
                <a:latin typeface="標楷體" panose="03000509000000000000" pitchFamily="65" charset="-120"/>
                <a:ea typeface="標楷體" panose="03000509000000000000" pitchFamily="65" charset="-120"/>
                <a:sym typeface="+mn-ea"/>
              </a:rPr>
              <a:t>級成績標準</a:t>
            </a:r>
            <a:r>
              <a:rPr lang="zh-TW" altLang="en-US" sz="2000" dirty="0">
                <a:latin typeface="標楷體" panose="03000509000000000000" pitchFamily="65" charset="-120"/>
                <a:ea typeface="標楷體" panose="03000509000000000000" pitchFamily="65" charset="-120"/>
                <a:sym typeface="+mn-ea"/>
              </a:rPr>
              <a:t>如下：</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1</a:t>
            </a:r>
            <a:r>
              <a:rPr lang="en-US" altLang="zh-TW" sz="2000" dirty="0" smtClean="0">
                <a:latin typeface="標楷體" panose="03000509000000000000" pitchFamily="65" charset="-120"/>
                <a:ea typeface="標楷體" panose="03000509000000000000" pitchFamily="65" charset="-120"/>
                <a:sym typeface="+mn-ea"/>
              </a:rPr>
              <a:t>)</a:t>
            </a:r>
            <a:r>
              <a:rPr lang="zh-TW" altLang="en-US" sz="2000" dirty="0" smtClean="0">
                <a:latin typeface="標楷體" panose="03000509000000000000" pitchFamily="65" charset="-120"/>
                <a:ea typeface="標楷體" panose="03000509000000000000" pitchFamily="65" charset="-120"/>
                <a:sym typeface="+mn-ea"/>
              </a:rPr>
              <a:t>中級：總</a:t>
            </a:r>
            <a:r>
              <a:rPr lang="zh-TW" altLang="en-US" sz="2000" dirty="0">
                <a:latin typeface="標楷體" panose="03000509000000000000" pitchFamily="65" charset="-120"/>
                <a:ea typeface="標楷體" panose="03000509000000000000" pitchFamily="65" charset="-120"/>
                <a:sym typeface="+mn-ea"/>
              </a:rPr>
              <a:t>分達九十分以上。</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2</a:t>
            </a:r>
            <a:r>
              <a:rPr lang="en-US" altLang="zh-TW" sz="2000" dirty="0" smtClean="0">
                <a:latin typeface="標楷體" panose="03000509000000000000" pitchFamily="65" charset="-120"/>
                <a:ea typeface="標楷體" panose="03000509000000000000" pitchFamily="65" charset="-120"/>
                <a:sym typeface="+mn-ea"/>
              </a:rPr>
              <a:t>)</a:t>
            </a:r>
            <a:r>
              <a:rPr lang="zh-TW" altLang="en-US" sz="2000" dirty="0" smtClean="0">
                <a:latin typeface="標楷體" panose="03000509000000000000" pitchFamily="65" charset="-120"/>
                <a:ea typeface="標楷體" panose="03000509000000000000" pitchFamily="65" charset="-120"/>
                <a:sym typeface="+mn-ea"/>
              </a:rPr>
              <a:t>取得中高級以上考試認證。</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600" b="1" dirty="0" smtClean="0">
                <a:solidFill>
                  <a:srgbClr val="FF0000"/>
                </a:solidFill>
                <a:latin typeface="標楷體" panose="03000509000000000000" pitchFamily="65" charset="-120"/>
                <a:ea typeface="標楷體" panose="03000509000000000000" pitchFamily="65" charset="-120"/>
                <a:sym typeface="+mn-ea"/>
              </a:rPr>
              <a:t>   </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同一等級以申請一次為限</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endParaRPr lang="en-US" altLang="zh-TW" sz="16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2.</a:t>
            </a:r>
            <a:r>
              <a:rPr lang="zh-TW" altLang="en-US" sz="2000" dirty="0" smtClean="0">
                <a:latin typeface="標楷體" panose="03000509000000000000" pitchFamily="65" charset="-120"/>
                <a:ea typeface="標楷體" panose="03000509000000000000" pitchFamily="65" charset="-120"/>
                <a:sym typeface="+mn-ea"/>
              </a:rPr>
              <a:t>參加政府機關主辦之競賽或代表我國參加競賽，獲得下列個人</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或團體獎項：</a:t>
            </a: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縣（市）級：前三名  </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en-US" altLang="zh-TW" sz="2000" dirty="0">
                <a:latin typeface="標楷體" panose="03000509000000000000" pitchFamily="65" charset="-120"/>
                <a:ea typeface="標楷體" panose="03000509000000000000" pitchFamily="65" charset="-120"/>
                <a:sym typeface="+mn-ea"/>
              </a:rPr>
              <a:t>2)</a:t>
            </a:r>
            <a:r>
              <a:rPr lang="zh-TW" altLang="en-US" sz="2000" dirty="0">
                <a:latin typeface="標楷體" panose="03000509000000000000" pitchFamily="65" charset="-120"/>
                <a:ea typeface="標楷體" panose="03000509000000000000" pitchFamily="65" charset="-120"/>
                <a:sym typeface="+mn-ea"/>
              </a:rPr>
              <a:t>全國級以上：前六名或</a:t>
            </a:r>
            <a:r>
              <a:rPr lang="zh-TW" altLang="en-US" sz="2000" dirty="0" smtClean="0">
                <a:latin typeface="標楷體" panose="03000509000000000000" pitchFamily="65" charset="-120"/>
                <a:ea typeface="標楷體" panose="03000509000000000000" pitchFamily="65" charset="-120"/>
                <a:sym typeface="+mn-ea"/>
              </a:rPr>
              <a:t>特優</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solidFill>
                  <a:srgbClr val="FF0000"/>
                </a:solidFill>
                <a:latin typeface="標楷體" panose="03000509000000000000" pitchFamily="65" charset="-120"/>
                <a:ea typeface="標楷體" panose="03000509000000000000" pitchFamily="65" charset="-120"/>
                <a:sym typeface="+mn-ea"/>
              </a:rPr>
              <a:t>  </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以傑出表現申請者，應於獲得傑出表現證明一年內提出</a:t>
            </a:r>
            <a:r>
              <a:rPr lang="en-US" altLang="zh-TW" sz="1600" b="1" dirty="0">
                <a:solidFill>
                  <a:srgbClr val="FF0000"/>
                </a:solidFill>
                <a:latin typeface="標楷體" panose="03000509000000000000" pitchFamily="65" charset="-120"/>
                <a:ea typeface="標楷體" panose="03000509000000000000" pitchFamily="65" charset="-120"/>
                <a:sym typeface="+mn-ea"/>
              </a:rPr>
              <a:t>)</a:t>
            </a:r>
            <a:r>
              <a:rPr lang="zh-TW" altLang="en-US" sz="1400" b="1" dirty="0">
                <a:solidFill>
                  <a:srgbClr val="FF0000"/>
                </a:solidFill>
                <a:latin typeface="標楷體" panose="03000509000000000000" pitchFamily="65" charset="-120"/>
                <a:ea typeface="標楷體" panose="03000509000000000000" pitchFamily="65" charset="-120"/>
                <a:sym typeface="+mn-ea"/>
              </a:rPr>
              <a:t>   </a:t>
            </a:r>
            <a:endParaRPr lang="zh-TW" altLang="en-US" sz="1800" b="1" dirty="0">
              <a:solidFill>
                <a:srgbClr val="FF0000"/>
              </a:solidFill>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en-US" altLang="zh-TW" sz="2000" dirty="0" smtClean="0">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38</a:t>
            </a:fld>
            <a:endParaRPr lang="zh-TW" altLang="en-US"/>
          </a:p>
        </p:txBody>
      </p:sp>
    </p:spTree>
    <p:extLst>
      <p:ext uri="{BB962C8B-B14F-4D97-AF65-F5344CB8AC3E}">
        <p14:creationId xmlns:p14="http://schemas.microsoft.com/office/powerpoint/2010/main" val="646817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7571184" cy="4111105"/>
          </a:xfrm>
        </p:spPr>
        <p:txBody>
          <a:bodyPr>
            <a:normAutofit/>
          </a:bodyPr>
          <a:lstStyle/>
          <a:p>
            <a:pPr marL="0" indent="0">
              <a:lnSpc>
                <a:spcPct val="11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獎</a:t>
            </a:r>
            <a:r>
              <a:rPr lang="zh-TW" altLang="en-US" sz="2000" b="1" dirty="0" smtClean="0">
                <a:latin typeface="標楷體" panose="03000509000000000000" pitchFamily="65" charset="-120"/>
                <a:ea typeface="標楷體" panose="03000509000000000000" pitchFamily="65" charset="-120"/>
                <a:sym typeface="+mn-ea"/>
              </a:rPr>
              <a:t>助金額</a:t>
            </a:r>
            <a:r>
              <a:rPr lang="en-US" altLang="zh-TW" sz="2000" b="1" dirty="0" smtClean="0">
                <a:latin typeface="標楷體" panose="03000509000000000000" pitchFamily="65" charset="-120"/>
                <a:ea typeface="標楷體" panose="03000509000000000000" pitchFamily="65" charset="-120"/>
                <a:sym typeface="+mn-ea"/>
              </a:rPr>
              <a:t>&gt;</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a:t>
            </a:r>
            <a:r>
              <a:rPr lang="zh-TW" altLang="en-US" sz="2000" dirty="0" smtClean="0">
                <a:latin typeface="標楷體" panose="03000509000000000000" pitchFamily="65" charset="-120"/>
                <a:ea typeface="標楷體" panose="03000509000000000000" pitchFamily="65" charset="-120"/>
                <a:sym typeface="+mn-ea"/>
              </a:rPr>
              <a:t>高職</a:t>
            </a:r>
            <a:r>
              <a:rPr lang="zh-TW" altLang="en-US" sz="2000" dirty="0">
                <a:latin typeface="標楷體" panose="03000509000000000000" pitchFamily="65" charset="-120"/>
                <a:ea typeface="標楷體" panose="03000509000000000000" pitchFamily="65" charset="-120"/>
                <a:sym typeface="+mn-ea"/>
              </a:rPr>
              <a:t>組</a:t>
            </a:r>
            <a:r>
              <a:rPr lang="zh-TW" altLang="en-US" sz="2000" dirty="0" smtClean="0">
                <a:latin typeface="標楷體" panose="03000509000000000000" pitchFamily="65" charset="-120"/>
                <a:ea typeface="標楷體" panose="03000509000000000000" pitchFamily="65" charset="-120"/>
                <a:sym typeface="+mn-ea"/>
              </a:rPr>
              <a:t>：每學期十五名，每人新台幣三千元。</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a:t>
            </a:r>
            <a:r>
              <a:rPr lang="zh-TW" altLang="en-US" sz="2000" dirty="0" smtClean="0">
                <a:latin typeface="標楷體" panose="03000509000000000000" pitchFamily="65" charset="-120"/>
                <a:ea typeface="標楷體" panose="03000509000000000000" pitchFamily="65" charset="-120"/>
                <a:sym typeface="+mn-ea"/>
              </a:rPr>
              <a:t>大專</a:t>
            </a:r>
            <a:r>
              <a:rPr lang="zh-TW" altLang="en-US" sz="2000" dirty="0">
                <a:latin typeface="標楷體" panose="03000509000000000000" pitchFamily="65" charset="-120"/>
                <a:ea typeface="標楷體" panose="03000509000000000000" pitchFamily="65" charset="-120"/>
                <a:sym typeface="+mn-ea"/>
              </a:rPr>
              <a:t>校院組</a:t>
            </a:r>
            <a:r>
              <a:rPr lang="zh-TW" altLang="en-US" sz="2000" dirty="0" smtClean="0">
                <a:latin typeface="標楷體" panose="03000509000000000000" pitchFamily="65" charset="-120"/>
                <a:ea typeface="標楷體" panose="03000509000000000000" pitchFamily="65" charset="-120"/>
                <a:sym typeface="+mn-ea"/>
              </a:rPr>
              <a:t>：每學期十名，每人新台幣四千元。</a:t>
            </a: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b="1" dirty="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申請資料</a:t>
            </a:r>
            <a:r>
              <a:rPr lang="en-US" altLang="zh-TW" sz="2000" b="1" dirty="0">
                <a:latin typeface="標楷體" panose="03000509000000000000" pitchFamily="65" charset="-120"/>
                <a:ea typeface="標楷體" panose="03000509000000000000" pitchFamily="65" charset="-120"/>
                <a:sym typeface="+mn-ea"/>
              </a:rPr>
              <a:t>&gt;--</a:t>
            </a:r>
            <a:r>
              <a:rPr lang="zh-TW" altLang="en-US" sz="2000" dirty="0">
                <a:latin typeface="標楷體" panose="03000509000000000000" pitchFamily="65" charset="-120"/>
                <a:ea typeface="標楷體" panose="03000509000000000000" pitchFamily="65" charset="-120"/>
                <a:sym typeface="+mn-ea"/>
              </a:rPr>
              <a:t>向戶籍所在地之區公所提出：</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一、申請表一份。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二、學期</a:t>
            </a:r>
            <a:r>
              <a:rPr lang="zh-TW" altLang="en-US" sz="2000" b="1" u="sng" dirty="0">
                <a:latin typeface="標楷體" panose="03000509000000000000" pitchFamily="65" charset="-120"/>
                <a:ea typeface="標楷體" panose="03000509000000000000" pitchFamily="65" charset="-120"/>
                <a:sym typeface="+mn-ea"/>
              </a:rPr>
              <a:t>成績單正本</a:t>
            </a:r>
            <a:r>
              <a:rPr lang="zh-TW" altLang="en-US" sz="2000" dirty="0">
                <a:latin typeface="標楷體" panose="03000509000000000000" pitchFamily="65" charset="-120"/>
                <a:ea typeface="標楷體" panose="03000509000000000000" pitchFamily="65" charset="-120"/>
                <a:sym typeface="+mn-ea"/>
              </a:rPr>
              <a:t>或</a:t>
            </a:r>
            <a:r>
              <a:rPr lang="zh-TW" altLang="en-US" sz="2000" b="1" u="sng" dirty="0">
                <a:latin typeface="標楷體" panose="03000509000000000000" pitchFamily="65" charset="-120"/>
                <a:ea typeface="標楷體" panose="03000509000000000000" pitchFamily="65" charset="-120"/>
                <a:sym typeface="+mn-ea"/>
              </a:rPr>
              <a:t>傑出表現證明</a:t>
            </a:r>
            <a:r>
              <a:rPr lang="zh-TW" altLang="en-US" sz="2000" dirty="0">
                <a:latin typeface="標楷體" panose="03000509000000000000" pitchFamily="65" charset="-120"/>
                <a:ea typeface="標楷體" panose="03000509000000000000" pitchFamily="65" charset="-120"/>
                <a:sym typeface="+mn-ea"/>
              </a:rPr>
              <a:t>一份。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三、註記原住民身分</a:t>
            </a:r>
            <a:r>
              <a:rPr lang="zh-TW" altLang="en-US" sz="2000" b="1" u="sng" dirty="0">
                <a:latin typeface="標楷體" panose="03000509000000000000" pitchFamily="65" charset="-120"/>
                <a:ea typeface="標楷體" panose="03000509000000000000" pitchFamily="65" charset="-120"/>
                <a:sym typeface="+mn-ea"/>
              </a:rPr>
              <a:t>戶籍謄本</a:t>
            </a:r>
            <a:r>
              <a:rPr lang="zh-TW" altLang="en-US" sz="2000" dirty="0">
                <a:latin typeface="標楷體" panose="03000509000000000000" pitchFamily="65" charset="-120"/>
                <a:ea typeface="標楷體" panose="03000509000000000000" pitchFamily="65" charset="-120"/>
                <a:sym typeface="+mn-ea"/>
              </a:rPr>
              <a:t>或</a:t>
            </a:r>
            <a:r>
              <a:rPr lang="zh-TW" altLang="en-US" sz="2000" b="1" u="sng" dirty="0">
                <a:latin typeface="標楷體" panose="03000509000000000000" pitchFamily="65" charset="-120"/>
                <a:ea typeface="標楷體" panose="03000509000000000000" pitchFamily="65" charset="-120"/>
                <a:sym typeface="+mn-ea"/>
              </a:rPr>
              <a:t>戶口名簿影本</a:t>
            </a:r>
            <a:r>
              <a:rPr lang="zh-TW" altLang="en-US" sz="2000" dirty="0">
                <a:latin typeface="標楷體" panose="03000509000000000000" pitchFamily="65" charset="-120"/>
                <a:ea typeface="標楷體" panose="03000509000000000000" pitchFamily="65" charset="-120"/>
                <a:sym typeface="+mn-ea"/>
              </a:rPr>
              <a:t>一份。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四、學生本人之郵局帳戶影本。</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五、為中低收入戶或低收入戶者，檢附區公所核發之證明文件</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smtClean="0">
              <a:latin typeface="標楷體" panose="03000509000000000000" pitchFamily="65" charset="-120"/>
              <a:ea typeface="標楷體" panose="03000509000000000000" pitchFamily="65" charset="-120"/>
              <a:sym typeface="+mn-ea"/>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39</a:t>
            </a:fld>
            <a:endParaRPr lang="zh-TW" altLang="en-US"/>
          </a:p>
        </p:txBody>
      </p:sp>
    </p:spTree>
    <p:extLst>
      <p:ext uri="{BB962C8B-B14F-4D97-AF65-F5344CB8AC3E}">
        <p14:creationId xmlns:p14="http://schemas.microsoft.com/office/powerpoint/2010/main" val="2556810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4</a:t>
            </a:fld>
            <a:endParaRPr lang="zh-TW" altLang="en-US"/>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55526"/>
            <a:ext cx="4104456" cy="4104456"/>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55526"/>
            <a:ext cx="4392488" cy="4104456"/>
          </a:xfrm>
          <a:prstGeom prst="rect">
            <a:avLst/>
          </a:prstGeom>
        </p:spPr>
      </p:pic>
    </p:spTree>
    <p:extLst>
      <p:ext uri="{BB962C8B-B14F-4D97-AF65-F5344CB8AC3E}">
        <p14:creationId xmlns:p14="http://schemas.microsoft.com/office/powerpoint/2010/main" val="2895627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1056134"/>
            <a:ext cx="8075240"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a:solidFill>
                  <a:schemeClr val="tx1"/>
                </a:solidFill>
                <a:latin typeface="標楷體" panose="03000509000000000000" pitchFamily="65" charset="-120"/>
                <a:ea typeface="標楷體" panose="03000509000000000000" pitchFamily="65" charset="-120"/>
                <a:sym typeface="+mn-ea"/>
              </a:rPr>
              <a:t>申請</a:t>
            </a:r>
            <a:r>
              <a:rPr lang="zh-TW" sz="2000" b="1" dirty="0">
                <a:solidFill>
                  <a:schemeClr val="tx1"/>
                </a:solidFill>
                <a:latin typeface="標楷體" panose="03000509000000000000" pitchFamily="65" charset="-120"/>
                <a:ea typeface="標楷體" panose="03000509000000000000" pitchFamily="65" charset="-120"/>
                <a:sym typeface="+mn-ea"/>
              </a:rPr>
              <a:t>項目時間</a:t>
            </a:r>
            <a:r>
              <a:rPr lang="en-US" sz="2000" b="1" dirty="0">
                <a:solidFill>
                  <a:schemeClr val="tx1"/>
                </a:solidFill>
                <a:latin typeface="標楷體" panose="03000509000000000000" pitchFamily="65" charset="-120"/>
                <a:ea typeface="標楷體" panose="03000509000000000000" pitchFamily="65" charset="-120"/>
                <a:sym typeface="+mn-ea"/>
              </a:rPr>
              <a:t>&gt;</a:t>
            </a:r>
            <a:endParaRPr lang="en-US" sz="2000" b="1" dirty="0">
              <a:solidFill>
                <a:schemeClr val="tx1"/>
              </a:solidFill>
              <a:latin typeface="標楷體" panose="03000509000000000000" pitchFamily="65" charset="-120"/>
              <a:ea typeface="標楷體" panose="03000509000000000000" pitchFamily="65" charset="-120"/>
            </a:endParaRPr>
          </a:p>
          <a:p>
            <a:pPr algn="l">
              <a:lnSpc>
                <a:spcPct val="110000"/>
              </a:lnSpc>
              <a:spcBef>
                <a:spcPts val="20"/>
              </a:spcBef>
              <a:spcAft>
                <a:spcPts val="0"/>
              </a:spcAft>
            </a:pPr>
            <a:r>
              <a:rPr lang="zh-TW" altLang="en-US" sz="2000" dirty="0">
                <a:solidFill>
                  <a:schemeClr val="tx1"/>
                </a:solidFill>
                <a:latin typeface="標楷體" panose="03000509000000000000" pitchFamily="65" charset="-120"/>
                <a:ea typeface="標楷體" panose="03000509000000000000" pitchFamily="65" charset="-120"/>
                <a:sym typeface="+mn-ea"/>
              </a:rPr>
              <a:t>期日起</a:t>
            </a:r>
            <a:r>
              <a:rPr lang="zh-TW" altLang="en-US" sz="2000" dirty="0" smtClean="0">
                <a:solidFill>
                  <a:schemeClr val="tx1"/>
                </a:solidFill>
                <a:latin typeface="標楷體" panose="03000509000000000000" pitchFamily="65" charset="-120"/>
                <a:ea typeface="標楷體" panose="03000509000000000000" pitchFamily="65" charset="-120"/>
                <a:sym typeface="+mn-ea"/>
              </a:rPr>
              <a:t>至</a:t>
            </a:r>
            <a:r>
              <a:rPr lang="en-US" altLang="zh-TW" sz="2000" dirty="0" smtClean="0">
                <a:solidFill>
                  <a:schemeClr val="tx1"/>
                </a:solidFill>
                <a:latin typeface="標楷體" panose="03000509000000000000" pitchFamily="65" charset="-120"/>
                <a:ea typeface="標楷體" panose="03000509000000000000" pitchFamily="65" charset="-120"/>
                <a:sym typeface="+mn-ea"/>
              </a:rPr>
              <a:t>03/22(</a:t>
            </a:r>
            <a:r>
              <a:rPr lang="zh-TW" altLang="en-US" sz="2000" dirty="0" smtClean="0">
                <a:solidFill>
                  <a:schemeClr val="tx1"/>
                </a:solidFill>
                <a:latin typeface="標楷體" panose="03000509000000000000" pitchFamily="65" charset="-120"/>
                <a:ea typeface="標楷體" panose="03000509000000000000" pitchFamily="65" charset="-120"/>
                <a:sym typeface="+mn-ea"/>
              </a:rPr>
              <a:t>四</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止</a:t>
            </a:r>
            <a:r>
              <a:rPr lang="zh-TW" altLang="en-US" sz="2000" dirty="0">
                <a:solidFill>
                  <a:schemeClr val="tx1"/>
                </a:solidFill>
                <a:latin typeface="標楷體" panose="03000509000000000000" pitchFamily="65" charset="-120"/>
                <a:ea typeface="標楷體" panose="03000509000000000000" pitchFamily="65" charset="-120"/>
                <a:sym typeface="+mn-ea"/>
              </a:rPr>
              <a:t>，將</a:t>
            </a:r>
            <a:r>
              <a:rPr lang="zh-TW" altLang="en-US" sz="2000" u="sng" dirty="0" smtClean="0">
                <a:solidFill>
                  <a:schemeClr val="tx1"/>
                </a:solidFill>
                <a:latin typeface="標楷體" panose="03000509000000000000" pitchFamily="65" charset="-120"/>
                <a:ea typeface="標楷體" panose="03000509000000000000" pitchFamily="65" charset="-120"/>
                <a:sym typeface="+mn-ea"/>
              </a:rPr>
              <a:t>向戶籍所在地之區公所提出申請</a:t>
            </a:r>
            <a:r>
              <a:rPr lang="zh-TW" altLang="en-US" sz="2000" dirty="0">
                <a:solidFill>
                  <a:schemeClr val="tx1"/>
                </a:solidFill>
                <a:latin typeface="標楷體" panose="03000509000000000000" pitchFamily="65" charset="-120"/>
                <a:ea typeface="標楷體" panose="03000509000000000000" pitchFamily="65" charset="-120"/>
                <a:sym typeface="+mn-ea"/>
              </a:rPr>
              <a:t>，預期將不受理。</a:t>
            </a: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en-US" sz="2000" b="1" dirty="0">
                <a:solidFill>
                  <a:schemeClr val="tx1"/>
                </a:solidFill>
                <a:latin typeface="標楷體" panose="03000509000000000000" pitchFamily="65" charset="-120"/>
                <a:ea typeface="標楷體" panose="03000509000000000000" pitchFamily="65" charset="-120"/>
                <a:sym typeface="+mn-ea"/>
              </a:rPr>
              <a:t>&lt;</a:t>
            </a:r>
            <a:r>
              <a:rPr sz="2000" b="1" dirty="0" err="1" smtClean="0">
                <a:solidFill>
                  <a:schemeClr val="tx1"/>
                </a:solidFill>
                <a:latin typeface="標楷體" panose="03000509000000000000" pitchFamily="65" charset="-120"/>
                <a:ea typeface="標楷體" panose="03000509000000000000" pitchFamily="65" charset="-120"/>
                <a:sym typeface="+mn-ea"/>
              </a:rPr>
              <a:t>申請資格</a:t>
            </a:r>
            <a:r>
              <a:rPr lang="en-US" sz="2000" b="1" dirty="0">
                <a:solidFill>
                  <a:schemeClr val="tx1"/>
                </a:solidFill>
                <a:latin typeface="標楷體" panose="03000509000000000000" pitchFamily="65" charset="-120"/>
                <a:ea typeface="標楷體" panose="03000509000000000000" pitchFamily="65" charset="-120"/>
                <a:sym typeface="+mn-ea"/>
              </a:rPr>
              <a:t>&gt;</a:t>
            </a:r>
            <a:r>
              <a:rPr lang="en-US" sz="2000" dirty="0">
                <a:solidFill>
                  <a:schemeClr val="tx1"/>
                </a:solidFill>
                <a:latin typeface="標楷體" panose="03000509000000000000" pitchFamily="65" charset="-120"/>
                <a:ea typeface="標楷體" panose="03000509000000000000" pitchFamily="65" charset="-120"/>
                <a:sym typeface="+mn-ea"/>
              </a:rPr>
              <a:t> </a:t>
            </a:r>
            <a:endParaRPr lang="en-US" sz="2000" b="1"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一、</a:t>
            </a:r>
            <a:r>
              <a:rPr lang="en-US" sz="2000" dirty="0" smtClean="0">
                <a:solidFill>
                  <a:schemeClr val="tx1"/>
                </a:solidFill>
                <a:latin typeface="標楷體" panose="03000509000000000000" pitchFamily="65" charset="-120"/>
                <a:ea typeface="標楷體" panose="03000509000000000000" pitchFamily="65" charset="-120"/>
                <a:sym typeface="+mn-ea"/>
              </a:rPr>
              <a:t>設籍本市6個月以上</a:t>
            </a:r>
            <a:r>
              <a:rPr lang="en-US" altLang="zh-TW" sz="2000" dirty="0" smtClean="0">
                <a:solidFill>
                  <a:schemeClr val="tx1"/>
                </a:solidFill>
                <a:latin typeface="標楷體" panose="03000509000000000000" pitchFamily="65" charset="-120"/>
                <a:ea typeface="標楷體" panose="03000509000000000000" pitchFamily="65" charset="-120"/>
                <a:sym typeface="+mn-ea"/>
              </a:rPr>
              <a:t>。</a:t>
            </a:r>
            <a:endParaRPr lang="en-US" sz="2000"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sym typeface="+mn-ea"/>
              </a:rPr>
              <a:t>二、</a:t>
            </a:r>
            <a:r>
              <a:rPr lang="en-US" sz="2000" dirty="0" err="1" smtClean="0">
                <a:solidFill>
                  <a:schemeClr val="tx1"/>
                </a:solidFill>
                <a:latin typeface="標楷體" panose="03000509000000000000" pitchFamily="65" charset="-120"/>
                <a:ea typeface="標楷體" panose="03000509000000000000" pitchFamily="65" charset="-120"/>
                <a:sym typeface="+mn-ea"/>
              </a:rPr>
              <a:t>申請人具</a:t>
            </a:r>
            <a:r>
              <a:rPr lang="zh-TW" altLang="en-US" sz="2000" u="sng" dirty="0" smtClean="0">
                <a:solidFill>
                  <a:schemeClr val="tx1"/>
                </a:solidFill>
                <a:latin typeface="標楷體" panose="03000509000000000000" pitchFamily="65" charset="-120"/>
                <a:ea typeface="標楷體" panose="03000509000000000000" pitchFamily="65" charset="-120"/>
                <a:sym typeface="+mn-ea"/>
              </a:rPr>
              <a:t>西拉雅族血統</a:t>
            </a:r>
            <a:r>
              <a:rPr lang="en-US" sz="2000" u="sng" dirty="0" err="1" smtClean="0">
                <a:solidFill>
                  <a:schemeClr val="tx1"/>
                </a:solidFill>
                <a:latin typeface="標楷體" panose="03000509000000000000" pitchFamily="65" charset="-120"/>
                <a:ea typeface="標楷體" panose="03000509000000000000" pitchFamily="65" charset="-120"/>
                <a:sym typeface="+mn-ea"/>
              </a:rPr>
              <a:t>身分</a:t>
            </a:r>
            <a:r>
              <a:rPr lang="en-US" sz="2000" dirty="0" err="1" smtClean="0">
                <a:solidFill>
                  <a:schemeClr val="tx1"/>
                </a:solidFill>
                <a:latin typeface="標楷體" panose="03000509000000000000" pitchFamily="65" charset="-120"/>
                <a:ea typeface="標楷體" panose="03000509000000000000" pitchFamily="65" charset="-120"/>
                <a:sym typeface="+mn-ea"/>
              </a:rPr>
              <a:t>且為</a:t>
            </a:r>
            <a:r>
              <a:rPr lang="en-US" sz="2000" u="sng" dirty="0" err="1" smtClean="0">
                <a:solidFill>
                  <a:schemeClr val="tx1"/>
                </a:solidFill>
                <a:latin typeface="標楷體" panose="03000509000000000000" pitchFamily="65" charset="-120"/>
                <a:ea typeface="標楷體" panose="03000509000000000000" pitchFamily="65" charset="-120"/>
                <a:sym typeface="+mn-ea"/>
              </a:rPr>
              <a:t>日間部</a:t>
            </a:r>
            <a:r>
              <a:rPr lang="en-US" sz="2000" dirty="0" err="1" smtClean="0">
                <a:solidFill>
                  <a:schemeClr val="tx1"/>
                </a:solidFill>
                <a:latin typeface="標楷體" panose="03000509000000000000" pitchFamily="65" charset="-120"/>
                <a:ea typeface="標楷體" panose="03000509000000000000" pitchFamily="65" charset="-120"/>
                <a:sym typeface="+mn-ea"/>
              </a:rPr>
              <a:t>之在學學生</a:t>
            </a:r>
            <a:r>
              <a:rPr lang="en-US" sz="2000" dirty="0">
                <a:solidFill>
                  <a:schemeClr val="tx1"/>
                </a:solidFill>
                <a:latin typeface="標楷體" panose="03000509000000000000" pitchFamily="65" charset="-120"/>
                <a:ea typeface="標楷體" panose="03000509000000000000" pitchFamily="65" charset="-120"/>
                <a:sym typeface="+mn-ea"/>
              </a:rPr>
              <a:t>。</a:t>
            </a:r>
          </a:p>
          <a:p>
            <a:pPr algn="l">
              <a:lnSpc>
                <a:spcPct val="110000"/>
              </a:lnSpc>
              <a:spcBef>
                <a:spcPts val="20"/>
              </a:spcBef>
              <a:spcAft>
                <a:spcPts val="0"/>
              </a:spcAft>
            </a:pPr>
            <a:r>
              <a:rPr lang="en-US" sz="2000" dirty="0" err="1" smtClean="0">
                <a:solidFill>
                  <a:srgbClr val="FF0000"/>
                </a:solidFill>
                <a:latin typeface="標楷體" panose="03000509000000000000" pitchFamily="65" charset="-120"/>
                <a:ea typeface="標楷體" panose="03000509000000000000" pitchFamily="65" charset="-120"/>
                <a:sym typeface="+mn-ea"/>
              </a:rPr>
              <a:t>原住民學生就讀下列學制之一者</a:t>
            </a:r>
            <a:r>
              <a:rPr lang="en-US" sz="2000" dirty="0" err="1">
                <a:solidFill>
                  <a:srgbClr val="FF0000"/>
                </a:solidFill>
                <a:latin typeface="標楷體" panose="03000509000000000000" pitchFamily="65" charset="-120"/>
                <a:ea typeface="標楷體" panose="03000509000000000000" pitchFamily="65" charset="-120"/>
                <a:sym typeface="+mn-ea"/>
              </a:rPr>
              <a:t>，不得申請獎助學金</a:t>
            </a:r>
            <a:r>
              <a:rPr lang="en-US" sz="2000" dirty="0">
                <a:solidFill>
                  <a:srgbClr val="FF0000"/>
                </a:solidFill>
                <a:latin typeface="標楷體" panose="03000509000000000000" pitchFamily="65" charset="-120"/>
                <a:ea typeface="標楷體" panose="03000509000000000000" pitchFamily="65" charset="-120"/>
                <a:sym typeface="+mn-ea"/>
              </a:rPr>
              <a:t>：</a:t>
            </a:r>
          </a:p>
          <a:p>
            <a:pPr marL="285750" indent="-285750" algn="l">
              <a:lnSpc>
                <a:spcPct val="110000"/>
              </a:lnSpc>
              <a:spcBef>
                <a:spcPts val="20"/>
              </a:spcBef>
              <a:spcAft>
                <a:spcPts val="0"/>
              </a:spcAft>
              <a:buFont typeface="Arial" panose="020B0604020202020204" pitchFamily="34" charset="0"/>
              <a:buChar char="•"/>
            </a:pPr>
            <a:r>
              <a:rPr lang="en-US" sz="1600" dirty="0">
                <a:solidFill>
                  <a:srgbClr val="FF0000"/>
                </a:solidFill>
                <a:latin typeface="標楷體" panose="03000509000000000000" pitchFamily="65" charset="-120"/>
                <a:ea typeface="標楷體" panose="03000509000000000000" pitchFamily="65" charset="-120"/>
                <a:sym typeface="+mn-ea"/>
              </a:rPr>
              <a:t>各級學校夜間部、進修部、推廣進修班、建教班或在職專班。</a:t>
            </a:r>
          </a:p>
          <a:p>
            <a:pPr marL="285750" indent="-285750" algn="l">
              <a:lnSpc>
                <a:spcPct val="110000"/>
              </a:lnSpc>
              <a:spcBef>
                <a:spcPts val="20"/>
              </a:spcBef>
              <a:spcAft>
                <a:spcPts val="0"/>
              </a:spcAft>
              <a:buFont typeface="Arial" panose="020B0604020202020204" pitchFamily="34" charset="0"/>
              <a:buChar char="•"/>
            </a:pPr>
            <a:r>
              <a:rPr lang="en-US" sz="1600" dirty="0" err="1">
                <a:solidFill>
                  <a:srgbClr val="FF0000"/>
                </a:solidFill>
                <a:latin typeface="標楷體" panose="03000509000000000000" pitchFamily="65" charset="-120"/>
                <a:ea typeface="標楷體" panose="03000509000000000000" pitchFamily="65" charset="-120"/>
                <a:sym typeface="+mn-ea"/>
              </a:rPr>
              <a:t>研究所或補修學分</a:t>
            </a:r>
            <a:r>
              <a:rPr lang="en-US" sz="1600" dirty="0" smtClean="0">
                <a:solidFill>
                  <a:srgbClr val="FF0000"/>
                </a:solidFill>
                <a:latin typeface="標楷體" panose="03000509000000000000" pitchFamily="65" charset="-120"/>
                <a:ea typeface="標楷體" panose="03000509000000000000" pitchFamily="65" charset="-120"/>
                <a:sym typeface="+mn-ea"/>
              </a:rPr>
              <a:t>。</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40</a:t>
            </a:fld>
            <a:endParaRPr lang="zh-TW" altLang="en-US"/>
          </a:p>
        </p:txBody>
      </p:sp>
      <p:sp>
        <p:nvSpPr>
          <p:cNvPr id="4" name="標題 1"/>
          <p:cNvSpPr>
            <a:spLocks noGrp="1"/>
          </p:cNvSpPr>
          <p:nvPr>
            <p:ph type="title"/>
          </p:nvPr>
        </p:nvSpPr>
        <p:spPr>
          <a:xfrm>
            <a:off x="457200" y="202332"/>
            <a:ext cx="8229600" cy="857250"/>
          </a:xfrm>
        </p:spPr>
        <p:txBody>
          <a:bodyPr>
            <a:normAutofit/>
          </a:bodyPr>
          <a:lstStyle/>
          <a:p>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二</a:t>
            </a:r>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原住民西拉雅族學生</a:t>
            </a:r>
            <a:endPar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p:txBody>
      </p:sp>
    </p:spTree>
    <p:extLst>
      <p:ext uri="{BB962C8B-B14F-4D97-AF65-F5344CB8AC3E}">
        <p14:creationId xmlns:p14="http://schemas.microsoft.com/office/powerpoint/2010/main" val="2278285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6" name="文字版面配置區 6"/>
          <p:cNvSpPr txBox="1">
            <a:spLocks noGrp="1"/>
          </p:cNvSpPr>
          <p:nvPr>
            <p:ph idx="1"/>
          </p:nvPr>
        </p:nvSpPr>
        <p:spPr>
          <a:xfrm>
            <a:off x="457200" y="624086"/>
            <a:ext cx="7571184" cy="4395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spcBef>
                <a:spcPts val="20"/>
              </a:spcBef>
            </a:pPr>
            <a:r>
              <a:rPr lang="en-US" altLang="zh-TW" sz="2000" b="1" dirty="0" smtClean="0">
                <a:solidFill>
                  <a:schemeClr val="tx1"/>
                </a:solidFill>
                <a:latin typeface="標楷體" panose="03000509000000000000" pitchFamily="65" charset="-120"/>
                <a:ea typeface="標楷體" panose="03000509000000000000" pitchFamily="65" charset="-120"/>
                <a:sym typeface="+mn-ea"/>
              </a:rPr>
              <a:t>&lt;</a:t>
            </a:r>
            <a:r>
              <a:rPr lang="zh-TW" altLang="en-US" sz="2000" b="1" dirty="0">
                <a:solidFill>
                  <a:schemeClr val="tx1"/>
                </a:solidFill>
                <a:latin typeface="標楷體" panose="03000509000000000000" pitchFamily="65" charset="-120"/>
                <a:ea typeface="標楷體" panose="03000509000000000000" pitchFamily="65" charset="-120"/>
                <a:sym typeface="+mn-ea"/>
              </a:rPr>
              <a:t>申請類別</a:t>
            </a:r>
            <a:r>
              <a:rPr lang="en-US" altLang="zh-TW" sz="2000" b="1" dirty="0">
                <a:solidFill>
                  <a:schemeClr val="tx1"/>
                </a:solidFill>
                <a:latin typeface="標楷體" panose="03000509000000000000" pitchFamily="65" charset="-120"/>
                <a:ea typeface="標楷體" panose="03000509000000000000" pitchFamily="65" charset="-120"/>
                <a:sym typeface="+mn-ea"/>
              </a:rPr>
              <a:t>&gt;</a:t>
            </a:r>
          </a:p>
          <a:p>
            <a:pPr algn="l">
              <a:lnSpc>
                <a:spcPct val="110000"/>
              </a:lnSpc>
              <a:spcBef>
                <a:spcPts val="20"/>
              </a:spcBef>
            </a:pPr>
            <a:r>
              <a:rPr lang="zh-TW" altLang="en-US" sz="2000" b="1" dirty="0">
                <a:solidFill>
                  <a:schemeClr val="tx1"/>
                </a:solidFill>
                <a:latin typeface="標楷體" panose="03000509000000000000" pitchFamily="65" charset="-120"/>
                <a:ea typeface="標楷體" panose="03000509000000000000" pitchFamily="65" charset="-120"/>
                <a:sym typeface="+mn-ea"/>
              </a:rPr>
              <a:t>一</a:t>
            </a:r>
            <a:r>
              <a:rPr lang="zh-TW" altLang="en-US" sz="2000" b="1" dirty="0" smtClean="0">
                <a:solidFill>
                  <a:schemeClr val="tx1"/>
                </a:solidFill>
                <a:latin typeface="標楷體" panose="03000509000000000000" pitchFamily="65" charset="-120"/>
                <a:ea typeface="標楷體" panose="03000509000000000000" pitchFamily="65" charset="-120"/>
                <a:sym typeface="+mn-ea"/>
              </a:rPr>
              <a:t>、學業成績：</a:t>
            </a:r>
            <a:endParaRPr lang="en-US" altLang="zh-TW" sz="2000" b="1"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dirty="0" smtClean="0">
                <a:solidFill>
                  <a:schemeClr val="tx1"/>
                </a:solidFill>
                <a:latin typeface="標楷體" panose="03000509000000000000" pitchFamily="65" charset="-120"/>
                <a:ea typeface="標楷體" panose="03000509000000000000" pitchFamily="65" charset="-120"/>
                <a:sym typeface="+mn-ea"/>
              </a:rPr>
              <a:t>1</a:t>
            </a:r>
            <a:r>
              <a:rPr lang="en-US" altLang="zh-TW"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高中（職）：學期成績總平均</a:t>
            </a:r>
            <a:r>
              <a:rPr lang="zh-TW" altLang="en-US" sz="2000" dirty="0" smtClean="0">
                <a:solidFill>
                  <a:schemeClr val="tx1"/>
                </a:solidFill>
                <a:latin typeface="標楷體" panose="03000509000000000000" pitchFamily="65" charset="-120"/>
                <a:ea typeface="標楷體" panose="03000509000000000000" pitchFamily="65" charset="-120"/>
                <a:sym typeface="+mn-ea"/>
              </a:rPr>
              <a:t>達七十五分以上</a:t>
            </a:r>
            <a:r>
              <a:rPr lang="zh-TW" altLang="en-US" sz="2000" dirty="0">
                <a:solidFill>
                  <a:schemeClr val="tx1"/>
                </a:solidFill>
                <a:latin typeface="標楷體" panose="03000509000000000000" pitchFamily="65" charset="-120"/>
                <a:ea typeface="標楷體" panose="03000509000000000000" pitchFamily="65" charset="-120"/>
                <a:sym typeface="+mn-ea"/>
              </a:rPr>
              <a:t>，</a:t>
            </a:r>
            <a:r>
              <a:rPr lang="zh-TW" altLang="en-US" sz="2000" dirty="0" smtClean="0">
                <a:solidFill>
                  <a:schemeClr val="tx1"/>
                </a:solidFill>
                <a:latin typeface="標楷體" panose="03000509000000000000" pitchFamily="65" charset="-120"/>
                <a:ea typeface="標楷體" panose="03000509000000000000" pitchFamily="65" charset="-120"/>
                <a:sym typeface="+mn-ea"/>
              </a:rPr>
              <a:t>但</a:t>
            </a:r>
            <a:r>
              <a:rPr lang="zh-TW" altLang="en-US" sz="2000" dirty="0">
                <a:solidFill>
                  <a:schemeClr val="tx1"/>
                </a:solidFill>
                <a:latin typeface="標楷體" panose="03000509000000000000" pitchFamily="65" charset="-120"/>
                <a:ea typeface="標楷體" panose="03000509000000000000" pitchFamily="65" charset="-120"/>
                <a:sym typeface="+mn-ea"/>
              </a:rPr>
              <a:t>各科</a:t>
            </a:r>
            <a:r>
              <a:rPr lang="zh-TW" altLang="en-US" sz="2000" dirty="0" smtClean="0">
                <a:solidFill>
                  <a:schemeClr val="tx1"/>
                </a:solidFill>
                <a:latin typeface="標楷體" panose="03000509000000000000" pitchFamily="65" charset="-120"/>
                <a:ea typeface="標楷體" panose="03000509000000000000" pitchFamily="65" charset="-120"/>
                <a:sym typeface="+mn-ea"/>
              </a:rPr>
              <a:t>成績不得</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zh-TW" altLang="en-US" sz="2000" dirty="0">
                <a:solidFill>
                  <a:schemeClr val="tx1"/>
                </a:solidFill>
                <a:latin typeface="標楷體" panose="03000509000000000000" pitchFamily="65" charset="-120"/>
                <a:ea typeface="標楷體" panose="03000509000000000000" pitchFamily="65" charset="-120"/>
                <a:sym typeface="+mn-ea"/>
              </a:rPr>
              <a:t> </a:t>
            </a:r>
            <a:r>
              <a:rPr lang="zh-TW" altLang="en-US" sz="2000" dirty="0" smtClean="0">
                <a:solidFill>
                  <a:schemeClr val="tx1"/>
                </a:solidFill>
                <a:latin typeface="標楷體" panose="03000509000000000000" pitchFamily="65" charset="-120"/>
                <a:ea typeface="標楷體" panose="03000509000000000000" pitchFamily="65" charset="-120"/>
                <a:sym typeface="+mn-ea"/>
              </a:rPr>
              <a:t>             低於</a:t>
            </a:r>
            <a:r>
              <a:rPr lang="zh-TW" altLang="en-US" sz="2000" dirty="0">
                <a:solidFill>
                  <a:schemeClr val="tx1"/>
                </a:solidFill>
                <a:latin typeface="標楷體" panose="03000509000000000000" pitchFamily="65" charset="-120"/>
                <a:ea typeface="標楷體" panose="03000509000000000000" pitchFamily="65" charset="-120"/>
                <a:sym typeface="+mn-ea"/>
              </a:rPr>
              <a:t>六十分</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endParaRPr lang="en-US" altLang="zh-TW" sz="2000" dirty="0" smtClean="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dirty="0" smtClean="0">
                <a:solidFill>
                  <a:schemeClr val="tx1"/>
                </a:solidFill>
                <a:latin typeface="標楷體" panose="03000509000000000000" pitchFamily="65" charset="-120"/>
                <a:ea typeface="標楷體" panose="03000509000000000000" pitchFamily="65" charset="-120"/>
                <a:sym typeface="+mn-ea"/>
              </a:rPr>
              <a:t>2.</a:t>
            </a:r>
            <a:r>
              <a:rPr lang="zh-TW" altLang="en-US" sz="2000" dirty="0" smtClean="0">
                <a:solidFill>
                  <a:schemeClr val="tx1"/>
                </a:solidFill>
                <a:latin typeface="標楷體" panose="03000509000000000000" pitchFamily="65" charset="-120"/>
                <a:ea typeface="標楷體" panose="03000509000000000000" pitchFamily="65" charset="-120"/>
                <a:sym typeface="+mn-ea"/>
              </a:rPr>
              <a:t>大學</a:t>
            </a:r>
            <a:r>
              <a:rPr lang="zh-TW" altLang="en-US" sz="2000" dirty="0">
                <a:solidFill>
                  <a:schemeClr val="tx1"/>
                </a:solidFill>
                <a:latin typeface="標楷體" panose="03000509000000000000" pitchFamily="65" charset="-120"/>
                <a:ea typeface="標楷體" panose="03000509000000000000" pitchFamily="65" charset="-120"/>
                <a:sym typeface="+mn-ea"/>
              </a:rPr>
              <a:t>（專）</a:t>
            </a:r>
            <a:r>
              <a:rPr lang="zh-TW" altLang="en-US" sz="2000" dirty="0" smtClean="0">
                <a:solidFill>
                  <a:schemeClr val="tx1"/>
                </a:solidFill>
                <a:latin typeface="標楷體" panose="03000509000000000000" pitchFamily="65" charset="-120"/>
                <a:ea typeface="標楷體" panose="03000509000000000000" pitchFamily="65" charset="-120"/>
                <a:sym typeface="+mn-ea"/>
              </a:rPr>
              <a:t>：</a:t>
            </a:r>
            <a:r>
              <a:rPr lang="zh-TW" altLang="en-US" sz="2000" dirty="0">
                <a:solidFill>
                  <a:schemeClr val="tx1"/>
                </a:solidFill>
                <a:latin typeface="標楷體" panose="03000509000000000000" pitchFamily="65" charset="-120"/>
                <a:ea typeface="標楷體" panose="03000509000000000000" pitchFamily="65" charset="-120"/>
                <a:sym typeface="+mn-ea"/>
              </a:rPr>
              <a:t>學期成績總平均達七十五分以上，但各科成績不得</a:t>
            </a:r>
            <a:endParaRPr lang="en-US" altLang="zh-TW" sz="2000"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zh-TW" altLang="en-US" sz="2000" dirty="0">
                <a:solidFill>
                  <a:schemeClr val="tx1"/>
                </a:solidFill>
                <a:latin typeface="標楷體" panose="03000509000000000000" pitchFamily="65" charset="-120"/>
                <a:ea typeface="標楷體" panose="03000509000000000000" pitchFamily="65" charset="-120"/>
                <a:sym typeface="+mn-ea"/>
              </a:rPr>
              <a:t>              低於六十分。</a:t>
            </a:r>
            <a:endParaRPr lang="en-US" altLang="zh-TW" sz="2000" dirty="0">
              <a:solidFill>
                <a:schemeClr val="tx1"/>
              </a:solidFill>
              <a:latin typeface="標楷體" panose="03000509000000000000" pitchFamily="65" charset="-120"/>
              <a:ea typeface="標楷體" panose="03000509000000000000" pitchFamily="65" charset="-120"/>
              <a:sym typeface="+mn-ea"/>
            </a:endParaRPr>
          </a:p>
          <a:p>
            <a:pPr algn="l">
              <a:lnSpc>
                <a:spcPct val="110000"/>
              </a:lnSpc>
              <a:spcBef>
                <a:spcPts val="20"/>
              </a:spcBef>
            </a:pPr>
            <a:r>
              <a:rPr lang="en-US" altLang="zh-TW" sz="20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申請人之學業成績未以百分法計分者，申請獎助學金前應先請學校換算之。</a:t>
            </a:r>
            <a:r>
              <a:rPr lang="en-US" altLang="zh-TW" sz="1600" b="1" dirty="0">
                <a:solidFill>
                  <a:srgbClr val="FF0000"/>
                </a:solidFill>
                <a:latin typeface="標楷體" panose="03000509000000000000" pitchFamily="65" charset="-120"/>
                <a:ea typeface="標楷體" panose="03000509000000000000" pitchFamily="65" charset="-120"/>
                <a:sym typeface="+mn-ea"/>
              </a:rPr>
              <a:t>)</a:t>
            </a:r>
            <a:endParaRPr lang="zh-TW" altLang="en-US" sz="2000" b="1" dirty="0">
              <a:solidFill>
                <a:srgbClr val="FF0000"/>
              </a:solidFill>
              <a:latin typeface="標楷體" panose="03000509000000000000" pitchFamily="65" charset="-120"/>
              <a:ea typeface="標楷體" panose="03000509000000000000" pitchFamily="65" charset="-120"/>
              <a:sym typeface="+mn-ea"/>
            </a:endParaRPr>
          </a:p>
          <a:p>
            <a:pPr algn="l">
              <a:lnSpc>
                <a:spcPct val="110000"/>
              </a:lnSpc>
              <a:spcBef>
                <a:spcPts val="20"/>
              </a:spcBef>
            </a:pPr>
            <a:endParaRPr lang="en-US" altLang="zh-TW" sz="2000" dirty="0">
              <a:solidFill>
                <a:schemeClr val="tx1"/>
              </a:solidFill>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41</a:t>
            </a:fld>
            <a:endParaRPr lang="zh-TW" altLang="en-US"/>
          </a:p>
        </p:txBody>
      </p:sp>
    </p:spTree>
    <p:extLst>
      <p:ext uri="{BB962C8B-B14F-4D97-AF65-F5344CB8AC3E}">
        <p14:creationId xmlns:p14="http://schemas.microsoft.com/office/powerpoint/2010/main" val="1366488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539552" y="411510"/>
            <a:ext cx="7416824" cy="3970536"/>
          </a:xfrm>
        </p:spPr>
        <p:txBody>
          <a:bodyPr>
            <a:noAutofit/>
          </a:bodyPr>
          <a:lstStyle/>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sym typeface="+mn-ea"/>
              </a:rPr>
              <a:t>二、傑出表現</a:t>
            </a:r>
            <a:r>
              <a:rPr lang="zh-TW" altLang="en-US" sz="2000" b="1" dirty="0">
                <a:latin typeface="標楷體" panose="03000509000000000000" pitchFamily="65" charset="-120"/>
                <a:ea typeface="標楷體" panose="03000509000000000000" pitchFamily="65" charset="-120"/>
                <a:sym typeface="+mn-ea"/>
              </a:rPr>
              <a:t>：</a:t>
            </a: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1</a:t>
            </a:r>
            <a:r>
              <a:rPr lang="en-US" altLang="zh-TW" sz="2000" dirty="0">
                <a:latin typeface="標楷體" panose="03000509000000000000" pitchFamily="65" charset="-120"/>
                <a:ea typeface="標楷體" panose="03000509000000000000" pitchFamily="65" charset="-120"/>
                <a:sym typeface="+mn-ea"/>
              </a:rPr>
              <a:t>.</a:t>
            </a:r>
            <a:r>
              <a:rPr lang="zh-TW" altLang="en-US" sz="2000" dirty="0" smtClean="0">
                <a:latin typeface="標楷體" panose="03000509000000000000" pitchFamily="65" charset="-120"/>
                <a:ea typeface="標楷體" panose="03000509000000000000" pitchFamily="65" charset="-120"/>
                <a:sym typeface="+mn-ea"/>
              </a:rPr>
              <a:t>通過西拉雅族語言認證考試，</a:t>
            </a:r>
            <a:r>
              <a:rPr lang="zh-TW" altLang="en-US" sz="2000" dirty="0">
                <a:latin typeface="標楷體" panose="03000509000000000000" pitchFamily="65" charset="-120"/>
                <a:ea typeface="標楷體" panose="03000509000000000000" pitchFamily="65" charset="-120"/>
                <a:sym typeface="+mn-ea"/>
              </a:rPr>
              <a:t>各</a:t>
            </a:r>
            <a:r>
              <a:rPr lang="zh-TW" altLang="en-US" sz="2000" dirty="0" smtClean="0">
                <a:latin typeface="標楷體" panose="03000509000000000000" pitchFamily="65" charset="-120"/>
                <a:ea typeface="標楷體" panose="03000509000000000000" pitchFamily="65" charset="-120"/>
                <a:sym typeface="+mn-ea"/>
              </a:rPr>
              <a:t>級</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成績標準</a:t>
            </a:r>
            <a:r>
              <a:rPr lang="zh-TW" altLang="en-US" sz="2000" dirty="0">
                <a:latin typeface="標楷體" panose="03000509000000000000" pitchFamily="65" charset="-120"/>
                <a:ea typeface="標楷體" panose="03000509000000000000" pitchFamily="65" charset="-120"/>
                <a:sym typeface="+mn-ea"/>
              </a:rPr>
              <a:t>如下：</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1</a:t>
            </a:r>
            <a:r>
              <a:rPr lang="en-US" altLang="zh-TW" sz="2000" dirty="0" smtClean="0">
                <a:latin typeface="標楷體" panose="03000509000000000000" pitchFamily="65" charset="-120"/>
                <a:ea typeface="標楷體" panose="03000509000000000000" pitchFamily="65" charset="-120"/>
                <a:sym typeface="+mn-ea"/>
              </a:rPr>
              <a:t>)</a:t>
            </a:r>
            <a:r>
              <a:rPr lang="zh-TW" altLang="en-US" sz="2000" dirty="0" smtClean="0">
                <a:latin typeface="標楷體" panose="03000509000000000000" pitchFamily="65" charset="-120"/>
                <a:ea typeface="標楷體" panose="03000509000000000000" pitchFamily="65" charset="-120"/>
                <a:sym typeface="+mn-ea"/>
              </a:rPr>
              <a:t>中級：總</a:t>
            </a:r>
            <a:r>
              <a:rPr lang="zh-TW" altLang="en-US" sz="2000" dirty="0">
                <a:latin typeface="標楷體" panose="03000509000000000000" pitchFamily="65" charset="-120"/>
                <a:ea typeface="標楷體" panose="03000509000000000000" pitchFamily="65" charset="-120"/>
                <a:sym typeface="+mn-ea"/>
              </a:rPr>
              <a:t>分達九十分以上。</a:t>
            </a: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2</a:t>
            </a:r>
            <a:r>
              <a:rPr lang="en-US" altLang="zh-TW" sz="2000" dirty="0" smtClean="0">
                <a:latin typeface="標楷體" panose="03000509000000000000" pitchFamily="65" charset="-120"/>
                <a:ea typeface="標楷體" panose="03000509000000000000" pitchFamily="65" charset="-120"/>
                <a:sym typeface="+mn-ea"/>
              </a:rPr>
              <a:t>)</a:t>
            </a:r>
            <a:r>
              <a:rPr lang="zh-TW" altLang="en-US" sz="2000" dirty="0" smtClean="0">
                <a:latin typeface="標楷體" panose="03000509000000000000" pitchFamily="65" charset="-120"/>
                <a:ea typeface="標楷體" panose="03000509000000000000" pitchFamily="65" charset="-120"/>
                <a:sym typeface="+mn-ea"/>
              </a:rPr>
              <a:t>取得中高級以上考試認證。</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600" b="1" dirty="0" smtClean="0">
                <a:solidFill>
                  <a:srgbClr val="FF0000"/>
                </a:solidFill>
                <a:latin typeface="標楷體" panose="03000509000000000000" pitchFamily="65" charset="-120"/>
                <a:ea typeface="標楷體" panose="03000509000000000000" pitchFamily="65" charset="-120"/>
                <a:sym typeface="+mn-ea"/>
              </a:rPr>
              <a:t>   </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同一等級以申請一次為限</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2.</a:t>
            </a:r>
            <a:r>
              <a:rPr lang="zh-TW" altLang="en-US" sz="2000" dirty="0" smtClean="0">
                <a:latin typeface="標楷體" panose="03000509000000000000" pitchFamily="65" charset="-120"/>
                <a:ea typeface="標楷體" panose="03000509000000000000" pitchFamily="65" charset="-120"/>
                <a:sym typeface="+mn-ea"/>
              </a:rPr>
              <a:t>參加政府機關主辦之競賽或代表我國參加競賽，獲得下列個人</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或團體獎項：</a:t>
            </a: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a:t>
            </a:r>
            <a:r>
              <a:rPr lang="en-US" altLang="zh-TW" sz="2000" dirty="0">
                <a:latin typeface="標楷體" panose="03000509000000000000" pitchFamily="65" charset="-120"/>
                <a:ea typeface="標楷體" panose="03000509000000000000" pitchFamily="65" charset="-120"/>
                <a:sym typeface="+mn-ea"/>
              </a:rPr>
              <a:t>1)</a:t>
            </a:r>
            <a:r>
              <a:rPr lang="zh-TW" altLang="en-US" sz="2000" dirty="0">
                <a:latin typeface="標楷體" panose="03000509000000000000" pitchFamily="65" charset="-120"/>
                <a:ea typeface="標楷體" panose="03000509000000000000" pitchFamily="65" charset="-120"/>
                <a:sym typeface="+mn-ea"/>
              </a:rPr>
              <a:t>縣（市）級：前三名  </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a:latin typeface="標楷體" panose="03000509000000000000" pitchFamily="65" charset="-120"/>
                <a:ea typeface="標楷體" panose="03000509000000000000" pitchFamily="65" charset="-120"/>
                <a:sym typeface="+mn-ea"/>
              </a:rPr>
              <a:t> </a:t>
            </a:r>
            <a:r>
              <a:rPr lang="en-US" altLang="zh-TW" sz="2000" dirty="0" smtClean="0">
                <a:latin typeface="標楷體" panose="03000509000000000000" pitchFamily="65" charset="-120"/>
                <a:ea typeface="標楷體" panose="03000509000000000000" pitchFamily="65" charset="-120"/>
                <a:sym typeface="+mn-ea"/>
              </a:rPr>
              <a:t> (</a:t>
            </a:r>
            <a:r>
              <a:rPr lang="en-US" altLang="zh-TW" sz="2000" dirty="0">
                <a:latin typeface="標楷體" panose="03000509000000000000" pitchFamily="65" charset="-120"/>
                <a:ea typeface="標楷體" panose="03000509000000000000" pitchFamily="65" charset="-120"/>
                <a:sym typeface="+mn-ea"/>
              </a:rPr>
              <a:t>2)</a:t>
            </a:r>
            <a:r>
              <a:rPr lang="zh-TW" altLang="en-US" sz="2000" dirty="0">
                <a:latin typeface="標楷體" panose="03000509000000000000" pitchFamily="65" charset="-120"/>
                <a:ea typeface="標楷體" panose="03000509000000000000" pitchFamily="65" charset="-120"/>
                <a:sym typeface="+mn-ea"/>
              </a:rPr>
              <a:t>全國級以上：前六名或</a:t>
            </a:r>
            <a:r>
              <a:rPr lang="zh-TW" altLang="en-US" sz="2000" dirty="0" smtClean="0">
                <a:latin typeface="標楷體" panose="03000509000000000000" pitchFamily="65" charset="-120"/>
                <a:ea typeface="標楷體" panose="03000509000000000000" pitchFamily="65" charset="-120"/>
                <a:sym typeface="+mn-ea"/>
              </a:rPr>
              <a:t>特優</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dirty="0" smtClean="0">
                <a:latin typeface="標楷體" panose="03000509000000000000" pitchFamily="65" charset="-120"/>
                <a:ea typeface="標楷體" panose="03000509000000000000" pitchFamily="65" charset="-120"/>
                <a:sym typeface="+mn-ea"/>
              </a:rPr>
              <a:t>3.</a:t>
            </a:r>
            <a:r>
              <a:rPr lang="zh-TW" altLang="en-US" sz="2000" dirty="0" smtClean="0">
                <a:latin typeface="標楷體" panose="03000509000000000000" pitchFamily="65" charset="-120"/>
                <a:ea typeface="標楷體" panose="03000509000000000000" pitchFamily="65" charset="-120"/>
                <a:sym typeface="+mn-ea"/>
              </a:rPr>
              <a:t>其他優異表現且有相關證明文件。</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1600" b="1" dirty="0" smtClean="0">
                <a:solidFill>
                  <a:srgbClr val="FF0000"/>
                </a:solidFill>
                <a:latin typeface="標楷體" panose="03000509000000000000" pitchFamily="65" charset="-120"/>
                <a:ea typeface="標楷體" panose="03000509000000000000" pitchFamily="65" charset="-120"/>
                <a:sym typeface="+mn-ea"/>
              </a:rPr>
              <a:t>   </a:t>
            </a:r>
            <a:r>
              <a:rPr lang="en-US" altLang="zh-TW" sz="1600" b="1" dirty="0" smtClean="0">
                <a:solidFill>
                  <a:srgbClr val="FF0000"/>
                </a:solidFill>
                <a:latin typeface="標楷體" panose="03000509000000000000" pitchFamily="65" charset="-120"/>
                <a:ea typeface="標楷體" panose="03000509000000000000" pitchFamily="65" charset="-120"/>
                <a:sym typeface="+mn-ea"/>
              </a:rPr>
              <a:t>(</a:t>
            </a:r>
            <a:r>
              <a:rPr lang="zh-TW" altLang="en-US" sz="1600" b="1" dirty="0">
                <a:solidFill>
                  <a:srgbClr val="FF0000"/>
                </a:solidFill>
                <a:latin typeface="標楷體" panose="03000509000000000000" pitchFamily="65" charset="-120"/>
                <a:ea typeface="標楷體" panose="03000509000000000000" pitchFamily="65" charset="-120"/>
                <a:sym typeface="+mn-ea"/>
              </a:rPr>
              <a:t>以傑出表現申請者，應於獲得傑出表現證明一年內提出</a:t>
            </a:r>
            <a:r>
              <a:rPr lang="en-US" altLang="zh-TW" sz="1600" b="1" dirty="0">
                <a:solidFill>
                  <a:srgbClr val="FF0000"/>
                </a:solidFill>
                <a:latin typeface="標楷體" panose="03000509000000000000" pitchFamily="65" charset="-120"/>
                <a:ea typeface="標楷體" panose="03000509000000000000" pitchFamily="65" charset="-120"/>
                <a:sym typeface="+mn-ea"/>
              </a:rPr>
              <a:t>)</a:t>
            </a:r>
            <a:r>
              <a:rPr lang="zh-TW" altLang="en-US" sz="1400" b="1" dirty="0">
                <a:solidFill>
                  <a:srgbClr val="FF0000"/>
                </a:solidFill>
                <a:latin typeface="標楷體" panose="03000509000000000000" pitchFamily="65" charset="-120"/>
                <a:ea typeface="標楷體" panose="03000509000000000000" pitchFamily="65" charset="-120"/>
                <a:sym typeface="+mn-ea"/>
              </a:rPr>
              <a:t>   </a:t>
            </a:r>
            <a:endParaRPr lang="en-US" altLang="zh-TW" sz="16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42</a:t>
            </a:fld>
            <a:endParaRPr lang="zh-TW" altLang="en-US"/>
          </a:p>
        </p:txBody>
      </p:sp>
    </p:spTree>
    <p:extLst>
      <p:ext uri="{BB962C8B-B14F-4D97-AF65-F5344CB8AC3E}">
        <p14:creationId xmlns:p14="http://schemas.microsoft.com/office/powerpoint/2010/main" val="716923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83518"/>
            <a:ext cx="7283152" cy="4111105"/>
          </a:xfrm>
        </p:spPr>
        <p:txBody>
          <a:bodyPr>
            <a:normAutofit lnSpcReduction="10000"/>
          </a:bodyPr>
          <a:lstStyle/>
          <a:p>
            <a:pPr marL="0" indent="0">
              <a:lnSpc>
                <a:spcPct val="11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獎</a:t>
            </a:r>
            <a:r>
              <a:rPr lang="zh-TW" altLang="en-US" sz="2000" b="1" dirty="0" smtClean="0">
                <a:latin typeface="標楷體" panose="03000509000000000000" pitchFamily="65" charset="-120"/>
                <a:ea typeface="標楷體" panose="03000509000000000000" pitchFamily="65" charset="-120"/>
                <a:sym typeface="+mn-ea"/>
              </a:rPr>
              <a:t>助金額</a:t>
            </a:r>
            <a:r>
              <a:rPr lang="en-US" altLang="zh-TW" sz="2000" b="1" dirty="0" smtClean="0">
                <a:latin typeface="標楷體" panose="03000509000000000000" pitchFamily="65" charset="-120"/>
                <a:ea typeface="標楷體" panose="03000509000000000000" pitchFamily="65" charset="-120"/>
                <a:sym typeface="+mn-ea"/>
              </a:rPr>
              <a:t>&gt;</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a:t>
            </a:r>
            <a:r>
              <a:rPr lang="zh-TW" altLang="en-US" sz="2000" dirty="0" smtClean="0">
                <a:latin typeface="標楷體" panose="03000509000000000000" pitchFamily="65" charset="-120"/>
                <a:ea typeface="標楷體" panose="03000509000000000000" pitchFamily="65" charset="-120"/>
                <a:sym typeface="+mn-ea"/>
              </a:rPr>
              <a:t>高職</a:t>
            </a:r>
            <a:r>
              <a:rPr lang="zh-TW" altLang="en-US" sz="2000" dirty="0">
                <a:latin typeface="標楷體" panose="03000509000000000000" pitchFamily="65" charset="-120"/>
                <a:ea typeface="標楷體" panose="03000509000000000000" pitchFamily="65" charset="-120"/>
                <a:sym typeface="+mn-ea"/>
              </a:rPr>
              <a:t>組</a:t>
            </a:r>
            <a:r>
              <a:rPr lang="zh-TW" altLang="en-US" sz="2000" dirty="0" smtClean="0">
                <a:latin typeface="標楷體" panose="03000509000000000000" pitchFamily="65" charset="-120"/>
                <a:ea typeface="標楷體" panose="03000509000000000000" pitchFamily="65" charset="-120"/>
                <a:sym typeface="+mn-ea"/>
              </a:rPr>
              <a:t>：每學期十五名，每人新台幣三千元。</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a:t>
            </a:r>
            <a:r>
              <a:rPr lang="zh-TW" altLang="en-US" sz="2000" dirty="0" smtClean="0">
                <a:latin typeface="標楷體" panose="03000509000000000000" pitchFamily="65" charset="-120"/>
                <a:ea typeface="標楷體" panose="03000509000000000000" pitchFamily="65" charset="-120"/>
                <a:sym typeface="+mn-ea"/>
              </a:rPr>
              <a:t>大專</a:t>
            </a:r>
            <a:r>
              <a:rPr lang="zh-TW" altLang="en-US" sz="2000" dirty="0">
                <a:latin typeface="標楷體" panose="03000509000000000000" pitchFamily="65" charset="-120"/>
                <a:ea typeface="標楷體" panose="03000509000000000000" pitchFamily="65" charset="-120"/>
                <a:sym typeface="+mn-ea"/>
              </a:rPr>
              <a:t>校院組</a:t>
            </a:r>
            <a:r>
              <a:rPr lang="zh-TW" altLang="en-US" sz="2000" dirty="0" smtClean="0">
                <a:latin typeface="標楷體" panose="03000509000000000000" pitchFamily="65" charset="-120"/>
                <a:ea typeface="標楷體" panose="03000509000000000000" pitchFamily="65" charset="-120"/>
                <a:sym typeface="+mn-ea"/>
              </a:rPr>
              <a:t>：每學期五名，每人新台幣五千元。</a:t>
            </a: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b="1" dirty="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申請資料</a:t>
            </a:r>
            <a:r>
              <a:rPr lang="en-US" altLang="zh-TW" sz="2000" b="1" dirty="0">
                <a:latin typeface="標楷體" panose="03000509000000000000" pitchFamily="65" charset="-120"/>
                <a:ea typeface="標楷體" panose="03000509000000000000" pitchFamily="65" charset="-120"/>
                <a:sym typeface="+mn-ea"/>
              </a:rPr>
              <a:t>&gt;--</a:t>
            </a:r>
            <a:r>
              <a:rPr lang="zh-TW" altLang="en-US" sz="2000" dirty="0">
                <a:latin typeface="標楷體" panose="03000509000000000000" pitchFamily="65" charset="-120"/>
                <a:ea typeface="標楷體" panose="03000509000000000000" pitchFamily="65" charset="-120"/>
                <a:sym typeface="+mn-ea"/>
              </a:rPr>
              <a:t>向戶籍所在地之區公所提出：</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一、申請表一份。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二、學期</a:t>
            </a:r>
            <a:r>
              <a:rPr lang="zh-TW" altLang="en-US" sz="2000" b="1" u="sng" dirty="0">
                <a:latin typeface="標楷體" panose="03000509000000000000" pitchFamily="65" charset="-120"/>
                <a:ea typeface="標楷體" panose="03000509000000000000" pitchFamily="65" charset="-120"/>
                <a:sym typeface="+mn-ea"/>
              </a:rPr>
              <a:t>成績單正本</a:t>
            </a:r>
            <a:r>
              <a:rPr lang="zh-TW" altLang="en-US" sz="2000" dirty="0">
                <a:latin typeface="標楷體" panose="03000509000000000000" pitchFamily="65" charset="-120"/>
                <a:ea typeface="標楷體" panose="03000509000000000000" pitchFamily="65" charset="-120"/>
                <a:sym typeface="+mn-ea"/>
              </a:rPr>
              <a:t>或</a:t>
            </a:r>
            <a:r>
              <a:rPr lang="zh-TW" altLang="en-US" sz="2000" b="1" u="sng" dirty="0">
                <a:latin typeface="標楷體" panose="03000509000000000000" pitchFamily="65" charset="-120"/>
                <a:ea typeface="標楷體" panose="03000509000000000000" pitchFamily="65" charset="-120"/>
                <a:sym typeface="+mn-ea"/>
              </a:rPr>
              <a:t>傑出表現證明</a:t>
            </a:r>
            <a:r>
              <a:rPr lang="zh-TW" altLang="en-US" sz="2000" dirty="0">
                <a:latin typeface="標楷體" panose="03000509000000000000" pitchFamily="65" charset="-120"/>
                <a:ea typeface="標楷體" panose="03000509000000000000" pitchFamily="65" charset="-120"/>
                <a:sym typeface="+mn-ea"/>
              </a:rPr>
              <a:t>一份。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三</a:t>
            </a:r>
            <a:r>
              <a:rPr lang="zh-TW" altLang="en-US" sz="2000" dirty="0" smtClean="0">
                <a:latin typeface="標楷體" panose="03000509000000000000" pitchFamily="65" charset="-120"/>
                <a:ea typeface="標楷體" panose="03000509000000000000" pitchFamily="65" charset="-120"/>
                <a:sym typeface="+mn-ea"/>
              </a:rPr>
              <a:t>、申請人</a:t>
            </a:r>
            <a:r>
              <a:rPr lang="zh-TW" altLang="en-US" sz="2000" b="1" u="sng" dirty="0" smtClean="0">
                <a:latin typeface="標楷體" panose="03000509000000000000" pitchFamily="65" charset="-120"/>
                <a:ea typeface="標楷體" panose="03000509000000000000" pitchFamily="65" charset="-120"/>
                <a:sym typeface="+mn-ea"/>
              </a:rPr>
              <a:t>個人記事欄註記直系血親尊親為熟身分</a:t>
            </a:r>
            <a:r>
              <a:rPr lang="zh-TW" altLang="en-US" sz="2000" dirty="0" smtClean="0">
                <a:latin typeface="標楷體" panose="03000509000000000000" pitchFamily="65" charset="-120"/>
                <a:ea typeface="標楷體" panose="03000509000000000000" pitchFamily="65" charset="-120"/>
                <a:sym typeface="+mn-ea"/>
              </a:rPr>
              <a:t>之</a:t>
            </a:r>
            <a:r>
              <a:rPr lang="zh-TW" altLang="en-US" sz="2000" b="1" u="sng" dirty="0" smtClean="0">
                <a:latin typeface="標楷體" panose="03000509000000000000" pitchFamily="65" charset="-120"/>
                <a:ea typeface="標楷體" panose="03000509000000000000" pitchFamily="65" charset="-120"/>
                <a:sym typeface="+mn-ea"/>
              </a:rPr>
              <a:t>戶籍謄本</a:t>
            </a:r>
            <a:endParaRPr lang="en-US" altLang="zh-TW" sz="2000" b="1" u="sng"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zh-TW" altLang="en-US" sz="2000" b="1" dirty="0">
                <a:latin typeface="標楷體" panose="03000509000000000000" pitchFamily="65" charset="-120"/>
                <a:ea typeface="標楷體" panose="03000509000000000000" pitchFamily="65" charset="-120"/>
                <a:sym typeface="+mn-ea"/>
              </a:rPr>
              <a:t>　</a:t>
            </a:r>
            <a:r>
              <a:rPr lang="zh-TW" altLang="en-US" sz="2000" b="1" dirty="0" smtClean="0">
                <a:latin typeface="標楷體" panose="03000509000000000000" pitchFamily="65" charset="-120"/>
                <a:ea typeface="標楷體" panose="03000509000000000000" pitchFamily="65" charset="-120"/>
                <a:sym typeface="+mn-ea"/>
              </a:rPr>
              <a:t>　　</a:t>
            </a:r>
            <a:r>
              <a:rPr lang="zh-TW" altLang="en-US" sz="2000" dirty="0" smtClean="0">
                <a:latin typeface="標楷體" panose="03000509000000000000" pitchFamily="65" charset="-120"/>
                <a:ea typeface="標楷體" panose="03000509000000000000" pitchFamily="65" charset="-120"/>
                <a:sym typeface="+mn-ea"/>
              </a:rPr>
              <a:t>一</a:t>
            </a:r>
            <a:r>
              <a:rPr lang="zh-TW" altLang="en-US" sz="2000" dirty="0">
                <a:latin typeface="標楷體" panose="03000509000000000000" pitchFamily="65" charset="-120"/>
                <a:ea typeface="標楷體" panose="03000509000000000000" pitchFamily="65" charset="-120"/>
                <a:sym typeface="+mn-ea"/>
              </a:rPr>
              <a:t>份。</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四、學生本人之郵局帳戶影本。</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sym typeface="+mn-ea"/>
              </a:rPr>
              <a:t>五、為中低收入戶或低收入戶者，檢附區公所核發之證明文件</a:t>
            </a:r>
            <a:r>
              <a:rPr lang="zh-TW" altLang="en-US" sz="2000" dirty="0" smtClean="0">
                <a:latin typeface="標楷體" panose="03000509000000000000" pitchFamily="65" charset="-120"/>
                <a:ea typeface="標楷體" panose="03000509000000000000" pitchFamily="65" charset="-120"/>
                <a:sym typeface="+mn-ea"/>
              </a:rPr>
              <a:t>。</a:t>
            </a:r>
            <a:endParaRPr lang="en-US" altLang="zh-TW" sz="2000"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endParaRPr lang="en-US" altLang="zh-TW" sz="2000" dirty="0" smtClean="0">
              <a:latin typeface="標楷體" panose="03000509000000000000" pitchFamily="65" charset="-120"/>
              <a:ea typeface="標楷體" panose="03000509000000000000" pitchFamily="65" charset="-120"/>
              <a:sym typeface="+mn-ea"/>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43</a:t>
            </a:fld>
            <a:endParaRPr lang="zh-TW" altLang="en-US"/>
          </a:p>
        </p:txBody>
      </p:sp>
    </p:spTree>
    <p:extLst>
      <p:ext uri="{BB962C8B-B14F-4D97-AF65-F5344CB8AC3E}">
        <p14:creationId xmlns:p14="http://schemas.microsoft.com/office/powerpoint/2010/main" val="3033568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059832" y="1381795"/>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學產基金設置</a:t>
            </a:r>
            <a:endPar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低收入戶學生助學金</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44</a:t>
            </a:fld>
            <a:endParaRPr lang="zh-TW" altLang="en-US"/>
          </a:p>
        </p:txBody>
      </p:sp>
      <p:sp>
        <p:nvSpPr>
          <p:cNvPr id="5" name="文字方塊 4"/>
          <p:cNvSpPr txBox="1"/>
          <p:nvPr/>
        </p:nvSpPr>
        <p:spPr>
          <a:xfrm>
            <a:off x="2339752" y="527650"/>
            <a:ext cx="1031051" cy="1107996"/>
          </a:xfrm>
          <a:prstGeom prst="rect">
            <a:avLst/>
          </a:prstGeom>
          <a:noFill/>
        </p:spPr>
        <p:txBody>
          <a:bodyPr wrap="none" rtlCol="0">
            <a:spAutoFit/>
          </a:bodyPr>
          <a:lstStyle/>
          <a:p>
            <a:r>
              <a:rPr lang="zh-TW"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四</a:t>
            </a:r>
            <a:endPar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endParaRPr>
          </a:p>
        </p:txBody>
      </p:sp>
    </p:spTree>
    <p:extLst>
      <p:ext uri="{BB962C8B-B14F-4D97-AF65-F5344CB8AC3E}">
        <p14:creationId xmlns:p14="http://schemas.microsoft.com/office/powerpoint/2010/main" val="2530752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83518"/>
            <a:ext cx="7488832" cy="4114552"/>
          </a:xfrm>
        </p:spPr>
        <p:txBody>
          <a:bodyPr>
            <a:normAutofit/>
          </a:bodyPr>
          <a:lstStyle/>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申請期限</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en-US" altLang="zh-TW" sz="2000" dirty="0" smtClean="0">
                <a:latin typeface="標楷體" panose="03000509000000000000" pitchFamily="65" charset="-120"/>
                <a:ea typeface="標楷體" panose="03000509000000000000" pitchFamily="65" charset="-120"/>
              </a:rPr>
              <a:t>02/18(</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至</a:t>
            </a:r>
            <a:r>
              <a:rPr lang="en-US" altLang="zh-TW" sz="2000" dirty="0" smtClean="0">
                <a:latin typeface="標楷體" panose="03000509000000000000" pitchFamily="65" charset="-120"/>
                <a:ea typeface="標楷體" panose="03000509000000000000" pitchFamily="65" charset="-120"/>
              </a:rPr>
              <a:t>03/05(</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止，逾期不受理。</a:t>
            </a:r>
            <a:endParaRPr lang="en-US" altLang="zh-TW" sz="2000" dirty="0" smtClean="0">
              <a:latin typeface="標楷體" panose="03000509000000000000" pitchFamily="65" charset="-120"/>
              <a:ea typeface="標楷體" panose="03000509000000000000" pitchFamily="65" charset="-120"/>
            </a:endParaRPr>
          </a:p>
          <a:p>
            <a:pPr marL="0" indent="0">
              <a:buNone/>
              <a:defRPr/>
            </a:pPr>
            <a:endParaRPr lang="en-US" altLang="zh-TW" sz="2000" dirty="0" smtClean="0">
              <a:solidFill>
                <a:srgbClr val="FF0000"/>
              </a:solidFill>
              <a:latin typeface="標楷體" panose="03000509000000000000" pitchFamily="65" charset="-120"/>
              <a:ea typeface="標楷體" panose="03000509000000000000" pitchFamily="65" charset="-120"/>
            </a:endParaRPr>
          </a:p>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承辦人員</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課外活動指導組</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蔡怡甄老師 </a:t>
            </a:r>
            <a:r>
              <a:rPr lang="en-US" altLang="zh-TW" sz="2000" dirty="0" smtClean="0">
                <a:latin typeface="標楷體" panose="03000509000000000000" pitchFamily="65" charset="-120"/>
                <a:ea typeface="標楷體" panose="03000509000000000000" pitchFamily="65" charset="-120"/>
              </a:rPr>
              <a:t>06-2532106#281</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    </a:t>
            </a:r>
          </a:p>
          <a:p>
            <a:pPr marL="0" indent="0">
              <a:buNone/>
              <a:defRPr/>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申請資格</a:t>
            </a:r>
            <a:r>
              <a:rPr lang="en-US" altLang="zh-TW" sz="2000" b="1" dirty="0" smtClean="0">
                <a:latin typeface="標楷體" panose="03000509000000000000" pitchFamily="65" charset="-120"/>
                <a:ea typeface="標楷體" panose="03000509000000000000" pitchFamily="65" charset="-120"/>
              </a:rPr>
              <a:t>&gt;</a:t>
            </a:r>
          </a:p>
          <a:p>
            <a:pPr marL="0" indent="0">
              <a:buNone/>
              <a:defRPr/>
            </a:pPr>
            <a:r>
              <a:rPr lang="zh-TW" altLang="en-US" sz="2000" dirty="0" smtClean="0">
                <a:latin typeface="標楷體" panose="03000509000000000000" pitchFamily="65" charset="-120"/>
                <a:ea typeface="標楷體" panose="03000509000000000000" pitchFamily="65" charset="-120"/>
              </a:rPr>
              <a:t>一、本校</a:t>
            </a:r>
            <a:r>
              <a:rPr lang="zh-TW" altLang="en-US" sz="2000" dirty="0">
                <a:latin typeface="標楷體" panose="03000509000000000000" pitchFamily="65" charset="-120"/>
                <a:ea typeface="標楷體" panose="03000509000000000000" pitchFamily="65" charset="-120"/>
              </a:rPr>
              <a:t>在校生，不含研究生、延修生及大專雙軌旗艦專班</a:t>
            </a:r>
            <a:r>
              <a:rPr lang="zh-TW" altLang="en-US" sz="2000" dirty="0" smtClean="0">
                <a:latin typeface="標楷體" panose="03000509000000000000" pitchFamily="65" charset="-120"/>
                <a:ea typeface="標楷體" panose="03000509000000000000" pitchFamily="65" charset="-120"/>
              </a:rPr>
              <a:t>學生。</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二、僅</a:t>
            </a:r>
            <a:r>
              <a:rPr lang="zh-TW" altLang="en-US" sz="2000" dirty="0">
                <a:latin typeface="標楷體" panose="03000509000000000000" pitchFamily="65" charset="-120"/>
                <a:ea typeface="標楷體" panose="03000509000000000000" pitchFamily="65" charset="-120"/>
              </a:rPr>
              <a:t>限低收入戶</a:t>
            </a:r>
            <a:r>
              <a:rPr lang="zh-TW" altLang="en-US" sz="2000" dirty="0">
                <a:solidFill>
                  <a:srgbClr val="FF0000"/>
                </a:solidFill>
                <a:latin typeface="標楷體" panose="03000509000000000000" pitchFamily="65" charset="-120"/>
                <a:ea typeface="標楷體" panose="03000509000000000000" pitchFamily="65" charset="-120"/>
              </a:rPr>
              <a:t>（不包括中低收入戶）</a:t>
            </a:r>
            <a:r>
              <a:rPr lang="zh-TW" altLang="en-US" sz="2000" dirty="0">
                <a:latin typeface="標楷體" panose="03000509000000000000" pitchFamily="65" charset="-120"/>
                <a:ea typeface="標楷體" panose="03000509000000000000" pitchFamily="65" charset="-120"/>
              </a:rPr>
              <a:t>身分，前學期學業</a:t>
            </a:r>
            <a:r>
              <a:rPr lang="zh-TW" altLang="en-US" sz="2000" dirty="0" smtClean="0">
                <a:latin typeface="標楷體" panose="03000509000000000000" pitchFamily="65" charset="-120"/>
                <a:ea typeface="標楷體" panose="03000509000000000000" pitchFamily="65" charset="-120"/>
              </a:rPr>
              <a:t>成績</a:t>
            </a:r>
            <a:endParaRPr lang="en-US" altLang="zh-TW" sz="2000" dirty="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    總</a:t>
            </a:r>
            <a:r>
              <a:rPr lang="zh-TW" altLang="en-US" sz="2000" dirty="0">
                <a:latin typeface="標楷體" panose="03000509000000000000" pitchFamily="65" charset="-120"/>
                <a:ea typeface="標楷體" panose="03000509000000000000" pitchFamily="65" charset="-120"/>
              </a:rPr>
              <a:t>平均</a:t>
            </a:r>
            <a:r>
              <a:rPr lang="en-US" altLang="zh-TW" sz="2000" dirty="0">
                <a:latin typeface="標楷體" panose="03000509000000000000" pitchFamily="65" charset="-120"/>
                <a:ea typeface="標楷體" panose="03000509000000000000" pitchFamily="65" charset="-120"/>
              </a:rPr>
              <a:t>60</a:t>
            </a:r>
            <a:r>
              <a:rPr lang="zh-TW" altLang="en-US" sz="2000" dirty="0">
                <a:latin typeface="標楷體" panose="03000509000000000000" pitchFamily="65" charset="-120"/>
                <a:ea typeface="標楷體" panose="03000509000000000000" pitchFamily="65" charset="-120"/>
              </a:rPr>
              <a:t>分以上，德行評量無小過以上之處分。</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smtClean="0">
                <a:solidFill>
                  <a:srgbClr val="FF0000"/>
                </a:solidFill>
                <a:latin typeface="標楷體" panose="03000509000000000000" pitchFamily="65" charset="-120"/>
                <a:ea typeface="標楷體" panose="03000509000000000000" pitchFamily="65" charset="-120"/>
              </a:rPr>
              <a:t>   </a:t>
            </a:r>
            <a:r>
              <a:rPr lang="en-US" altLang="zh-TW" sz="2000" dirty="0" smtClean="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新生可免學業成績，轉學生請</a:t>
            </a:r>
            <a:r>
              <a:rPr lang="zh-TW" altLang="en-US" sz="2000" dirty="0" smtClean="0">
                <a:solidFill>
                  <a:srgbClr val="FF0000"/>
                </a:solidFill>
                <a:latin typeface="標楷體" panose="03000509000000000000" pitchFamily="65" charset="-120"/>
                <a:ea typeface="標楷體" panose="03000509000000000000" pitchFamily="65" charset="-120"/>
              </a:rPr>
              <a:t>檢原</a:t>
            </a:r>
            <a:r>
              <a:rPr lang="zh-TW" altLang="en-US" sz="2000" dirty="0">
                <a:solidFill>
                  <a:srgbClr val="FF0000"/>
                </a:solidFill>
                <a:latin typeface="標楷體" panose="03000509000000000000" pitchFamily="65" charset="-120"/>
                <a:ea typeface="標楷體" panose="03000509000000000000" pitchFamily="65" charset="-120"/>
              </a:rPr>
              <a:t>就讀學校成績單以供</a:t>
            </a:r>
            <a:r>
              <a:rPr lang="zh-TW" altLang="en-US" sz="2000" dirty="0" smtClean="0">
                <a:solidFill>
                  <a:srgbClr val="FF0000"/>
                </a:solidFill>
                <a:latin typeface="標楷體" panose="03000509000000000000" pitchFamily="65" charset="-120"/>
                <a:ea typeface="標楷體" panose="03000509000000000000" pitchFamily="65" charset="-120"/>
              </a:rPr>
              <a:t>查核</a:t>
            </a:r>
            <a:r>
              <a:rPr lang="en-US" altLang="zh-TW" sz="2000" dirty="0" smtClean="0">
                <a:solidFill>
                  <a:srgbClr val="FF0000"/>
                </a:solidFill>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45</a:t>
            </a:fld>
            <a:endParaRPr lang="zh-TW" altLang="en-US"/>
          </a:p>
        </p:txBody>
      </p:sp>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11510"/>
            <a:ext cx="7560840" cy="4114552"/>
          </a:xfrm>
        </p:spPr>
        <p:txBody>
          <a:bodyPr>
            <a:noAutofit/>
          </a:bodyPr>
          <a:lstStyle/>
          <a:p>
            <a:pPr mar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繳交地點</a:t>
            </a:r>
            <a:r>
              <a:rPr lang="en-US" altLang="zh-TW" sz="2000" b="1" dirty="0" smtClean="0">
                <a:latin typeface="標楷體" panose="03000509000000000000" pitchFamily="65" charset="-120"/>
                <a:ea typeface="標楷體" panose="03000509000000000000" pitchFamily="65" charset="-120"/>
              </a:rPr>
              <a:t>&gt;</a:t>
            </a:r>
          </a:p>
          <a:p>
            <a:pPr marL="0" indent="0">
              <a:buNone/>
            </a:pPr>
            <a:r>
              <a:rPr lang="zh-TW" altLang="en-US" sz="2000" dirty="0" smtClean="0">
                <a:latin typeface="標楷體" panose="03000509000000000000" pitchFamily="65" charset="-120"/>
                <a:ea typeface="標楷體" panose="03000509000000000000" pitchFamily="65" charset="-120"/>
              </a:rPr>
              <a:t>學生活動中心三樓</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課外活動指導組</a:t>
            </a:r>
            <a:endParaRPr lang="zh-TW" altLang="en-US" sz="2000" dirty="0" smtClean="0"/>
          </a:p>
          <a:p>
            <a:pPr marL="0" indent="0">
              <a:buNone/>
            </a:pPr>
            <a:endParaRPr lang="en-US" altLang="zh-TW" sz="2000" b="1" dirty="0" smtClean="0">
              <a:latin typeface="標楷體" panose="03000509000000000000" pitchFamily="65" charset="-120"/>
              <a:ea typeface="標楷體" panose="03000509000000000000" pitchFamily="65" charset="-120"/>
            </a:endParaRPr>
          </a:p>
          <a:p>
            <a:pPr mar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繳交資料</a:t>
            </a:r>
            <a:r>
              <a:rPr lang="en-US" altLang="zh-TW" sz="2000" b="1" dirty="0" smtClean="0">
                <a:latin typeface="標楷體" panose="03000509000000000000" pitchFamily="65" charset="-120"/>
                <a:ea typeface="標楷體" panose="03000509000000000000" pitchFamily="65" charset="-120"/>
              </a:rPr>
              <a:t>&gt;</a:t>
            </a:r>
          </a:p>
          <a:p>
            <a:pPr marL="0" indent="0">
              <a:buNone/>
            </a:pPr>
            <a:r>
              <a:rPr lang="zh-TW" altLang="en-US" sz="2000" dirty="0">
                <a:latin typeface="標楷體" panose="03000509000000000000" pitchFamily="65" charset="-120"/>
                <a:ea typeface="標楷體" panose="03000509000000000000" pitchFamily="65" charset="-120"/>
              </a:rPr>
              <a:t>一、</a:t>
            </a:r>
            <a:r>
              <a:rPr lang="zh-TW" altLang="en-US" sz="2000" dirty="0" smtClean="0">
                <a:latin typeface="標楷體" panose="03000509000000000000" pitchFamily="65" charset="-120"/>
                <a:ea typeface="標楷體" panose="03000509000000000000" pitchFamily="65" charset="-120"/>
              </a:rPr>
              <a:t>申請表。</a:t>
            </a:r>
          </a:p>
          <a:p>
            <a:pPr marL="0" indent="0">
              <a:buNone/>
            </a:pPr>
            <a:r>
              <a:rPr lang="zh-TW" altLang="en-US" sz="2000" dirty="0" smtClean="0">
                <a:latin typeface="標楷體" panose="03000509000000000000" pitchFamily="65" charset="-120"/>
                <a:ea typeface="標楷體" panose="03000509000000000000" pitchFamily="65" charset="-120"/>
              </a:rPr>
              <a:t>二、已於本校學務處生輔組完成申請「低收入學雜費減免」的同學</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免附低收入戶證明，未辦理學雜費減免的同學請附低收入戶證明。</a:t>
            </a:r>
          </a:p>
          <a:p>
            <a:pPr marL="0" indent="0">
              <a:buNone/>
            </a:pPr>
            <a:r>
              <a:rPr lang="zh-TW" altLang="en-US" sz="2000" dirty="0">
                <a:latin typeface="標楷體" panose="03000509000000000000" pitchFamily="65" charset="-120"/>
                <a:ea typeface="標楷體" panose="03000509000000000000" pitchFamily="65" charset="-120"/>
              </a:rPr>
              <a:t>三、</a:t>
            </a:r>
            <a:r>
              <a:rPr lang="zh-TW" altLang="en-US" sz="2000" dirty="0" smtClean="0">
                <a:latin typeface="標楷體" panose="03000509000000000000" pitchFamily="65" charset="-120"/>
                <a:ea typeface="標楷體" panose="03000509000000000000" pitchFamily="65" charset="-120"/>
              </a:rPr>
              <a:t>前一學期成績，新生免驗成績</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0" indent="0">
              <a:buNone/>
            </a:pPr>
            <a:r>
              <a:rPr lang="en-US" altLang="zh-TW" sz="1600" dirty="0" smtClean="0">
                <a:solidFill>
                  <a:srgbClr val="FF0000"/>
                </a:solidFill>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成績</a:t>
            </a:r>
            <a:r>
              <a:rPr lang="zh-TW" altLang="en-US" sz="1600" dirty="0">
                <a:solidFill>
                  <a:srgbClr val="FF0000"/>
                </a:solidFill>
                <a:latin typeface="標楷體" panose="03000509000000000000" pitchFamily="65" charset="-120"/>
                <a:ea typeface="標楷體" panose="03000509000000000000" pitchFamily="65" charset="-120"/>
              </a:rPr>
              <a:t>通知單，繳驗後立即</a:t>
            </a:r>
            <a:r>
              <a:rPr lang="zh-TW" altLang="en-US" sz="1600" dirty="0" smtClean="0">
                <a:solidFill>
                  <a:srgbClr val="FF0000"/>
                </a:solidFill>
                <a:latin typeface="標楷體" panose="03000509000000000000" pitchFamily="65" charset="-120"/>
                <a:ea typeface="標楷體" panose="03000509000000000000" pitchFamily="65" charset="-120"/>
              </a:rPr>
              <a:t>歸還，或進入</a:t>
            </a:r>
            <a:r>
              <a:rPr lang="zh-TW" altLang="en-US" sz="1600" dirty="0">
                <a:solidFill>
                  <a:srgbClr val="FF0000"/>
                </a:solidFill>
                <a:latin typeface="標楷體" panose="03000509000000000000" pitchFamily="65" charset="-120"/>
                <a:ea typeface="標楷體" panose="03000509000000000000" pitchFamily="65" charset="-120"/>
              </a:rPr>
              <a:t>學生資訊系統顯示學期成績供承辦人查核</a:t>
            </a:r>
            <a:r>
              <a:rPr lang="en-US" altLang="zh-TW" sz="1600" dirty="0" smtClean="0">
                <a:solidFill>
                  <a:srgbClr val="FF0000"/>
                </a:solidFill>
                <a:latin typeface="標楷體" panose="03000509000000000000" pitchFamily="65" charset="-120"/>
                <a:ea typeface="標楷體" panose="03000509000000000000" pitchFamily="65" charset="-120"/>
              </a:rPr>
              <a:t>)</a:t>
            </a:r>
            <a:endParaRPr lang="zh-TW" altLang="en-US" sz="18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四、轉學生欲申請，請攜帶原就讀學校成績單正本，繳驗後即歸還。</a:t>
            </a:r>
          </a:p>
          <a:p>
            <a:pPr marL="0" indent="0">
              <a:buNone/>
            </a:pPr>
            <a:r>
              <a:rPr lang="zh-TW" altLang="en-US" sz="2000" dirty="0">
                <a:latin typeface="標楷體" panose="03000509000000000000" pitchFamily="65" charset="-120"/>
                <a:ea typeface="標楷體" panose="03000509000000000000" pitchFamily="65" charset="-120"/>
              </a:rPr>
              <a:t>五、</a:t>
            </a:r>
            <a:r>
              <a:rPr lang="zh-TW" altLang="en-US" sz="2000" dirty="0" smtClean="0">
                <a:latin typeface="標楷體" panose="03000509000000000000" pitchFamily="65" charset="-120"/>
                <a:ea typeface="標楷體" panose="03000509000000000000" pitchFamily="65" charset="-120"/>
              </a:rPr>
              <a:t>第一次申請者，需繳申請人印章</a:t>
            </a:r>
            <a:r>
              <a:rPr lang="zh-TW" altLang="en-US"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pPr marL="0" indent="0">
              <a:buNone/>
            </a:pPr>
            <a:r>
              <a:rPr lang="zh-TW" altLang="en-US" sz="1800" dirty="0">
                <a:solidFill>
                  <a:srgbClr val="FF0000"/>
                </a:solidFill>
                <a:latin typeface="標楷體" panose="03000509000000000000" pitchFamily="65" charset="-120"/>
                <a:ea typeface="標楷體" panose="03000509000000000000" pitchFamily="65" charset="-120"/>
              </a:rPr>
              <a:t>　</a:t>
            </a:r>
            <a:r>
              <a:rPr lang="en-US" altLang="zh-TW" sz="1600" dirty="0" smtClean="0">
                <a:solidFill>
                  <a:srgbClr val="FF0000"/>
                </a:solidFill>
                <a:latin typeface="標楷體" panose="03000509000000000000" pitchFamily="65" charset="-120"/>
                <a:ea typeface="標楷體" panose="03000509000000000000" pitchFamily="65" charset="-120"/>
              </a:rPr>
              <a:t>(</a:t>
            </a:r>
            <a:r>
              <a:rPr lang="zh-TW" altLang="en-US" sz="1600" dirty="0" smtClean="0">
                <a:solidFill>
                  <a:srgbClr val="FF0000"/>
                </a:solidFill>
                <a:latin typeface="標楷體" panose="03000509000000000000" pitchFamily="65" charset="-120"/>
                <a:ea typeface="標楷體" panose="03000509000000000000" pitchFamily="65" charset="-120"/>
              </a:rPr>
              <a:t>請勿繳交高級材質印章，以木質印章為佳，已領回印章者請再次繳交</a:t>
            </a:r>
            <a:r>
              <a:rPr lang="en-US" altLang="zh-TW" sz="1600" dirty="0" smtClean="0">
                <a:solidFill>
                  <a:srgbClr val="FF0000"/>
                </a:solidFill>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46</a:t>
            </a:fld>
            <a:endParaRPr lang="zh-TW" altLang="en-US" dirty="0"/>
          </a:p>
        </p:txBody>
      </p:sp>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27534"/>
            <a:ext cx="7488832" cy="4176464"/>
          </a:xfrm>
        </p:spPr>
        <p:txBody>
          <a:bodyPr>
            <a:normAutofit fontScale="92500" lnSpcReduction="20000"/>
          </a:bodyPr>
          <a:lstStyle/>
          <a:p>
            <a:pPr marL="0" indent="0">
              <a:buNone/>
            </a:pPr>
            <a:r>
              <a:rPr lang="en-US" altLang="zh-TW" sz="2400" b="1" dirty="0" smtClean="0">
                <a:solidFill>
                  <a:srgbClr val="CC3300"/>
                </a:solidFill>
                <a:latin typeface="標楷體" panose="03000509000000000000" pitchFamily="65" charset="-120"/>
                <a:ea typeface="標楷體" panose="03000509000000000000" pitchFamily="65" charset="-120"/>
              </a:rPr>
              <a:t>&lt;</a:t>
            </a:r>
            <a:r>
              <a:rPr lang="zh-TW" altLang="en-US" sz="2400" b="1" dirty="0">
                <a:solidFill>
                  <a:srgbClr val="CC3300"/>
                </a:solidFill>
                <a:latin typeface="標楷體" panose="03000509000000000000" pitchFamily="65" charset="-120"/>
                <a:ea typeface="標楷體" panose="03000509000000000000" pitchFamily="65" charset="-120"/>
              </a:rPr>
              <a:t>注意事項</a:t>
            </a:r>
            <a:r>
              <a:rPr lang="en-US" altLang="zh-TW" sz="2400" b="1" dirty="0" smtClean="0">
                <a:solidFill>
                  <a:srgbClr val="CC3300"/>
                </a:solidFill>
                <a:latin typeface="標楷體" panose="03000509000000000000" pitchFamily="65" charset="-120"/>
                <a:ea typeface="標楷體" panose="03000509000000000000" pitchFamily="65" charset="-120"/>
              </a:rPr>
              <a:t>&gt;</a:t>
            </a: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一、</a:t>
            </a:r>
            <a:r>
              <a:rPr lang="zh-TW" altLang="en-US" sz="2200" b="1" dirty="0" smtClean="0">
                <a:solidFill>
                  <a:srgbClr val="CC3300"/>
                </a:solidFill>
                <a:latin typeface="標楷體" panose="03000509000000000000" pitchFamily="65" charset="-120"/>
                <a:ea typeface="標楷體" panose="03000509000000000000" pitchFamily="65" charset="-120"/>
              </a:rPr>
              <a:t>轉</a:t>
            </a:r>
            <a:r>
              <a:rPr lang="zh-TW" altLang="en-US" sz="2200" b="1" dirty="0">
                <a:solidFill>
                  <a:srgbClr val="CC3300"/>
                </a:solidFill>
                <a:latin typeface="標楷體" panose="03000509000000000000" pitchFamily="65" charset="-120"/>
                <a:ea typeface="標楷體" panose="03000509000000000000" pitchFamily="65" charset="-120"/>
              </a:rPr>
              <a:t>學生若為降轉而前學期已申請過者不得重覆申請</a:t>
            </a:r>
            <a:r>
              <a:rPr lang="zh-TW" altLang="en-US" sz="2200" b="1" dirty="0" smtClean="0">
                <a:solidFill>
                  <a:srgbClr val="CC3300"/>
                </a:solidFill>
                <a:latin typeface="標楷體" panose="03000509000000000000" pitchFamily="65" charset="-120"/>
                <a:ea typeface="標楷體" panose="03000509000000000000" pitchFamily="65" charset="-120"/>
              </a:rPr>
              <a:t>。</a:t>
            </a:r>
            <a:endParaRPr lang="en-US" altLang="zh-TW" sz="2200" b="1" dirty="0">
              <a:solidFill>
                <a:srgbClr val="CC3300"/>
              </a:solidFill>
              <a:latin typeface="標楷體" panose="03000509000000000000" pitchFamily="65" charset="-120"/>
              <a:ea typeface="標楷體" panose="03000509000000000000" pitchFamily="65" charset="-120"/>
            </a:endParaRPr>
          </a:p>
          <a:p>
            <a:pPr marL="0" indent="0">
              <a:buNone/>
            </a:pPr>
            <a:endParaRPr lang="en-US" altLang="zh-TW" sz="2200" b="1" dirty="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二、</a:t>
            </a:r>
            <a:r>
              <a:rPr lang="zh-TW" altLang="en-US" sz="2200" b="1" dirty="0" smtClean="0">
                <a:solidFill>
                  <a:srgbClr val="CC3300"/>
                </a:solidFill>
                <a:latin typeface="標楷體" panose="03000509000000000000" pitchFamily="65" charset="-120"/>
                <a:ea typeface="標楷體" panose="03000509000000000000" pitchFamily="65" charset="-120"/>
              </a:rPr>
              <a:t>低</a:t>
            </a:r>
            <a:r>
              <a:rPr lang="zh-TW" altLang="en-US" sz="2200" b="1" dirty="0">
                <a:solidFill>
                  <a:srgbClr val="CC3300"/>
                </a:solidFill>
                <a:latin typeface="標楷體" panose="03000509000000000000" pitchFamily="65" charset="-120"/>
                <a:ea typeface="標楷體" panose="03000509000000000000" pitchFamily="65" charset="-120"/>
              </a:rPr>
              <a:t>收入戶學生每學期得領受之助學金金額如下</a:t>
            </a:r>
            <a:r>
              <a:rPr lang="zh-TW" altLang="en-US" sz="2200" b="1" dirty="0" smtClean="0">
                <a:solidFill>
                  <a:srgbClr val="CC3300"/>
                </a:solidFill>
                <a:latin typeface="標楷體" panose="03000509000000000000" pitchFamily="65" charset="-120"/>
                <a:ea typeface="標楷體" panose="03000509000000000000" pitchFamily="65" charset="-120"/>
              </a:rPr>
              <a:t>：</a:t>
            </a:r>
            <a:endParaRPr lang="zh-TW" altLang="en-US" sz="2200" b="1" dirty="0">
              <a:solidFill>
                <a:srgbClr val="CC3300"/>
              </a:solidFill>
              <a:latin typeface="標楷體" panose="03000509000000000000" pitchFamily="65" charset="-120"/>
              <a:ea typeface="標楷體" panose="03000509000000000000" pitchFamily="65" charset="-120"/>
            </a:endParaRP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1.</a:t>
            </a:r>
            <a:r>
              <a:rPr lang="zh-TW" altLang="en-US" sz="2200" b="1" dirty="0" smtClean="0">
                <a:solidFill>
                  <a:srgbClr val="CC3300"/>
                </a:solidFill>
                <a:latin typeface="標楷體" panose="03000509000000000000" pitchFamily="65" charset="-120"/>
                <a:ea typeface="標楷體" panose="03000509000000000000" pitchFamily="65" charset="-120"/>
              </a:rPr>
              <a:t>公</a:t>
            </a:r>
            <a:r>
              <a:rPr lang="zh-TW" altLang="en-US" sz="2200" b="1" dirty="0">
                <a:solidFill>
                  <a:srgbClr val="CC3300"/>
                </a:solidFill>
                <a:latin typeface="標楷體" panose="03000509000000000000" pitchFamily="65" charset="-120"/>
                <a:ea typeface="標楷體" panose="03000509000000000000" pitchFamily="65" charset="-120"/>
              </a:rPr>
              <a:t>私立高級中等學校及五專前三年：每人</a:t>
            </a:r>
            <a:r>
              <a:rPr lang="zh-TW" altLang="en-US" sz="2200" b="1" u="sng" dirty="0">
                <a:solidFill>
                  <a:srgbClr val="CC3300"/>
                </a:solidFill>
                <a:latin typeface="標楷體" panose="03000509000000000000" pitchFamily="65" charset="-120"/>
                <a:ea typeface="標楷體" panose="03000509000000000000" pitchFamily="65" charset="-120"/>
              </a:rPr>
              <a:t>新臺幣三千元。</a:t>
            </a:r>
            <a:endParaRPr lang="zh-TW" altLang="en-US" sz="2200" b="1" dirty="0">
              <a:solidFill>
                <a:srgbClr val="CC3300"/>
              </a:solidFill>
              <a:latin typeface="標楷體" panose="03000509000000000000" pitchFamily="65" charset="-120"/>
              <a:ea typeface="標楷體" panose="03000509000000000000" pitchFamily="65" charset="-120"/>
            </a:endParaRP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2.</a:t>
            </a:r>
            <a:r>
              <a:rPr lang="zh-TW" altLang="en-US" sz="2200" b="1" dirty="0" smtClean="0">
                <a:solidFill>
                  <a:srgbClr val="CC3300"/>
                </a:solidFill>
                <a:latin typeface="標楷體" panose="03000509000000000000" pitchFamily="65" charset="-120"/>
                <a:ea typeface="標楷體" panose="03000509000000000000" pitchFamily="65" charset="-120"/>
              </a:rPr>
              <a:t>公</a:t>
            </a:r>
            <a:r>
              <a:rPr lang="zh-TW" altLang="en-US" sz="2200" b="1" dirty="0">
                <a:solidFill>
                  <a:srgbClr val="CC3300"/>
                </a:solidFill>
                <a:latin typeface="標楷體" panose="03000509000000000000" pitchFamily="65" charset="-120"/>
                <a:ea typeface="標楷體" panose="03000509000000000000" pitchFamily="65" charset="-120"/>
              </a:rPr>
              <a:t>私立大學、專科學校及五專後二年：每人</a:t>
            </a:r>
            <a:r>
              <a:rPr lang="zh-TW" altLang="en-US" sz="2200" b="1" u="sng" dirty="0">
                <a:solidFill>
                  <a:srgbClr val="CC3300"/>
                </a:solidFill>
                <a:latin typeface="標楷體" panose="03000509000000000000" pitchFamily="65" charset="-120"/>
                <a:ea typeface="標楷體" panose="03000509000000000000" pitchFamily="65" charset="-120"/>
              </a:rPr>
              <a:t>新臺幣五千元</a:t>
            </a:r>
            <a:r>
              <a:rPr lang="zh-TW" altLang="en-US" sz="2200" b="1" dirty="0" smtClean="0">
                <a:solidFill>
                  <a:srgbClr val="CC3300"/>
                </a:solidFill>
                <a:latin typeface="標楷體" panose="03000509000000000000" pitchFamily="65" charset="-120"/>
                <a:ea typeface="標楷體" panose="03000509000000000000" pitchFamily="65" charset="-120"/>
              </a:rPr>
              <a:t>。</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endParaRPr lang="zh-TW" altLang="en-US" sz="2200" b="1" dirty="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三、</a:t>
            </a:r>
            <a:r>
              <a:rPr lang="zh-TW" altLang="en-US" sz="2200" b="1" dirty="0" smtClean="0">
                <a:solidFill>
                  <a:srgbClr val="CC3300"/>
                </a:solidFill>
                <a:latin typeface="標楷體" panose="03000509000000000000" pitchFamily="65" charset="-120"/>
                <a:ea typeface="標楷體" panose="03000509000000000000" pitchFamily="65" charset="-120"/>
              </a:rPr>
              <a:t>學生</a:t>
            </a:r>
            <a:r>
              <a:rPr lang="zh-TW" altLang="en-US" sz="2200" b="1" dirty="0">
                <a:solidFill>
                  <a:srgbClr val="CC3300"/>
                </a:solidFill>
                <a:latin typeface="標楷體" panose="03000509000000000000" pitchFamily="65" charset="-120"/>
                <a:ea typeface="標楷體" panose="03000509000000000000" pitchFamily="65" charset="-120"/>
              </a:rPr>
              <a:t>如為高中職以上，身分且為低收入戶者，但未</a:t>
            </a:r>
            <a:r>
              <a:rPr lang="zh-TW" altLang="en-US" sz="2200" b="1" dirty="0" smtClean="0">
                <a:solidFill>
                  <a:srgbClr val="CC3300"/>
                </a:solidFill>
                <a:latin typeface="標楷體" panose="03000509000000000000" pitchFamily="65" charset="-120"/>
                <a:ea typeface="標楷體" panose="03000509000000000000" pitchFamily="65" charset="-120"/>
              </a:rPr>
              <a:t>依</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　</a:t>
            </a:r>
            <a:r>
              <a:rPr lang="zh-TW" altLang="en-US" sz="2200" b="1" dirty="0" smtClean="0">
                <a:solidFill>
                  <a:srgbClr val="CC3300"/>
                </a:solidFill>
                <a:latin typeface="標楷體" panose="03000509000000000000" pitchFamily="65" charset="-120"/>
                <a:ea typeface="標楷體" panose="03000509000000000000" pitchFamily="65" charset="-120"/>
              </a:rPr>
              <a:t>　「</a:t>
            </a:r>
            <a:r>
              <a:rPr lang="zh-TW" altLang="en-US" sz="2200" b="1" dirty="0">
                <a:solidFill>
                  <a:srgbClr val="CC3300"/>
                </a:solidFill>
                <a:latin typeface="標楷體" panose="03000509000000000000" pitchFamily="65" charset="-120"/>
                <a:ea typeface="標楷體" panose="03000509000000000000" pitchFamily="65" charset="-120"/>
              </a:rPr>
              <a:t>低</a:t>
            </a:r>
            <a:r>
              <a:rPr lang="zh-TW" altLang="en-US" sz="2200" b="1" dirty="0" smtClean="0">
                <a:solidFill>
                  <a:srgbClr val="CC3300"/>
                </a:solidFill>
                <a:latin typeface="標楷體" panose="03000509000000000000" pitchFamily="65" charset="-120"/>
                <a:ea typeface="標楷體" panose="03000509000000000000" pitchFamily="65" charset="-120"/>
              </a:rPr>
              <a:t>收入戶學生及</a:t>
            </a:r>
            <a:r>
              <a:rPr lang="zh-TW" altLang="en-US" sz="2200" b="1" dirty="0">
                <a:solidFill>
                  <a:srgbClr val="CC3300"/>
                </a:solidFill>
                <a:latin typeface="標楷體" panose="03000509000000000000" pitchFamily="65" charset="-120"/>
                <a:ea typeface="標楷體" panose="03000509000000000000" pitchFamily="65" charset="-120"/>
              </a:rPr>
              <a:t>中低收入戶學生學雜費減免」辦法辦理</a:t>
            </a:r>
            <a:r>
              <a:rPr lang="zh-TW" altLang="en-US" sz="2200" b="1" dirty="0" smtClean="0">
                <a:solidFill>
                  <a:srgbClr val="CC3300"/>
                </a:solidFill>
                <a:latin typeface="標楷體" panose="03000509000000000000" pitchFamily="65" charset="-120"/>
                <a:ea typeface="標楷體" panose="03000509000000000000" pitchFamily="65" charset="-120"/>
              </a:rPr>
              <a:t>該</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　</a:t>
            </a:r>
            <a:r>
              <a:rPr lang="zh-TW" altLang="en-US" sz="2200" b="1" dirty="0" smtClean="0">
                <a:solidFill>
                  <a:srgbClr val="CC3300"/>
                </a:solidFill>
                <a:latin typeface="標楷體" panose="03000509000000000000" pitchFamily="65" charset="-120"/>
                <a:ea typeface="標楷體" panose="03000509000000000000" pitchFamily="65" charset="-120"/>
              </a:rPr>
              <a:t>　生</a:t>
            </a:r>
            <a:r>
              <a:rPr lang="zh-TW" altLang="en-US" sz="2200" b="1" dirty="0">
                <a:solidFill>
                  <a:srgbClr val="CC3300"/>
                </a:solidFill>
                <a:latin typeface="標楷體" panose="03000509000000000000" pitchFamily="65" charset="-120"/>
                <a:ea typeface="標楷體" panose="03000509000000000000" pitchFamily="65" charset="-120"/>
              </a:rPr>
              <a:t>學雜費</a:t>
            </a:r>
            <a:r>
              <a:rPr lang="zh-TW" altLang="en-US" sz="2200" b="1" dirty="0" smtClean="0">
                <a:solidFill>
                  <a:srgbClr val="CC3300"/>
                </a:solidFill>
                <a:latin typeface="標楷體" panose="03000509000000000000" pitchFamily="65" charset="-120"/>
                <a:ea typeface="標楷體" panose="03000509000000000000" pitchFamily="65" charset="-120"/>
              </a:rPr>
              <a:t>減免</a:t>
            </a:r>
            <a:r>
              <a:rPr lang="zh-TW" altLang="en-US" sz="2200" b="1" dirty="0">
                <a:solidFill>
                  <a:srgbClr val="CC3300"/>
                </a:solidFill>
                <a:latin typeface="標楷體" panose="03000509000000000000" pitchFamily="65" charset="-120"/>
                <a:ea typeface="標楷體" panose="03000509000000000000" pitchFamily="65" charset="-120"/>
              </a:rPr>
              <a:t>，而僅</a:t>
            </a:r>
            <a:r>
              <a:rPr lang="zh-TW" altLang="en-US" sz="2200" b="1" dirty="0" smtClean="0">
                <a:solidFill>
                  <a:srgbClr val="CC3300"/>
                </a:solidFill>
                <a:latin typeface="標楷體" panose="03000509000000000000" pitchFamily="65" charset="-120"/>
                <a:ea typeface="標楷體" panose="03000509000000000000" pitchFamily="65" charset="-120"/>
              </a:rPr>
              <a:t>申請補助</a:t>
            </a:r>
            <a:r>
              <a:rPr lang="zh-TW" altLang="en-US" sz="2200" b="1" dirty="0">
                <a:solidFill>
                  <a:srgbClr val="CC3300"/>
                </a:solidFill>
                <a:latin typeface="標楷體" panose="03000509000000000000" pitchFamily="65" charset="-120"/>
                <a:ea typeface="標楷體" panose="03000509000000000000" pitchFamily="65" charset="-120"/>
              </a:rPr>
              <a:t>為實用技能學程、產業特殊</a:t>
            </a:r>
            <a:r>
              <a:rPr lang="zh-TW" altLang="en-US" sz="2200" b="1" dirty="0" smtClean="0">
                <a:solidFill>
                  <a:srgbClr val="CC3300"/>
                </a:solidFill>
                <a:latin typeface="標楷體" panose="03000509000000000000" pitchFamily="65" charset="-120"/>
                <a:ea typeface="標楷體" panose="03000509000000000000" pitchFamily="65" charset="-120"/>
              </a:rPr>
              <a:t>需</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　</a:t>
            </a:r>
            <a:r>
              <a:rPr lang="zh-TW" altLang="en-US" sz="2200" b="1" dirty="0" smtClean="0">
                <a:solidFill>
                  <a:srgbClr val="CC3300"/>
                </a:solidFill>
                <a:latin typeface="標楷體" panose="03000509000000000000" pitchFamily="65" charset="-120"/>
                <a:ea typeface="標楷體" panose="03000509000000000000" pitchFamily="65" charset="-120"/>
              </a:rPr>
              <a:t>　求</a:t>
            </a:r>
            <a:r>
              <a:rPr lang="zh-TW" altLang="en-US" sz="2200" b="1" dirty="0">
                <a:solidFill>
                  <a:srgbClr val="CC3300"/>
                </a:solidFill>
                <a:latin typeface="標楷體" panose="03000509000000000000" pitchFamily="65" charset="-120"/>
                <a:ea typeface="標楷體" panose="03000509000000000000" pitchFamily="65" charset="-120"/>
              </a:rPr>
              <a:t>類科、建</a:t>
            </a:r>
            <a:r>
              <a:rPr lang="zh-TW" altLang="en-US" sz="2200" b="1" dirty="0" smtClean="0">
                <a:solidFill>
                  <a:srgbClr val="CC3300"/>
                </a:solidFill>
                <a:latin typeface="標楷體" panose="03000509000000000000" pitchFamily="65" charset="-120"/>
                <a:ea typeface="標楷體" panose="03000509000000000000" pitchFamily="65" charset="-120"/>
              </a:rPr>
              <a:t>教合作</a:t>
            </a:r>
            <a:r>
              <a:rPr lang="zh-TW" altLang="en-US" sz="2200" b="1" dirty="0">
                <a:solidFill>
                  <a:srgbClr val="CC3300"/>
                </a:solidFill>
                <a:latin typeface="標楷體" panose="03000509000000000000" pitchFamily="65" charset="-120"/>
                <a:ea typeface="標楷體" panose="03000509000000000000" pitchFamily="65" charset="-120"/>
              </a:rPr>
              <a:t>教育班、齊一</a:t>
            </a:r>
            <a:r>
              <a:rPr lang="zh-TW" altLang="en-US" sz="2200" b="1" dirty="0" smtClean="0">
                <a:solidFill>
                  <a:srgbClr val="CC3300"/>
                </a:solidFill>
                <a:latin typeface="標楷體" panose="03000509000000000000" pitchFamily="65" charset="-120"/>
                <a:ea typeface="標楷體" panose="03000509000000000000" pitchFamily="65" charset="-120"/>
              </a:rPr>
              <a:t>公私立</a:t>
            </a:r>
            <a:r>
              <a:rPr lang="zh-TW" altLang="en-US" sz="2200" b="1" dirty="0">
                <a:solidFill>
                  <a:srgbClr val="CC3300"/>
                </a:solidFill>
                <a:latin typeface="標楷體" panose="03000509000000000000" pitchFamily="65" charset="-120"/>
                <a:ea typeface="標楷體" panose="03000509000000000000" pitchFamily="65" charset="-120"/>
              </a:rPr>
              <a:t>高中職學費、</a:t>
            </a:r>
            <a:r>
              <a:rPr lang="zh-TW" altLang="en-US" sz="2200" b="1" dirty="0" smtClean="0">
                <a:solidFill>
                  <a:srgbClr val="CC3300"/>
                </a:solidFill>
                <a:latin typeface="標楷體" panose="03000509000000000000" pitchFamily="65" charset="-120"/>
                <a:ea typeface="標楷體" panose="03000509000000000000" pitchFamily="65" charset="-120"/>
              </a:rPr>
              <a:t>原住民</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smtClean="0">
                <a:solidFill>
                  <a:srgbClr val="CC3300"/>
                </a:solidFill>
                <a:latin typeface="標楷體" panose="03000509000000000000" pitchFamily="65" charset="-120"/>
                <a:ea typeface="標楷體" panose="03000509000000000000" pitchFamily="65" charset="-120"/>
              </a:rPr>
              <a:t>　　補助</a:t>
            </a:r>
            <a:r>
              <a:rPr lang="zh-TW" altLang="en-US" sz="2200" b="1" dirty="0">
                <a:solidFill>
                  <a:srgbClr val="CC3300"/>
                </a:solidFill>
                <a:latin typeface="標楷體" panose="03000509000000000000" pitchFamily="65" charset="-120"/>
                <a:ea typeface="標楷體" panose="03000509000000000000" pitchFamily="65" charset="-120"/>
              </a:rPr>
              <a:t>、身心</a:t>
            </a:r>
            <a:r>
              <a:rPr lang="zh-TW" altLang="en-US" sz="2200" b="1" dirty="0" smtClean="0">
                <a:solidFill>
                  <a:srgbClr val="CC3300"/>
                </a:solidFill>
                <a:latin typeface="標楷體" panose="03000509000000000000" pitchFamily="65" charset="-120"/>
                <a:ea typeface="標楷體" panose="03000509000000000000" pitchFamily="65" charset="-120"/>
              </a:rPr>
              <a:t>殘障學生</a:t>
            </a:r>
            <a:r>
              <a:rPr lang="zh-TW" altLang="en-US" sz="2200" b="1" dirty="0">
                <a:solidFill>
                  <a:srgbClr val="CC3300"/>
                </a:solidFill>
                <a:latin typeface="標楷體" panose="03000509000000000000" pitchFamily="65" charset="-120"/>
                <a:ea typeface="標楷體" panose="03000509000000000000" pitchFamily="65" charset="-120"/>
              </a:rPr>
              <a:t>、子女減免、綜合</a:t>
            </a:r>
            <a:r>
              <a:rPr lang="zh-TW" altLang="en-US" sz="2200" b="1" dirty="0" smtClean="0">
                <a:solidFill>
                  <a:srgbClr val="CC3300"/>
                </a:solidFill>
                <a:latin typeface="標楷體" panose="03000509000000000000" pitchFamily="65" charset="-120"/>
                <a:ea typeface="標楷體" panose="03000509000000000000" pitchFamily="65" charset="-120"/>
              </a:rPr>
              <a:t>職能科</a:t>
            </a:r>
            <a:r>
              <a:rPr lang="zh-TW" altLang="en-US" sz="2200" b="1" dirty="0">
                <a:solidFill>
                  <a:srgbClr val="CC3300"/>
                </a:solidFill>
                <a:latin typeface="標楷體" panose="03000509000000000000" pitchFamily="65" charset="-120"/>
                <a:ea typeface="標楷體" panose="03000509000000000000" pitchFamily="65" charset="-120"/>
              </a:rPr>
              <a:t>等者，皆</a:t>
            </a:r>
            <a:r>
              <a:rPr lang="zh-TW" altLang="en-US" sz="2200" b="1" dirty="0" smtClean="0">
                <a:solidFill>
                  <a:srgbClr val="CC3300"/>
                </a:solidFill>
                <a:latin typeface="標楷體" panose="03000509000000000000" pitchFamily="65" charset="-120"/>
                <a:ea typeface="標楷體" panose="03000509000000000000" pitchFamily="65" charset="-120"/>
              </a:rPr>
              <a:t>不可</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　</a:t>
            </a:r>
            <a:r>
              <a:rPr lang="zh-TW" altLang="en-US" sz="2200" b="1" dirty="0" smtClean="0">
                <a:solidFill>
                  <a:srgbClr val="CC3300"/>
                </a:solidFill>
                <a:latin typeface="標楷體" panose="03000509000000000000" pitchFamily="65" charset="-120"/>
                <a:ea typeface="標楷體" panose="03000509000000000000" pitchFamily="65" charset="-120"/>
              </a:rPr>
              <a:t>　申請</a:t>
            </a:r>
            <a:r>
              <a:rPr lang="zh-TW" altLang="en-US" sz="2200" b="1" dirty="0">
                <a:solidFill>
                  <a:srgbClr val="CC3300"/>
                </a:solidFill>
                <a:latin typeface="標楷體" panose="03000509000000000000" pitchFamily="65" charset="-120"/>
                <a:ea typeface="標楷體" panose="03000509000000000000" pitchFamily="65" charset="-120"/>
              </a:rPr>
              <a:t>本補助</a:t>
            </a:r>
            <a:r>
              <a:rPr lang="zh-TW" altLang="en-US" sz="2200" b="1" dirty="0" smtClean="0">
                <a:solidFill>
                  <a:srgbClr val="CC3300"/>
                </a:solidFill>
                <a:latin typeface="標楷體" panose="03000509000000000000" pitchFamily="65" charset="-120"/>
                <a:ea typeface="標楷體" panose="03000509000000000000" pitchFamily="65" charset="-120"/>
              </a:rPr>
              <a:t>。</a:t>
            </a:r>
            <a:endParaRPr lang="en-US" altLang="zh-TW" sz="2200" b="1" dirty="0" smtClean="0">
              <a:solidFill>
                <a:srgbClr val="CC33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47</a:t>
            </a:fld>
            <a:endParaRPr lang="zh-TW" altLang="en-US"/>
          </a:p>
        </p:txBody>
      </p:sp>
    </p:spTree>
    <p:extLst>
      <p:ext uri="{BB962C8B-B14F-4D97-AF65-F5344CB8AC3E}">
        <p14:creationId xmlns:p14="http://schemas.microsoft.com/office/powerpoint/2010/main" val="842492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11510"/>
            <a:ext cx="8064896" cy="4464496"/>
          </a:xfrm>
        </p:spPr>
        <p:txBody>
          <a:bodyPr>
            <a:normAutofit lnSpcReduction="10000"/>
          </a:bodyPr>
          <a:lstStyle/>
          <a:p>
            <a:pPr marL="0" indent="0">
              <a:buNone/>
            </a:pPr>
            <a:r>
              <a:rPr lang="zh-TW" altLang="en-US" sz="2200" b="1" dirty="0">
                <a:solidFill>
                  <a:srgbClr val="CC3300"/>
                </a:solidFill>
                <a:latin typeface="標楷體" panose="03000509000000000000" pitchFamily="65" charset="-120"/>
                <a:ea typeface="標楷體" panose="03000509000000000000" pitchFamily="65" charset="-120"/>
              </a:rPr>
              <a:t>四、</a:t>
            </a:r>
            <a:r>
              <a:rPr lang="zh-TW" altLang="en-US" sz="2200" b="1" dirty="0" smtClean="0">
                <a:solidFill>
                  <a:srgbClr val="CC3300"/>
                </a:solidFill>
                <a:latin typeface="標楷體" panose="03000509000000000000" pitchFamily="65" charset="-120"/>
                <a:ea typeface="標楷體" panose="03000509000000000000" pitchFamily="65" charset="-120"/>
              </a:rPr>
              <a:t>已</a:t>
            </a:r>
            <a:r>
              <a:rPr lang="zh-TW" altLang="en-US" sz="2200" b="1" dirty="0">
                <a:solidFill>
                  <a:srgbClr val="CC3300"/>
                </a:solidFill>
                <a:latin typeface="標楷體" panose="03000509000000000000" pitchFamily="65" charset="-120"/>
                <a:ea typeface="標楷體" panose="03000509000000000000" pitchFamily="65" charset="-120"/>
              </a:rPr>
              <a:t>領有下列補助之一者，不得申請本補助：</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1.</a:t>
            </a:r>
            <a:r>
              <a:rPr lang="zh-TW" altLang="en-US" sz="2200" b="1" dirty="0" smtClean="0">
                <a:solidFill>
                  <a:srgbClr val="CC3300"/>
                </a:solidFill>
                <a:latin typeface="標楷體" panose="03000509000000000000" pitchFamily="65" charset="-120"/>
                <a:ea typeface="標楷體" panose="03000509000000000000" pitchFamily="65" charset="-120"/>
              </a:rPr>
              <a:t>公教人員</a:t>
            </a:r>
            <a:r>
              <a:rPr lang="zh-TW" altLang="en-US" sz="2200" b="1" dirty="0">
                <a:solidFill>
                  <a:srgbClr val="CC3300"/>
                </a:solidFill>
                <a:latin typeface="標楷體" panose="03000509000000000000" pitchFamily="65" charset="-120"/>
                <a:ea typeface="標楷體" panose="03000509000000000000" pitchFamily="65" charset="-120"/>
              </a:rPr>
              <a:t>子女教育補助。</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2.</a:t>
            </a:r>
            <a:r>
              <a:rPr lang="zh-TW" altLang="en-US" sz="2200" b="1" u="sng" dirty="0" smtClean="0">
                <a:solidFill>
                  <a:srgbClr val="CC3300"/>
                </a:solidFill>
                <a:latin typeface="標楷體" panose="03000509000000000000" pitchFamily="65" charset="-120"/>
                <a:ea typeface="標楷體" panose="03000509000000000000" pitchFamily="65" charset="-120"/>
              </a:rPr>
              <a:t>身心</a:t>
            </a:r>
            <a:r>
              <a:rPr lang="zh-TW" altLang="en-US" sz="2200" b="1" u="sng" dirty="0">
                <a:solidFill>
                  <a:srgbClr val="CC3300"/>
                </a:solidFill>
                <a:latin typeface="標楷體" panose="03000509000000000000" pitchFamily="65" charset="-120"/>
                <a:ea typeface="標楷體" panose="03000509000000000000" pitchFamily="65" charset="-120"/>
              </a:rPr>
              <a:t>障礙學生及身心障礙人士子女就學費用減免</a:t>
            </a:r>
            <a:r>
              <a:rPr lang="zh-TW" altLang="en-US" sz="2200" b="1" dirty="0">
                <a:solidFill>
                  <a:srgbClr val="CC3300"/>
                </a:solidFill>
                <a:latin typeface="標楷體" panose="03000509000000000000" pitchFamily="65" charset="-120"/>
                <a:ea typeface="標楷體" panose="03000509000000000000" pitchFamily="65" charset="-120"/>
              </a:rPr>
              <a:t>。</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3.</a:t>
            </a:r>
            <a:r>
              <a:rPr lang="zh-TW" altLang="en-US" sz="2200" b="1" dirty="0" smtClean="0">
                <a:solidFill>
                  <a:srgbClr val="CC3300"/>
                </a:solidFill>
                <a:latin typeface="標楷體" panose="03000509000000000000" pitchFamily="65" charset="-120"/>
                <a:ea typeface="標楷體" panose="03000509000000000000" pitchFamily="65" charset="-120"/>
              </a:rPr>
              <a:t>特殊教育</a:t>
            </a:r>
            <a:r>
              <a:rPr lang="zh-TW" altLang="en-US" sz="2200" b="1" dirty="0">
                <a:solidFill>
                  <a:srgbClr val="CC3300"/>
                </a:solidFill>
                <a:latin typeface="標楷體" panose="03000509000000000000" pitchFamily="65" charset="-120"/>
                <a:ea typeface="標楷體" panose="03000509000000000000" pitchFamily="65" charset="-120"/>
              </a:rPr>
              <a:t>學生獎學金及補助金。</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4.</a:t>
            </a:r>
            <a:r>
              <a:rPr lang="zh-TW" altLang="en-US" sz="2200" b="1" dirty="0" smtClean="0">
                <a:solidFill>
                  <a:srgbClr val="CC3300"/>
                </a:solidFill>
                <a:latin typeface="標楷體" panose="03000509000000000000" pitchFamily="65" charset="-120"/>
                <a:ea typeface="標楷體" panose="03000509000000000000" pitchFamily="65" charset="-120"/>
              </a:rPr>
              <a:t>軍</a:t>
            </a:r>
            <a:r>
              <a:rPr lang="zh-TW" altLang="en-US" sz="2200" b="1" dirty="0">
                <a:solidFill>
                  <a:srgbClr val="CC3300"/>
                </a:solidFill>
                <a:latin typeface="標楷體" panose="03000509000000000000" pitchFamily="65" charset="-120"/>
                <a:ea typeface="標楷體" panose="03000509000000000000" pitchFamily="65" charset="-120"/>
              </a:rPr>
              <a:t>公教遺族就學費用優待。</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5.</a:t>
            </a:r>
            <a:r>
              <a:rPr lang="zh-TW" altLang="en-US" sz="2200" b="1" dirty="0" smtClean="0">
                <a:solidFill>
                  <a:srgbClr val="CC3300"/>
                </a:solidFill>
                <a:latin typeface="標楷體" panose="03000509000000000000" pitchFamily="65" charset="-120"/>
                <a:ea typeface="標楷體" panose="03000509000000000000" pitchFamily="65" charset="-120"/>
              </a:rPr>
              <a:t>現役</a:t>
            </a:r>
            <a:r>
              <a:rPr lang="zh-TW" altLang="en-US" sz="2200" b="1" dirty="0">
                <a:solidFill>
                  <a:srgbClr val="CC3300"/>
                </a:solidFill>
                <a:latin typeface="標楷體" panose="03000509000000000000" pitchFamily="65" charset="-120"/>
                <a:ea typeface="標楷體" panose="03000509000000000000" pitchFamily="65" charset="-120"/>
              </a:rPr>
              <a:t>軍人子女就讀中等以上學校學費減免。</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6.</a:t>
            </a:r>
            <a:r>
              <a:rPr lang="zh-TW" altLang="en-US" sz="2200" b="1" u="sng" dirty="0" smtClean="0">
                <a:solidFill>
                  <a:srgbClr val="CC3300"/>
                </a:solidFill>
                <a:latin typeface="標楷體" panose="03000509000000000000" pitchFamily="65" charset="-120"/>
                <a:ea typeface="標楷體" panose="03000509000000000000" pitchFamily="65" charset="-120"/>
              </a:rPr>
              <a:t>原住民</a:t>
            </a:r>
            <a:r>
              <a:rPr lang="zh-TW" altLang="en-US" sz="2200" b="1" u="sng" dirty="0">
                <a:solidFill>
                  <a:srgbClr val="CC3300"/>
                </a:solidFill>
                <a:latin typeface="標楷體" panose="03000509000000000000" pitchFamily="65" charset="-120"/>
                <a:ea typeface="標楷體" panose="03000509000000000000" pitchFamily="65" charset="-120"/>
              </a:rPr>
              <a:t>學生助學金</a:t>
            </a:r>
            <a:r>
              <a:rPr lang="zh-TW" altLang="en-US" sz="2200" b="1" dirty="0">
                <a:solidFill>
                  <a:srgbClr val="CC3300"/>
                </a:solidFill>
                <a:latin typeface="標楷體" panose="03000509000000000000" pitchFamily="65" charset="-120"/>
                <a:ea typeface="標楷體" panose="03000509000000000000" pitchFamily="65" charset="-120"/>
              </a:rPr>
              <a:t>、伙食費及住宿費補助。</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7.</a:t>
            </a:r>
            <a:r>
              <a:rPr lang="zh-TW" altLang="en-US" sz="2200" b="1" dirty="0" smtClean="0">
                <a:solidFill>
                  <a:srgbClr val="CC3300"/>
                </a:solidFill>
                <a:latin typeface="標楷體" panose="03000509000000000000" pitchFamily="65" charset="-120"/>
                <a:ea typeface="標楷體" panose="03000509000000000000" pitchFamily="65" charset="-120"/>
              </a:rPr>
              <a:t>特殊</a:t>
            </a:r>
            <a:r>
              <a:rPr lang="zh-TW" altLang="en-US" sz="2200" b="1" dirty="0">
                <a:solidFill>
                  <a:srgbClr val="CC3300"/>
                </a:solidFill>
                <a:latin typeface="標楷體" panose="03000509000000000000" pitchFamily="65" charset="-120"/>
                <a:ea typeface="標楷體" panose="03000509000000000000" pitchFamily="65" charset="-120"/>
              </a:rPr>
              <a:t>境遇家庭子女孫子女就讀高級中等以上學校學雜費減免。</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8.</a:t>
            </a:r>
            <a:r>
              <a:rPr lang="zh-TW" altLang="en-US" sz="2200" b="1" dirty="0" smtClean="0">
                <a:solidFill>
                  <a:srgbClr val="CC3300"/>
                </a:solidFill>
                <a:latin typeface="標楷體" panose="03000509000000000000" pitchFamily="65" charset="-120"/>
                <a:ea typeface="標楷體" panose="03000509000000000000" pitchFamily="65" charset="-120"/>
              </a:rPr>
              <a:t>本部</a:t>
            </a:r>
            <a:r>
              <a:rPr lang="zh-TW" altLang="en-US" sz="2200" b="1" dirty="0">
                <a:solidFill>
                  <a:srgbClr val="CC3300"/>
                </a:solidFill>
                <a:latin typeface="標楷體" panose="03000509000000000000" pitchFamily="65" charset="-120"/>
                <a:ea typeface="標楷體" panose="03000509000000000000" pitchFamily="65" charset="-120"/>
              </a:rPr>
              <a:t>補助高級中等學校學生免納學費之補助及定額補助</a:t>
            </a:r>
            <a:r>
              <a:rPr lang="zh-TW" altLang="en-US" sz="2200" b="1" dirty="0" smtClean="0">
                <a:solidFill>
                  <a:srgbClr val="CC3300"/>
                </a:solidFill>
                <a:latin typeface="標楷體" panose="03000509000000000000" pitchFamily="65" charset="-120"/>
                <a:ea typeface="標楷體" panose="03000509000000000000" pitchFamily="65" charset="-120"/>
              </a:rPr>
              <a:t>。</a:t>
            </a:r>
            <a:endParaRPr lang="en-US" altLang="zh-TW" sz="2200" b="1" dirty="0">
              <a:solidFill>
                <a:srgbClr val="CC3300"/>
              </a:solidFill>
              <a:latin typeface="標楷體" panose="03000509000000000000" pitchFamily="65" charset="-120"/>
              <a:ea typeface="標楷體" panose="03000509000000000000" pitchFamily="65" charset="-120"/>
            </a:endParaRP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9.</a:t>
            </a:r>
            <a:r>
              <a:rPr lang="zh-TW" altLang="en-US" sz="2200" b="1" dirty="0" smtClean="0">
                <a:solidFill>
                  <a:srgbClr val="CC3300"/>
                </a:solidFill>
                <a:latin typeface="標楷體" panose="03000509000000000000" pitchFamily="65" charset="-120"/>
                <a:ea typeface="標楷體" panose="03000509000000000000" pitchFamily="65" charset="-120"/>
              </a:rPr>
              <a:t>師資</a:t>
            </a:r>
            <a:r>
              <a:rPr lang="zh-TW" altLang="en-US" sz="2200" b="1" dirty="0">
                <a:solidFill>
                  <a:srgbClr val="CC3300"/>
                </a:solidFill>
                <a:latin typeface="標楷體" panose="03000509000000000000" pitchFamily="65" charset="-120"/>
                <a:ea typeface="標楷體" panose="03000509000000000000" pitchFamily="65" charset="-120"/>
              </a:rPr>
              <a:t>培育公費生及公費醫師培育之公費待遇。</a:t>
            </a:r>
          </a:p>
          <a:p>
            <a:pPr marL="0" indent="0">
              <a:buNone/>
            </a:pPr>
            <a:r>
              <a:rPr lang="en-US" altLang="zh-TW" sz="2200" b="1" dirty="0" smtClean="0">
                <a:solidFill>
                  <a:srgbClr val="CC3300"/>
                </a:solidFill>
                <a:latin typeface="標楷體" panose="03000509000000000000" pitchFamily="65" charset="-120"/>
                <a:ea typeface="標楷體" panose="03000509000000000000" pitchFamily="65" charset="-120"/>
              </a:rPr>
              <a:t>10.</a:t>
            </a:r>
            <a:r>
              <a:rPr lang="zh-TW" altLang="en-US" sz="2200" b="1" dirty="0" smtClean="0">
                <a:solidFill>
                  <a:srgbClr val="CC3300"/>
                </a:solidFill>
                <a:latin typeface="標楷體" panose="03000509000000000000" pitchFamily="65" charset="-120"/>
                <a:ea typeface="標楷體" panose="03000509000000000000" pitchFamily="65" charset="-120"/>
              </a:rPr>
              <a:t>行政院</a:t>
            </a:r>
            <a:r>
              <a:rPr lang="zh-TW" altLang="en-US" sz="2200" b="1" dirty="0">
                <a:solidFill>
                  <a:srgbClr val="CC3300"/>
                </a:solidFill>
                <a:latin typeface="標楷體" panose="03000509000000000000" pitchFamily="65" charset="-120"/>
                <a:ea typeface="標楷體" panose="03000509000000000000" pitchFamily="65" charset="-120"/>
              </a:rPr>
              <a:t>國軍退除役官兵輔導委員會之清寒榮民及清寒遺</a:t>
            </a:r>
            <a:r>
              <a:rPr lang="zh-TW" altLang="en-US" sz="2200" b="1" dirty="0" smtClean="0">
                <a:solidFill>
                  <a:srgbClr val="CC3300"/>
                </a:solidFill>
                <a:latin typeface="標楷體" panose="03000509000000000000" pitchFamily="65" charset="-120"/>
                <a:ea typeface="標楷體" panose="03000509000000000000" pitchFamily="65" charset="-120"/>
              </a:rPr>
              <a:t>眷</a:t>
            </a:r>
            <a:endParaRPr lang="en-US" altLang="zh-TW" sz="22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200" b="1" dirty="0" smtClean="0">
                <a:solidFill>
                  <a:srgbClr val="CC3300"/>
                </a:solidFill>
                <a:latin typeface="標楷體" panose="03000509000000000000" pitchFamily="65" charset="-120"/>
                <a:ea typeface="標楷體" panose="03000509000000000000" pitchFamily="65" charset="-120"/>
              </a:rPr>
              <a:t>　</a:t>
            </a:r>
            <a:r>
              <a:rPr lang="zh-TW" altLang="en-US" sz="2200" b="1" dirty="0">
                <a:solidFill>
                  <a:srgbClr val="CC3300"/>
                </a:solidFill>
                <a:latin typeface="標楷體" panose="03000509000000000000" pitchFamily="65" charset="-120"/>
                <a:ea typeface="標楷體" panose="03000509000000000000" pitchFamily="65" charset="-120"/>
              </a:rPr>
              <a:t> </a:t>
            </a:r>
            <a:r>
              <a:rPr lang="zh-TW" altLang="en-US" sz="2200" b="1" dirty="0" smtClean="0">
                <a:solidFill>
                  <a:srgbClr val="CC3300"/>
                </a:solidFill>
                <a:latin typeface="標楷體" panose="03000509000000000000" pitchFamily="65" charset="-120"/>
                <a:ea typeface="標楷體" panose="03000509000000000000" pitchFamily="65" charset="-120"/>
              </a:rPr>
              <a:t>子女獎助學金。</a:t>
            </a:r>
            <a:endParaRPr lang="en-US" altLang="zh-TW" sz="2100" b="1" dirty="0" smtClean="0">
              <a:solidFill>
                <a:srgbClr val="CC33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48</a:t>
            </a:fld>
            <a:endParaRPr lang="zh-TW" altLang="en-US" dirty="0"/>
          </a:p>
        </p:txBody>
      </p:sp>
    </p:spTree>
    <p:extLst>
      <p:ext uri="{BB962C8B-B14F-4D97-AF65-F5344CB8AC3E}">
        <p14:creationId xmlns:p14="http://schemas.microsoft.com/office/powerpoint/2010/main" val="1171202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203848" y="1204929"/>
            <a:ext cx="590465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高教深耕</a:t>
            </a:r>
            <a:endPar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a:p>
            <a:pPr algn="l"/>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完善就學勵學金</a:t>
            </a:r>
            <a:endPar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49</a:t>
            </a:fld>
            <a:endParaRPr lang="zh-TW" altLang="en-US"/>
          </a:p>
        </p:txBody>
      </p:sp>
      <p:sp>
        <p:nvSpPr>
          <p:cNvPr id="5" name="文字方塊 4"/>
          <p:cNvSpPr txBox="1"/>
          <p:nvPr/>
        </p:nvSpPr>
        <p:spPr>
          <a:xfrm>
            <a:off x="2339752" y="527650"/>
            <a:ext cx="1031051" cy="1107996"/>
          </a:xfrm>
          <a:prstGeom prst="rect">
            <a:avLst/>
          </a:prstGeom>
          <a:noFill/>
        </p:spPr>
        <p:txBody>
          <a:bodyPr wrap="none" rtlCol="0">
            <a:spAutoFit/>
          </a:bodyPr>
          <a:lstStyle/>
          <a:p>
            <a:r>
              <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cs typeface="+mj-cs"/>
              </a:rPr>
              <a:t>五</a:t>
            </a:r>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1835696" y="1095907"/>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師長</a:t>
            </a:r>
            <a:r>
              <a:rPr lang="zh-TW" alt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致詞</a:t>
            </a:r>
            <a:endParaRPr lang="zh-TW" alt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a:t>
            </a:fld>
            <a:endParaRPr lang="zh-TW" altLang="en-US"/>
          </a:p>
        </p:txBody>
      </p:sp>
    </p:spTree>
    <p:extLst>
      <p:ext uri="{BB962C8B-B14F-4D97-AF65-F5344CB8AC3E}">
        <p14:creationId xmlns:p14="http://schemas.microsoft.com/office/powerpoint/2010/main" val="1164601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27534"/>
            <a:ext cx="7427168" cy="4464496"/>
          </a:xfrm>
        </p:spPr>
        <p:txBody>
          <a:bodyPr>
            <a:normAutofit/>
          </a:bodyPr>
          <a:lstStyle/>
          <a:p>
            <a:pPr marL="0" indent="0">
              <a:buNone/>
            </a:pPr>
            <a:r>
              <a:rPr lang="en-US" altLang="zh-TW" sz="2200" b="1" dirty="0" smtClean="0">
                <a:latin typeface="標楷體" panose="03000509000000000000" pitchFamily="65" charset="-120"/>
                <a:ea typeface="標楷體" panose="03000509000000000000" pitchFamily="65" charset="-120"/>
              </a:rPr>
              <a:t>&lt;</a:t>
            </a:r>
            <a:r>
              <a:rPr lang="zh-TW" altLang="en-US" sz="2200" b="1" dirty="0" smtClean="0">
                <a:latin typeface="標楷體" panose="03000509000000000000" pitchFamily="65" charset="-120"/>
                <a:ea typeface="標楷體" panose="03000509000000000000" pitchFamily="65" charset="-120"/>
              </a:rPr>
              <a:t>申請說明</a:t>
            </a:r>
            <a:r>
              <a:rPr lang="en-US" altLang="zh-TW" sz="2200" b="1" dirty="0" smtClean="0">
                <a:latin typeface="標楷體" panose="03000509000000000000" pitchFamily="65" charset="-120"/>
                <a:ea typeface="標楷體" panose="03000509000000000000" pitchFamily="65" charset="-120"/>
              </a:rPr>
              <a:t>&gt;</a:t>
            </a:r>
          </a:p>
          <a:p>
            <a:pPr marL="0" indent="0">
              <a:buNone/>
            </a:pPr>
            <a:r>
              <a:rPr lang="zh-TW" altLang="en-US" sz="2000" dirty="0" smtClean="0">
                <a:latin typeface="標楷體" panose="03000509000000000000" pitchFamily="65" charset="-120"/>
                <a:ea typeface="標楷體" panose="03000509000000000000" pitchFamily="65" charset="-120"/>
              </a:rPr>
              <a:t>一、</a:t>
            </a:r>
            <a:r>
              <a:rPr lang="zh-TW" altLang="zh-TW" sz="2000" dirty="0">
                <a:latin typeface="標楷體" panose="03000509000000000000" pitchFamily="65" charset="-120"/>
                <a:ea typeface="標楷體" panose="03000509000000000000" pitchFamily="65" charset="-120"/>
              </a:rPr>
              <a:t>各項目請按申請條件提出申請，於收件時間內備妥完整</a:t>
            </a:r>
            <a:r>
              <a:rPr lang="zh-TW" altLang="zh-TW" sz="2000" dirty="0" smtClean="0">
                <a:latin typeface="標楷體" panose="03000509000000000000" pitchFamily="65" charset="-120"/>
                <a:ea typeface="標楷體" panose="03000509000000000000" pitchFamily="65" charset="-120"/>
              </a:rPr>
              <a:t>資料</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繳交至學</a:t>
            </a:r>
            <a:r>
              <a:rPr lang="zh-TW" altLang="zh-TW" sz="2000" dirty="0">
                <a:latin typeface="標楷體" panose="03000509000000000000" pitchFamily="65" charset="-120"/>
                <a:ea typeface="標楷體" panose="03000509000000000000" pitchFamily="65" charset="-120"/>
              </a:rPr>
              <a:t>務處</a:t>
            </a:r>
            <a:r>
              <a:rPr lang="zh-TW" altLang="zh-TW" sz="2000" dirty="0" smtClean="0">
                <a:latin typeface="標楷體" panose="03000509000000000000" pitchFamily="65" charset="-120"/>
                <a:ea typeface="標楷體" panose="03000509000000000000" pitchFamily="65" charset="-120"/>
              </a:rPr>
              <a:t>生輔</a:t>
            </a:r>
            <a:r>
              <a:rPr lang="zh-TW" altLang="zh-TW" sz="2000" dirty="0">
                <a:latin typeface="標楷體" panose="03000509000000000000" pitchFamily="65" charset="-120"/>
                <a:ea typeface="標楷體" panose="03000509000000000000" pitchFamily="65" charset="-120"/>
              </a:rPr>
              <a:t>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進修部學務組</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逾期恕不接受申請</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b="1" dirty="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   </a:t>
            </a:r>
            <a:r>
              <a:rPr lang="zh-TW" altLang="zh-TW" sz="2000" b="1" dirty="0" smtClean="0">
                <a:latin typeface="標楷體" panose="03000509000000000000" pitchFamily="65" charset="-120"/>
                <a:ea typeface="標楷體" panose="03000509000000000000" pitchFamily="65" charset="-120"/>
              </a:rPr>
              <a:t>資料</a:t>
            </a:r>
            <a:r>
              <a:rPr lang="zh-TW" altLang="zh-TW" sz="2000" b="1" dirty="0">
                <a:latin typeface="標楷體" panose="03000509000000000000" pitchFamily="65" charset="-120"/>
                <a:ea typeface="標楷體" panose="03000509000000000000" pitchFamily="65" charset="-120"/>
              </a:rPr>
              <a:t>不齊者</a:t>
            </a:r>
            <a:r>
              <a:rPr lang="zh-TW" altLang="zh-TW" sz="2000" b="1" dirty="0" smtClean="0">
                <a:latin typeface="標楷體" panose="03000509000000000000" pitchFamily="65" charset="-120"/>
                <a:ea typeface="標楷體" panose="03000509000000000000" pitchFamily="65" charset="-120"/>
              </a:rPr>
              <a:t>，視同</a:t>
            </a:r>
            <a:r>
              <a:rPr lang="zh-TW" altLang="zh-TW" sz="2000" b="1" dirty="0">
                <a:latin typeface="標楷體" panose="03000509000000000000" pitchFamily="65" charset="-120"/>
                <a:ea typeface="標楷體" panose="03000509000000000000" pitchFamily="65" charset="-120"/>
              </a:rPr>
              <a:t>申請無效</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endParaRPr lang="zh-TW" altLang="zh-TW" sz="2000" b="1"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二、各項申請項目及</a:t>
            </a:r>
            <a:r>
              <a:rPr lang="zh-TW" altLang="zh-TW" sz="2000" dirty="0" smtClean="0">
                <a:latin typeface="標楷體" panose="03000509000000000000" pitchFamily="65" charset="-120"/>
                <a:ea typeface="標楷體" panose="03000509000000000000" pitchFamily="65" charset="-120"/>
              </a:rPr>
              <a:t>附件，可</a:t>
            </a:r>
            <a:r>
              <a:rPr lang="zh-TW" altLang="zh-TW" sz="2000" dirty="0">
                <a:latin typeface="標楷體" panose="03000509000000000000" pitchFamily="65" charset="-120"/>
                <a:ea typeface="標楷體" panose="03000509000000000000" pitchFamily="65" charset="-120"/>
              </a:rPr>
              <a:t>至承辦單位網頁查詢下載使用。</a:t>
            </a: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zh-TW" altLang="zh-TW" sz="2000" b="1" dirty="0" smtClean="0">
                <a:latin typeface="標楷體" panose="03000509000000000000" pitchFamily="65" charset="-120"/>
                <a:ea typeface="標楷體" panose="03000509000000000000" pitchFamily="65" charset="-120"/>
              </a:rPr>
              <a:t>日間</a:t>
            </a:r>
            <a:r>
              <a:rPr lang="zh-TW" altLang="zh-TW" sz="2000" b="1" dirty="0">
                <a:latin typeface="標楷體" panose="03000509000000000000" pitchFamily="65" charset="-120"/>
                <a:ea typeface="標楷體" panose="03000509000000000000" pitchFamily="65" charset="-120"/>
              </a:rPr>
              <a:t>部：學務處生輔組</a:t>
            </a:r>
            <a:r>
              <a:rPr lang="en-US" altLang="zh-TW" sz="2000" b="1" dirty="0">
                <a:latin typeface="標楷體" panose="03000509000000000000" pitchFamily="65" charset="-120"/>
                <a:ea typeface="標楷體" panose="03000509000000000000" pitchFamily="65" charset="-120"/>
              </a:rPr>
              <a:t>&gt;</a:t>
            </a:r>
            <a:r>
              <a:rPr lang="zh-TW" altLang="zh-TW" sz="2000" b="1" dirty="0">
                <a:latin typeface="標楷體" panose="03000509000000000000" pitchFamily="65" charset="-120"/>
                <a:ea typeface="標楷體" panose="03000509000000000000" pitchFamily="65" charset="-120"/>
              </a:rPr>
              <a:t>服務項目</a:t>
            </a:r>
            <a:r>
              <a:rPr lang="en-US" altLang="zh-TW" sz="2000" b="1" dirty="0">
                <a:latin typeface="標楷體" panose="03000509000000000000" pitchFamily="65" charset="-120"/>
                <a:ea typeface="標楷體" panose="03000509000000000000" pitchFamily="65" charset="-120"/>
              </a:rPr>
              <a:t>&gt;</a:t>
            </a:r>
            <a:r>
              <a:rPr lang="zh-TW" altLang="zh-TW" sz="2000" b="1" dirty="0">
                <a:latin typeface="標楷體" panose="03000509000000000000" pitchFamily="65" charset="-120"/>
                <a:ea typeface="標楷體" panose="03000509000000000000" pitchFamily="65" charset="-120"/>
              </a:rPr>
              <a:t>完善就學協助補助。</a:t>
            </a:r>
          </a:p>
          <a:p>
            <a:pPr marL="0" lvl="0" indent="0">
              <a:buNone/>
            </a:pPr>
            <a:r>
              <a:rPr lang="zh-TW" altLang="en-US" sz="2000" b="1" dirty="0" smtClean="0">
                <a:latin typeface="標楷體" panose="03000509000000000000" pitchFamily="65" charset="-120"/>
                <a:ea typeface="標楷體" panose="03000509000000000000" pitchFamily="65" charset="-120"/>
              </a:rPr>
              <a:t>　　</a:t>
            </a:r>
            <a:r>
              <a:rPr lang="zh-TW" altLang="zh-TW" sz="2000" b="1" dirty="0" smtClean="0">
                <a:latin typeface="標楷體" panose="03000509000000000000" pitchFamily="65" charset="-120"/>
                <a:ea typeface="標楷體" panose="03000509000000000000" pitchFamily="65" charset="-120"/>
              </a:rPr>
              <a:t>進修</a:t>
            </a:r>
            <a:r>
              <a:rPr lang="zh-TW" altLang="zh-TW" sz="2000" b="1" dirty="0">
                <a:latin typeface="標楷體" panose="03000509000000000000" pitchFamily="65" charset="-120"/>
                <a:ea typeface="標楷體" panose="03000509000000000000" pitchFamily="65" charset="-120"/>
              </a:rPr>
              <a:t>部：進修部學務組</a:t>
            </a:r>
            <a:r>
              <a:rPr lang="en-US" altLang="zh-TW" sz="2000" b="1" dirty="0" smtClean="0">
                <a:latin typeface="標楷體" panose="03000509000000000000" pitchFamily="65" charset="-120"/>
                <a:ea typeface="標楷體" panose="03000509000000000000" pitchFamily="65" charset="-120"/>
              </a:rPr>
              <a:t>&gt;</a:t>
            </a:r>
            <a:r>
              <a:rPr lang="zh-TW" altLang="zh-TW" sz="2000" b="1" dirty="0">
                <a:latin typeface="標楷體" panose="03000509000000000000" pitchFamily="65" charset="-120"/>
                <a:ea typeface="標楷體" panose="03000509000000000000" pitchFamily="65" charset="-120"/>
              </a:rPr>
              <a:t>完善就學協助補助</a:t>
            </a:r>
            <a:r>
              <a:rPr lang="zh-TW" altLang="zh-TW"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50</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99542"/>
            <a:ext cx="7283152" cy="4464496"/>
          </a:xfrm>
        </p:spPr>
        <p:txBody>
          <a:bodyPr>
            <a:normAutofit/>
          </a:bodyPr>
          <a:lstStyle/>
          <a:p>
            <a:pPr marL="0" lvl="0" indent="0" algn="just">
              <a:lnSpc>
                <a:spcPct val="125000"/>
              </a:lnSpc>
              <a:buNone/>
            </a:pPr>
            <a:r>
              <a:rPr lang="zh-TW" altLang="en-US" sz="2000" dirty="0" smtClean="0">
                <a:latin typeface="標楷體" panose="03000509000000000000" pitchFamily="65" charset="-120"/>
                <a:ea typeface="標楷體" panose="03000509000000000000" pitchFamily="65" charset="-120"/>
              </a:rPr>
              <a:t>三、</a:t>
            </a:r>
            <a:r>
              <a:rPr lang="zh-TW" altLang="zh-TW" sz="2000" kern="100" dirty="0">
                <a:solidFill>
                  <a:srgbClr val="000000"/>
                </a:solidFill>
                <a:latin typeface="Times New Roman"/>
                <a:ea typeface="標楷體"/>
                <a:cs typeface="Times New Roman"/>
              </a:rPr>
              <a:t>獲第</a:t>
            </a:r>
            <a:r>
              <a:rPr lang="en-US" altLang="zh-TW" sz="2000" kern="100" dirty="0">
                <a:solidFill>
                  <a:srgbClr val="000000"/>
                </a:solidFill>
                <a:latin typeface="Times New Roman"/>
                <a:ea typeface="標楷體"/>
                <a:cs typeface="Times New Roman"/>
              </a:rPr>
              <a:t>1</a:t>
            </a:r>
            <a:r>
              <a:rPr lang="zh-TW" altLang="zh-TW" sz="2000" kern="100" dirty="0">
                <a:solidFill>
                  <a:srgbClr val="000000"/>
                </a:solidFill>
                <a:latin typeface="Times New Roman"/>
                <a:ea typeface="標楷體"/>
                <a:cs typeface="Times New Roman"/>
              </a:rPr>
              <a:t>期築夢計畫勵學金者，不得申請第</a:t>
            </a:r>
            <a:r>
              <a:rPr lang="en-US" altLang="zh-TW" sz="2000" kern="100" dirty="0">
                <a:solidFill>
                  <a:srgbClr val="000000"/>
                </a:solidFill>
                <a:latin typeface="Times New Roman"/>
                <a:ea typeface="標楷體"/>
                <a:cs typeface="Times New Roman"/>
              </a:rPr>
              <a:t>1</a:t>
            </a:r>
            <a:r>
              <a:rPr lang="zh-TW" altLang="zh-TW" sz="2000" kern="100" dirty="0">
                <a:solidFill>
                  <a:srgbClr val="000000"/>
                </a:solidFill>
                <a:latin typeface="Times New Roman"/>
                <a:ea typeface="標楷體"/>
                <a:cs typeface="Times New Roman"/>
              </a:rPr>
              <a:t>、</a:t>
            </a:r>
            <a:r>
              <a:rPr lang="en-US" altLang="zh-TW" sz="2000" kern="100" dirty="0">
                <a:solidFill>
                  <a:srgbClr val="000000"/>
                </a:solidFill>
                <a:latin typeface="Times New Roman"/>
                <a:ea typeface="標楷體"/>
                <a:cs typeface="Times New Roman"/>
              </a:rPr>
              <a:t>2</a:t>
            </a:r>
            <a:r>
              <a:rPr lang="zh-TW" altLang="zh-TW" sz="2000" kern="100" dirty="0">
                <a:solidFill>
                  <a:srgbClr val="000000"/>
                </a:solidFill>
                <a:latin typeface="Times New Roman"/>
                <a:ea typeface="標楷體"/>
                <a:cs typeface="Times New Roman"/>
              </a:rPr>
              <a:t>期項目一</a:t>
            </a:r>
            <a:r>
              <a:rPr lang="en-US" altLang="zh-TW" sz="2000" kern="100" dirty="0" smtClean="0">
                <a:solidFill>
                  <a:srgbClr val="000000"/>
                </a:solidFill>
                <a:latin typeface="Times New Roman"/>
                <a:ea typeface="標楷體"/>
                <a:cs typeface="Times New Roman"/>
              </a:rPr>
              <a:t>~</a:t>
            </a:r>
          </a:p>
          <a:p>
            <a:pPr marL="0" lvl="0" indent="0" algn="just">
              <a:lnSpc>
                <a:spcPct val="125000"/>
              </a:lnSpc>
              <a:buNone/>
            </a:pPr>
            <a:r>
              <a:rPr lang="zh-TW" altLang="en-US" sz="2000" kern="100" dirty="0" smtClean="0">
                <a:solidFill>
                  <a:srgbClr val="000000"/>
                </a:solidFill>
                <a:latin typeface="Times New Roman"/>
                <a:ea typeface="標楷體"/>
                <a:cs typeface="Times New Roman"/>
              </a:rPr>
              <a:t>　　</a:t>
            </a:r>
            <a:r>
              <a:rPr lang="zh-TW" altLang="zh-TW" sz="2000" kern="100" dirty="0" smtClean="0">
                <a:solidFill>
                  <a:srgbClr val="000000"/>
                </a:solidFill>
                <a:latin typeface="Times New Roman"/>
                <a:ea typeface="標楷體"/>
                <a:cs typeface="Times New Roman"/>
              </a:rPr>
              <a:t>項目</a:t>
            </a:r>
            <a:r>
              <a:rPr lang="zh-TW" altLang="zh-TW" sz="2000" kern="100" dirty="0">
                <a:solidFill>
                  <a:srgbClr val="000000"/>
                </a:solidFill>
                <a:latin typeface="Times New Roman"/>
                <a:ea typeface="標楷體"/>
                <a:cs typeface="Times New Roman"/>
              </a:rPr>
              <a:t>六勵學金；獲第</a:t>
            </a:r>
            <a:r>
              <a:rPr lang="en-US" altLang="zh-TW" sz="2000" kern="100" dirty="0">
                <a:solidFill>
                  <a:srgbClr val="000000"/>
                </a:solidFill>
                <a:latin typeface="Times New Roman"/>
                <a:ea typeface="標楷體"/>
                <a:cs typeface="Times New Roman"/>
              </a:rPr>
              <a:t>2</a:t>
            </a:r>
            <a:r>
              <a:rPr lang="zh-TW" altLang="zh-TW" sz="2000" kern="100" dirty="0">
                <a:solidFill>
                  <a:srgbClr val="000000"/>
                </a:solidFill>
                <a:latin typeface="Times New Roman"/>
                <a:ea typeface="標楷體"/>
                <a:cs typeface="Times New Roman"/>
              </a:rPr>
              <a:t>期築夢計畫勵學金者，不得</a:t>
            </a:r>
            <a:r>
              <a:rPr lang="zh-TW" altLang="zh-TW" sz="2000" kern="100" dirty="0" smtClean="0">
                <a:solidFill>
                  <a:srgbClr val="000000"/>
                </a:solidFill>
                <a:latin typeface="Times New Roman"/>
                <a:ea typeface="標楷體"/>
                <a:cs typeface="Times New Roman"/>
              </a:rPr>
              <a:t>申請</a:t>
            </a:r>
            <a:endParaRPr lang="en-US" altLang="zh-TW" sz="2000" kern="100" dirty="0" smtClean="0">
              <a:solidFill>
                <a:srgbClr val="000000"/>
              </a:solidFill>
              <a:latin typeface="Times New Roman"/>
              <a:ea typeface="標楷體"/>
              <a:cs typeface="Times New Roman"/>
            </a:endParaRPr>
          </a:p>
          <a:p>
            <a:pPr marL="0" lvl="0" indent="0" algn="just">
              <a:lnSpc>
                <a:spcPct val="125000"/>
              </a:lnSpc>
              <a:buNone/>
            </a:pPr>
            <a:r>
              <a:rPr lang="zh-TW" altLang="en-US" sz="2000" kern="100" dirty="0">
                <a:solidFill>
                  <a:srgbClr val="000000"/>
                </a:solidFill>
                <a:latin typeface="Times New Roman"/>
                <a:ea typeface="標楷體"/>
                <a:cs typeface="Times New Roman"/>
              </a:rPr>
              <a:t>　</a:t>
            </a:r>
            <a:r>
              <a:rPr lang="zh-TW" altLang="en-US" sz="2000" kern="100" dirty="0" smtClean="0">
                <a:solidFill>
                  <a:srgbClr val="000000"/>
                </a:solidFill>
                <a:latin typeface="Times New Roman"/>
                <a:ea typeface="標楷體"/>
                <a:cs typeface="Times New Roman"/>
              </a:rPr>
              <a:t>　</a:t>
            </a:r>
            <a:r>
              <a:rPr lang="zh-TW" altLang="zh-TW" sz="2000" kern="100" dirty="0" smtClean="0">
                <a:solidFill>
                  <a:srgbClr val="000000"/>
                </a:solidFill>
                <a:latin typeface="Times New Roman"/>
                <a:ea typeface="標楷體"/>
                <a:cs typeface="Times New Roman"/>
              </a:rPr>
              <a:t>第</a:t>
            </a:r>
            <a:r>
              <a:rPr lang="en-US" altLang="zh-TW" sz="2000" kern="100" dirty="0">
                <a:solidFill>
                  <a:srgbClr val="000000"/>
                </a:solidFill>
                <a:latin typeface="Times New Roman"/>
                <a:ea typeface="標楷體"/>
                <a:cs typeface="Times New Roman"/>
              </a:rPr>
              <a:t>3</a:t>
            </a:r>
            <a:r>
              <a:rPr lang="zh-TW" altLang="zh-TW" sz="2000" kern="100" dirty="0">
                <a:solidFill>
                  <a:srgbClr val="000000"/>
                </a:solidFill>
                <a:latin typeface="Times New Roman"/>
                <a:ea typeface="標楷體"/>
                <a:cs typeface="Times New Roman"/>
              </a:rPr>
              <a:t>期項目一</a:t>
            </a:r>
            <a:r>
              <a:rPr lang="en-US" altLang="zh-TW" sz="2000" kern="100" dirty="0">
                <a:solidFill>
                  <a:srgbClr val="000000"/>
                </a:solidFill>
                <a:latin typeface="Times New Roman"/>
                <a:ea typeface="標楷體"/>
                <a:cs typeface="Times New Roman"/>
              </a:rPr>
              <a:t>~</a:t>
            </a:r>
            <a:r>
              <a:rPr lang="zh-TW" altLang="zh-TW" sz="2000" kern="100" dirty="0">
                <a:solidFill>
                  <a:srgbClr val="000000"/>
                </a:solidFill>
                <a:latin typeface="Times New Roman"/>
                <a:ea typeface="標楷體"/>
                <a:cs typeface="Times New Roman"/>
              </a:rPr>
              <a:t>項目六勵學金</a:t>
            </a:r>
            <a:r>
              <a:rPr lang="zh-TW" altLang="zh-TW" sz="2000" kern="100" dirty="0" smtClean="0">
                <a:solidFill>
                  <a:srgbClr val="000000"/>
                </a:solidFill>
                <a:latin typeface="Times New Roman"/>
                <a:ea typeface="標楷體"/>
                <a:cs typeface="Times New Roman"/>
              </a:rPr>
              <a:t>。</a:t>
            </a:r>
            <a:endParaRPr lang="en-US" altLang="zh-TW" sz="2000" kern="100" dirty="0" smtClean="0">
              <a:solidFill>
                <a:srgbClr val="000000"/>
              </a:solidFill>
              <a:latin typeface="Times New Roman"/>
              <a:ea typeface="標楷體"/>
              <a:cs typeface="Times New Roman"/>
            </a:endParaRPr>
          </a:p>
          <a:p>
            <a:pPr marL="0" lvl="0" indent="0" algn="just">
              <a:lnSpc>
                <a:spcPct val="125000"/>
              </a:lnSpc>
              <a:buNone/>
            </a:pPr>
            <a:endParaRPr lang="zh-TW" altLang="zh-TW" sz="1800" kern="100" dirty="0">
              <a:cs typeface="Times New Roman"/>
            </a:endParaRPr>
          </a:p>
          <a:p>
            <a:pPr marL="0" lvl="0" indent="0" algn="just">
              <a:lnSpc>
                <a:spcPct val="125000"/>
              </a:lnSpc>
              <a:buNone/>
            </a:pPr>
            <a:r>
              <a:rPr lang="zh-TW" altLang="en-US" sz="2000" dirty="0" smtClean="0">
                <a:latin typeface="標楷體" panose="03000509000000000000" pitchFamily="65" charset="-120"/>
                <a:ea typeface="標楷體" panose="03000509000000000000" pitchFamily="65" charset="-120"/>
              </a:rPr>
              <a:t>四、</a:t>
            </a:r>
            <a:r>
              <a:rPr lang="zh-TW" altLang="zh-TW" sz="2000" b="1" kern="100" dirty="0">
                <a:solidFill>
                  <a:srgbClr val="000000"/>
                </a:solidFill>
                <a:latin typeface="Times New Roman"/>
                <a:ea typeface="標楷體"/>
                <a:cs typeface="Times New Roman"/>
              </a:rPr>
              <a:t>獲補助名單公告後，請自行至承辦單位網頁查詢，若</a:t>
            </a:r>
            <a:r>
              <a:rPr lang="zh-TW" altLang="zh-TW" sz="2000" b="1" kern="100" dirty="0" smtClean="0">
                <a:solidFill>
                  <a:srgbClr val="000000"/>
                </a:solidFill>
                <a:latin typeface="Times New Roman"/>
                <a:ea typeface="標楷體"/>
                <a:cs typeface="Times New Roman"/>
              </a:rPr>
              <a:t>有</a:t>
            </a:r>
            <a:endParaRPr lang="en-US" altLang="zh-TW" sz="2000" b="1" kern="100" dirty="0" smtClean="0">
              <a:solidFill>
                <a:srgbClr val="000000"/>
              </a:solidFill>
              <a:latin typeface="Times New Roman"/>
              <a:ea typeface="標楷體"/>
              <a:cs typeface="Times New Roman"/>
            </a:endParaRPr>
          </a:p>
          <a:p>
            <a:pPr marL="0" lvl="0" indent="0" algn="just">
              <a:lnSpc>
                <a:spcPct val="125000"/>
              </a:lnSpc>
              <a:buNone/>
            </a:pPr>
            <a:r>
              <a:rPr lang="zh-TW" altLang="en-US" sz="2000" b="1" kern="100" dirty="0">
                <a:solidFill>
                  <a:srgbClr val="000000"/>
                </a:solidFill>
                <a:latin typeface="Times New Roman"/>
                <a:ea typeface="標楷體"/>
                <a:cs typeface="Times New Roman"/>
              </a:rPr>
              <a:t>　</a:t>
            </a:r>
            <a:r>
              <a:rPr lang="zh-TW" altLang="en-US" sz="2000" b="1" kern="100" dirty="0" smtClean="0">
                <a:solidFill>
                  <a:srgbClr val="000000"/>
                </a:solidFill>
                <a:latin typeface="Times New Roman"/>
                <a:ea typeface="標楷體"/>
                <a:cs typeface="Times New Roman"/>
              </a:rPr>
              <a:t>　</a:t>
            </a:r>
            <a:r>
              <a:rPr lang="zh-TW" altLang="zh-TW" sz="2000" b="1" kern="100" dirty="0" smtClean="0">
                <a:solidFill>
                  <a:srgbClr val="000000"/>
                </a:solidFill>
                <a:latin typeface="Times New Roman"/>
                <a:ea typeface="標楷體"/>
                <a:cs typeface="Times New Roman"/>
              </a:rPr>
              <a:t>疑問</a:t>
            </a:r>
            <a:r>
              <a:rPr lang="zh-TW" altLang="zh-TW" sz="2000" b="1" kern="100" dirty="0">
                <a:solidFill>
                  <a:srgbClr val="000000"/>
                </a:solidFill>
                <a:latin typeface="Times New Roman"/>
                <a:ea typeface="標楷體"/>
                <a:cs typeface="Times New Roman"/>
              </a:rPr>
              <a:t>請於一至兩週內詢問，逾期不受理。</a:t>
            </a:r>
            <a:endParaRPr lang="zh-TW" altLang="zh-TW" sz="1800" kern="100" dirty="0">
              <a:cs typeface="Times New Roman"/>
            </a:endParaRPr>
          </a:p>
          <a:p>
            <a:pPr marL="0" lvl="0" indent="0">
              <a:buNone/>
            </a:pPr>
            <a:endParaRPr lang="zh-TW" altLang="zh-TW" sz="1800"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51</a:t>
            </a:fld>
            <a:endParaRPr lang="zh-TW" altLang="en-US"/>
          </a:p>
        </p:txBody>
      </p:sp>
    </p:spTree>
    <p:extLst>
      <p:ext uri="{BB962C8B-B14F-4D97-AF65-F5344CB8AC3E}">
        <p14:creationId xmlns:p14="http://schemas.microsoft.com/office/powerpoint/2010/main" val="2589077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764901"/>
            <a:ext cx="7355160" cy="4039097"/>
          </a:xfrm>
        </p:spPr>
        <p:txBody>
          <a:bodyPr>
            <a:noAutofit/>
          </a:bodyPr>
          <a:lstStyle/>
          <a:p>
            <a:pPr marL="0" indent="0">
              <a:lnSpc>
                <a:spcPct val="110000"/>
              </a:lnSpc>
              <a:spcBef>
                <a:spcPts val="20"/>
              </a:spcBef>
              <a:buNone/>
            </a:pPr>
            <a:r>
              <a:rPr lang="en-US" altLang="zh-TW" sz="2000" b="1" dirty="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申請項目資格</a:t>
            </a:r>
            <a:r>
              <a:rPr lang="en-US" altLang="zh-TW" sz="2000" b="1" dirty="0">
                <a:latin typeface="標楷體" panose="03000509000000000000" pitchFamily="65" charset="-120"/>
                <a:ea typeface="標楷體" panose="03000509000000000000" pitchFamily="65" charset="-120"/>
                <a:sym typeface="+mn-ea"/>
              </a:rPr>
              <a:t>&gt;--</a:t>
            </a:r>
            <a:r>
              <a:rPr lang="en-US" altLang="zh-TW" sz="2000" dirty="0">
                <a:latin typeface="標楷體" panose="03000509000000000000" pitchFamily="65" charset="-120"/>
                <a:ea typeface="標楷體" panose="03000509000000000000" pitchFamily="65" charset="-120"/>
                <a:sym typeface="+mn-ea"/>
              </a:rPr>
              <a:t>(</a:t>
            </a:r>
            <a:r>
              <a:rPr lang="zh-TW" altLang="en-US" sz="2000" dirty="0">
                <a:latin typeface="標楷體" panose="03000509000000000000" pitchFamily="65" charset="-120"/>
                <a:ea typeface="標楷體" panose="03000509000000000000" pitchFamily="65" charset="-120"/>
                <a:sym typeface="+mn-ea"/>
              </a:rPr>
              <a:t>日間部、進修部各學制學生</a:t>
            </a:r>
            <a:r>
              <a:rPr lang="en-US" altLang="zh-TW" sz="2000" dirty="0" smtClean="0">
                <a:latin typeface="標楷體" panose="03000509000000000000" pitchFamily="65" charset="-120"/>
                <a:ea typeface="標楷體" panose="03000509000000000000" pitchFamily="65" charset="-120"/>
                <a:sym typeface="+mn-ea"/>
              </a:rPr>
              <a:t>)</a:t>
            </a:r>
            <a:endParaRPr lang="zh-TW" altLang="en-US" sz="2000" dirty="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rPr>
              <a:t>一</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具</a:t>
            </a:r>
            <a:r>
              <a:rPr lang="zh-TW" altLang="en-US" sz="2000" b="1" dirty="0">
                <a:latin typeface="標楷體" panose="03000509000000000000" pitchFamily="65" charset="-120"/>
                <a:ea typeface="標楷體" panose="03000509000000000000" pitchFamily="65" charset="-120"/>
              </a:rPr>
              <a:t>各類身分學雜費減免資格之學生：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低收入戶學生。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中低收入戶學生。</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身心障礙學生及身心障礙人士子女。</a:t>
            </a:r>
          </a:p>
          <a:p>
            <a:pPr marL="0" indent="0">
              <a:lnSpc>
                <a:spcPct val="110000"/>
              </a:lnSpc>
              <a:spcBef>
                <a:spcPts val="20"/>
              </a:spcBef>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特殊境遇家庭之子女孫子女學生</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原住民學生</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zh-TW" altLang="en-US" sz="2000" dirty="0">
              <a:latin typeface="標楷體" panose="03000509000000000000" pitchFamily="65" charset="-120"/>
              <a:ea typeface="標楷體" panose="03000509000000000000" pitchFamily="65" charset="-120"/>
            </a:endParaRPr>
          </a:p>
          <a:p>
            <a:pPr marL="0" lvl="0" indent="0">
              <a:buNone/>
            </a:pPr>
            <a:r>
              <a:rPr lang="zh-TW" altLang="en-US" sz="2000" b="1" dirty="0">
                <a:latin typeface="標楷體" panose="03000509000000000000" pitchFamily="65" charset="-120"/>
                <a:ea typeface="標楷體" panose="03000509000000000000" pitchFamily="65" charset="-120"/>
              </a:rPr>
              <a:t>二</a:t>
            </a:r>
            <a:r>
              <a:rPr lang="zh-TW" altLang="en-US" sz="2000" b="1" dirty="0" smtClean="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具大專校院弱勢學生助學計畫助學金補助資格者</a:t>
            </a:r>
            <a:r>
              <a:rPr lang="zh-TW" altLang="zh-TW" sz="2000" b="1"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zh-TW" altLang="en-US" sz="2000" b="1"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52</a:t>
            </a:fld>
            <a:endParaRPr lang="zh-TW" altLang="en-US"/>
          </a:p>
        </p:txBody>
      </p:sp>
    </p:spTree>
    <p:extLst>
      <p:ext uri="{BB962C8B-B14F-4D97-AF65-F5344CB8AC3E}">
        <p14:creationId xmlns:p14="http://schemas.microsoft.com/office/powerpoint/2010/main" val="4032345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764901"/>
            <a:ext cx="7355160" cy="4039097"/>
          </a:xfrm>
        </p:spPr>
        <p:txBody>
          <a:bodyPr>
            <a:noAutofit/>
          </a:bodyPr>
          <a:lstStyle/>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rPr>
              <a:t>三、</a:t>
            </a:r>
            <a:r>
              <a:rPr lang="zh-TW" altLang="en-US" sz="2000" b="1" dirty="0">
                <a:latin typeface="標楷體" panose="03000509000000000000" pitchFamily="65" charset="-120"/>
                <a:ea typeface="標楷體" panose="03000509000000000000" pitchFamily="65" charset="-120"/>
              </a:rPr>
              <a:t>家庭突遭變故經學校審核通過</a:t>
            </a:r>
            <a:r>
              <a:rPr lang="zh-TW" altLang="en-US" sz="2000" b="1" dirty="0" smtClean="0">
                <a:latin typeface="標楷體" panose="03000509000000000000" pitchFamily="65" charset="-120"/>
                <a:ea typeface="標楷體" panose="03000509000000000000" pitchFamily="65" charset="-120"/>
              </a:rPr>
              <a:t>者</a:t>
            </a:r>
            <a:r>
              <a:rPr lang="zh-TW" altLang="en-US" sz="2000" b="1" dirty="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1800" b="1" dirty="0">
                <a:solidFill>
                  <a:srgbClr val="CC3300"/>
                </a:solidFill>
                <a:latin typeface="標楷體" panose="03000509000000000000" pitchFamily="65" charset="-120"/>
                <a:ea typeface="標楷體" panose="03000509000000000000" pitchFamily="65" charset="-120"/>
              </a:rPr>
              <a:t>　</a:t>
            </a:r>
            <a:r>
              <a:rPr lang="zh-TW" altLang="en-US" sz="1800" b="1" dirty="0" smtClean="0">
                <a:solidFill>
                  <a:srgbClr val="CC3300"/>
                </a:solidFill>
                <a:latin typeface="標楷體" panose="03000509000000000000" pitchFamily="65" charset="-120"/>
                <a:ea typeface="標楷體" panose="03000509000000000000" pitchFamily="65" charset="-120"/>
              </a:rPr>
              <a:t>　</a:t>
            </a:r>
            <a:r>
              <a:rPr lang="en-US" altLang="zh-TW" sz="1600" b="1" dirty="0" smtClean="0">
                <a:solidFill>
                  <a:srgbClr val="CC3300"/>
                </a:solidFill>
                <a:latin typeface="標楷體" panose="03000509000000000000" pitchFamily="65" charset="-120"/>
                <a:ea typeface="標楷體" panose="03000509000000000000" pitchFamily="65" charset="-120"/>
              </a:rPr>
              <a:t>(</a:t>
            </a:r>
            <a:r>
              <a:rPr lang="zh-TW" altLang="zh-TW" sz="1600" b="1" dirty="0">
                <a:solidFill>
                  <a:srgbClr val="CC3300"/>
                </a:solidFill>
                <a:latin typeface="標楷體" panose="03000509000000000000" pitchFamily="65" charset="-120"/>
                <a:ea typeface="標楷體" panose="03000509000000000000" pitchFamily="65" charset="-120"/>
              </a:rPr>
              <a:t>需附完善就學協助機制證明書</a:t>
            </a:r>
            <a:r>
              <a:rPr lang="en-US" altLang="zh-TW" sz="1600" b="1" dirty="0" smtClean="0">
                <a:solidFill>
                  <a:srgbClr val="CC3300"/>
                </a:solidFill>
                <a:latin typeface="標楷體" panose="03000509000000000000" pitchFamily="65" charset="-120"/>
                <a:ea typeface="標楷體" panose="03000509000000000000" pitchFamily="65" charset="-120"/>
              </a:rPr>
              <a:t>)</a:t>
            </a:r>
          </a:p>
          <a:p>
            <a:pPr marL="0" indent="0">
              <a:lnSpc>
                <a:spcPct val="110000"/>
              </a:lnSpc>
              <a:spcBef>
                <a:spcPts val="20"/>
              </a:spcBef>
              <a:buNone/>
            </a:pPr>
            <a:endParaRPr lang="en-US" altLang="zh-TW" sz="18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b="1" dirty="0" smtClean="0">
                <a:latin typeface="標楷體" panose="03000509000000000000" pitchFamily="65" charset="-120"/>
                <a:ea typeface="標楷體" panose="03000509000000000000" pitchFamily="65" charset="-120"/>
              </a:rPr>
              <a:t>四、</a:t>
            </a:r>
            <a:r>
              <a:rPr lang="zh-TW" altLang="zh-TW" sz="2000" b="1" dirty="0">
                <a:latin typeface="標楷體" panose="03000509000000000000" pitchFamily="65" charset="-120"/>
                <a:ea typeface="標楷體" panose="03000509000000000000" pitchFamily="65" charset="-120"/>
              </a:rPr>
              <a:t>懷孕、分娩或撫育三歲以下子女之</a:t>
            </a:r>
            <a:r>
              <a:rPr lang="zh-TW" altLang="zh-TW" sz="2000" b="1" dirty="0" smtClean="0">
                <a:latin typeface="標楷體" panose="03000509000000000000" pitchFamily="65" charset="-120"/>
                <a:ea typeface="標楷體" panose="03000509000000000000" pitchFamily="65" charset="-120"/>
              </a:rPr>
              <a:t>學生</a:t>
            </a:r>
            <a:r>
              <a:rPr lang="zh-TW" altLang="zh-TW"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zh-TW" sz="1800" dirty="0" smtClean="0">
                <a:latin typeface="標楷體" panose="03000509000000000000" pitchFamily="65" charset="-120"/>
                <a:ea typeface="標楷體" panose="03000509000000000000" pitchFamily="65" charset="-120"/>
              </a:rPr>
              <a:t> </a:t>
            </a:r>
            <a:r>
              <a:rPr lang="en-US" altLang="zh-TW" sz="1600" b="1" dirty="0" smtClean="0">
                <a:solidFill>
                  <a:srgbClr val="CC3300"/>
                </a:solidFill>
                <a:latin typeface="標楷體" panose="03000509000000000000" pitchFamily="65" charset="-120"/>
                <a:ea typeface="標楷體" panose="03000509000000000000" pitchFamily="65" charset="-120"/>
              </a:rPr>
              <a:t>(</a:t>
            </a:r>
            <a:r>
              <a:rPr lang="zh-TW" altLang="zh-TW" sz="1600" b="1" dirty="0">
                <a:solidFill>
                  <a:srgbClr val="CC3300"/>
                </a:solidFill>
                <a:latin typeface="標楷體" panose="03000509000000000000" pitchFamily="65" charset="-120"/>
                <a:ea typeface="標楷體" panose="03000509000000000000" pitchFamily="65" charset="-120"/>
              </a:rPr>
              <a:t>需附經院方認證之孕婦或兒童健康手冊、醫師診斷證明書、嬰兒出生證明書、已辦妥出生登記之戶口名簿或戶籍謄本，以上檢附資料擇一即可</a:t>
            </a:r>
            <a:r>
              <a:rPr lang="en-US" altLang="zh-TW" sz="1600" b="1" dirty="0" smtClean="0">
                <a:solidFill>
                  <a:srgbClr val="CC3300"/>
                </a:solidFill>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zh-TW" altLang="en-US" sz="2800" dirty="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zh-TW" altLang="en-US" sz="2000" b="1"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53</a:t>
            </a:fld>
            <a:endParaRPr lang="zh-TW" altLang="en-US"/>
          </a:p>
        </p:txBody>
      </p:sp>
    </p:spTree>
    <p:extLst>
      <p:ext uri="{BB962C8B-B14F-4D97-AF65-F5344CB8AC3E}">
        <p14:creationId xmlns:p14="http://schemas.microsoft.com/office/powerpoint/2010/main" val="3849431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11510"/>
            <a:ext cx="7427168" cy="4464496"/>
          </a:xfrm>
        </p:spPr>
        <p:txBody>
          <a:bodyPr>
            <a:noAutofit/>
          </a:bodyPr>
          <a:lstStyle/>
          <a:p>
            <a:pPr marL="0" indent="0">
              <a:lnSpc>
                <a:spcPct val="110000"/>
              </a:lnSpc>
              <a:spcBef>
                <a:spcPts val="20"/>
              </a:spcBef>
              <a:buNone/>
            </a:pPr>
            <a:r>
              <a:rPr lang="en-US" altLang="zh-TW" sz="2000" b="1" dirty="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申請項目類別</a:t>
            </a:r>
            <a:r>
              <a:rPr lang="en-US" altLang="zh-TW" sz="2000" b="1" dirty="0">
                <a:latin typeface="標楷體" panose="03000509000000000000" pitchFamily="65" charset="-120"/>
                <a:ea typeface="標楷體" panose="03000509000000000000" pitchFamily="65" charset="-120"/>
                <a:sym typeface="+mn-ea"/>
              </a:rPr>
              <a:t>&gt;</a:t>
            </a:r>
            <a:endParaRPr lang="zh-TW" altLang="en-US" sz="2000" dirty="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rPr>
              <a:t>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課業輔導</a:t>
            </a:r>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競賽</a:t>
            </a:r>
            <a:r>
              <a:rPr lang="zh-TW" altLang="en-US" sz="2000" dirty="0">
                <a:latin typeface="標楷體" panose="03000509000000000000" pitchFamily="65" charset="-120"/>
                <a:ea typeface="標楷體" panose="03000509000000000000" pitchFamily="65" charset="-120"/>
              </a:rPr>
              <a:t>輔導</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跨域</a:t>
            </a:r>
            <a:r>
              <a:rPr lang="zh-TW" altLang="en-US" sz="2000" dirty="0" smtClean="0">
                <a:latin typeface="標楷體" panose="03000509000000000000" pitchFamily="65" charset="-120"/>
                <a:ea typeface="標楷體" panose="03000509000000000000" pitchFamily="65" charset="-120"/>
              </a:rPr>
              <a:t>輔導</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四、職涯輔導</a:t>
            </a:r>
            <a:endParaRPr lang="en-US" altLang="zh-TW" sz="2000" dirty="0" smtClean="0">
              <a:latin typeface="標楷體" panose="03000509000000000000" pitchFamily="65" charset="-120"/>
              <a:ea typeface="標楷體" panose="03000509000000000000" pitchFamily="65" charset="-120"/>
            </a:endParaRPr>
          </a:p>
          <a:p>
            <a:pPr marL="0" indent="0">
              <a:lnSpc>
                <a:spcPct val="110000"/>
              </a:lnSpc>
              <a:spcBef>
                <a:spcPts val="20"/>
              </a:spcBef>
              <a:buNone/>
            </a:pPr>
            <a:r>
              <a:rPr lang="zh-TW" altLang="en-US" sz="2000" dirty="0" smtClean="0">
                <a:latin typeface="標楷體" panose="03000509000000000000" pitchFamily="65" charset="-120"/>
                <a:ea typeface="標楷體" panose="03000509000000000000" pitchFamily="65" charset="-120"/>
              </a:rPr>
              <a:t>五</a:t>
            </a:r>
            <a:r>
              <a:rPr lang="zh-TW" altLang="en-US" sz="2000" dirty="0">
                <a:latin typeface="標楷體" panose="03000509000000000000" pitchFamily="65" charset="-120"/>
                <a:ea typeface="標楷體" panose="03000509000000000000" pitchFamily="65" charset="-120"/>
              </a:rPr>
              <a:t>、外語輔導</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六、證照輔導</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七、築</a:t>
            </a:r>
            <a:r>
              <a:rPr lang="zh-TW" altLang="en-US" sz="2000" dirty="0" smtClean="0">
                <a:latin typeface="標楷體" panose="03000509000000000000" pitchFamily="65" charset="-120"/>
                <a:ea typeface="標楷體" panose="03000509000000000000" pitchFamily="65" charset="-120"/>
              </a:rPr>
              <a:t>夢計畫</a:t>
            </a:r>
            <a:endParaRPr lang="zh-TW" altLang="en-US" sz="2000" dirty="0">
              <a:latin typeface="標楷體" panose="03000509000000000000" pitchFamily="65" charset="-120"/>
              <a:ea typeface="標楷體" panose="03000509000000000000" pitchFamily="65" charset="-120"/>
            </a:endParaRPr>
          </a:p>
          <a:p>
            <a:pPr marL="0" indent="0">
              <a:lnSpc>
                <a:spcPct val="110000"/>
              </a:lnSpc>
              <a:spcBef>
                <a:spcPts val="20"/>
              </a:spcBef>
              <a:buNone/>
            </a:pPr>
            <a:endParaRPr lang="en-US" altLang="zh-TW" sz="2000" b="1" dirty="0" smtClean="0">
              <a:latin typeface="標楷體" panose="03000509000000000000" pitchFamily="65" charset="-120"/>
              <a:ea typeface="標楷體" panose="03000509000000000000" pitchFamily="65" charset="-120"/>
              <a:sym typeface="+mn-ea"/>
            </a:endParaRPr>
          </a:p>
          <a:p>
            <a:pPr marL="0" indent="0">
              <a:lnSpc>
                <a:spcPct val="11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a:latin typeface="標楷體" panose="03000509000000000000" pitchFamily="65" charset="-120"/>
                <a:ea typeface="標楷體" panose="03000509000000000000" pitchFamily="65" charset="-120"/>
                <a:sym typeface="+mn-ea"/>
              </a:rPr>
              <a:t>收件時間</a:t>
            </a:r>
            <a:r>
              <a:rPr lang="en-US" altLang="zh-TW" sz="2000" b="1" dirty="0" smtClean="0">
                <a:latin typeface="標楷體" panose="03000509000000000000" pitchFamily="65" charset="-120"/>
                <a:ea typeface="標楷體" panose="03000509000000000000" pitchFamily="65" charset="-120"/>
                <a:sym typeface="+mn-ea"/>
              </a:rPr>
              <a:t>&gt;</a:t>
            </a:r>
            <a:endParaRPr lang="en-US" altLang="zh-TW" sz="2000" b="1" dirty="0">
              <a:latin typeface="標楷體" panose="03000509000000000000" pitchFamily="65" charset="-120"/>
              <a:ea typeface="標楷體" panose="03000509000000000000" pitchFamily="65" charset="-120"/>
              <a:sym typeface="+mn-ea"/>
            </a:endParaRPr>
          </a:p>
          <a:p>
            <a:pPr marL="0" lvl="0" indent="0">
              <a:buNone/>
            </a:pPr>
            <a:r>
              <a:rPr lang="zh-TW" altLang="en-US" sz="2000" b="1" dirty="0">
                <a:latin typeface="標楷體" panose="03000509000000000000" pitchFamily="65" charset="-120"/>
                <a:ea typeface="標楷體" panose="03000509000000000000" pitchFamily="65" charset="-120"/>
              </a:rPr>
              <a:t>一、</a:t>
            </a:r>
            <a:r>
              <a:rPr lang="zh-TW" altLang="zh-TW" sz="2000" b="1" dirty="0" smtClean="0">
                <a:latin typeface="標楷體" panose="03000509000000000000" pitchFamily="65" charset="-120"/>
                <a:ea typeface="標楷體" panose="03000509000000000000" pitchFamily="65" charset="-120"/>
              </a:rPr>
              <a:t>申請</a:t>
            </a:r>
            <a:r>
              <a:rPr lang="zh-TW" altLang="zh-TW" sz="2000" b="1" dirty="0">
                <a:latin typeface="標楷體" panose="03000509000000000000" pitchFamily="65" charset="-120"/>
                <a:ea typeface="標楷體" panose="03000509000000000000" pitchFamily="65" charset="-120"/>
              </a:rPr>
              <a:t>「項目一</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項目六」： </a:t>
            </a:r>
          </a:p>
          <a:p>
            <a:pPr marL="0" lv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109</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12</a:t>
            </a:r>
            <a:r>
              <a:rPr lang="zh-TW" altLang="zh-TW" sz="2000" dirty="0" smtClean="0">
                <a:latin typeface="標楷體" panose="03000509000000000000" pitchFamily="65" charset="-120"/>
                <a:ea typeface="標楷體" panose="03000509000000000000" pitchFamily="65" charset="-120"/>
              </a:rPr>
              <a:t>週</a:t>
            </a:r>
            <a:r>
              <a:rPr lang="en-US" altLang="zh-TW" sz="2000" dirty="0" smtClean="0">
                <a:latin typeface="標楷體" panose="03000509000000000000" pitchFamily="65" charset="-120"/>
                <a:ea typeface="標楷體" panose="03000509000000000000" pitchFamily="65" charset="-120"/>
              </a:rPr>
              <a:t>(05/14)</a:t>
            </a:r>
            <a:r>
              <a:rPr lang="zh-TW" altLang="zh-TW" sz="2000" dirty="0" smtClean="0">
                <a:latin typeface="標楷體" panose="03000509000000000000" pitchFamily="65" charset="-120"/>
                <a:ea typeface="標楷體" panose="03000509000000000000" pitchFamily="65" charset="-120"/>
              </a:rPr>
              <a:t>止</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110</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週止。</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110</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12</a:t>
            </a:r>
            <a:r>
              <a:rPr lang="zh-TW" altLang="zh-TW" sz="2000" dirty="0">
                <a:latin typeface="標楷體" panose="03000509000000000000" pitchFamily="65" charset="-120"/>
                <a:ea typeface="標楷體" panose="03000509000000000000" pitchFamily="65" charset="-120"/>
              </a:rPr>
              <a:t>週止。</a:t>
            </a:r>
          </a:p>
          <a:p>
            <a:pPr marL="0" marR="267970" lvl="0" indent="0" algn="just">
              <a:lnSpc>
                <a:spcPts val="2200"/>
              </a:lnSpc>
              <a:buNone/>
              <a:tabLst>
                <a:tab pos="450215" algn="l"/>
              </a:tabLst>
            </a:pPr>
            <a:r>
              <a:rPr lang="zh-TW" altLang="en-US" sz="2000" b="1" kern="100" dirty="0" smtClean="0">
                <a:solidFill>
                  <a:srgbClr val="000000"/>
                </a:solidFill>
                <a:latin typeface="Times New Roman"/>
                <a:ea typeface="標楷體"/>
                <a:cs typeface="Times New Roman"/>
              </a:rPr>
              <a:t>二、</a:t>
            </a:r>
            <a:r>
              <a:rPr lang="zh-TW" altLang="zh-TW" sz="2000" b="1" kern="100" dirty="0" smtClean="0">
                <a:solidFill>
                  <a:srgbClr val="000000"/>
                </a:solidFill>
                <a:latin typeface="Times New Roman"/>
                <a:ea typeface="標楷體"/>
                <a:cs typeface="Times New Roman"/>
              </a:rPr>
              <a:t>申請</a:t>
            </a:r>
            <a:r>
              <a:rPr lang="zh-TW" altLang="zh-TW" sz="2000" b="1" kern="100" dirty="0">
                <a:solidFill>
                  <a:srgbClr val="000000"/>
                </a:solidFill>
                <a:latin typeface="Times New Roman"/>
                <a:ea typeface="標楷體"/>
                <a:cs typeface="Times New Roman"/>
              </a:rPr>
              <a:t>「項目七</a:t>
            </a:r>
            <a:r>
              <a:rPr lang="en-US" altLang="zh-TW" sz="2000" b="1" kern="100" dirty="0">
                <a:solidFill>
                  <a:srgbClr val="000000"/>
                </a:solidFill>
                <a:latin typeface="Times New Roman"/>
                <a:ea typeface="標楷體"/>
                <a:cs typeface="Times New Roman"/>
              </a:rPr>
              <a:t>-</a:t>
            </a:r>
            <a:r>
              <a:rPr lang="zh-TW" altLang="zh-TW" sz="2000" b="1" kern="100" dirty="0">
                <a:solidFill>
                  <a:srgbClr val="000000"/>
                </a:solidFill>
                <a:latin typeface="Times New Roman"/>
                <a:ea typeface="標楷體"/>
                <a:cs typeface="Times New Roman"/>
              </a:rPr>
              <a:t>築夢計畫」：</a:t>
            </a:r>
            <a:endParaRPr lang="zh-TW" altLang="zh-TW" sz="1800" b="1" kern="100" dirty="0">
              <a:cs typeface="Times New Roman"/>
            </a:endParaRP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en-US" altLang="zh-TW" sz="2000" dirty="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109</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5</a:t>
            </a:r>
            <a:r>
              <a:rPr lang="zh-TW" altLang="zh-TW" sz="2000" dirty="0">
                <a:latin typeface="標楷體" panose="03000509000000000000" pitchFamily="65" charset="-120"/>
                <a:ea typeface="標楷體" panose="03000509000000000000" pitchFamily="65" charset="-120"/>
              </a:rPr>
              <a:t>週止。</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en-US" altLang="zh-TW" sz="2000" dirty="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期</a:t>
            </a:r>
            <a:r>
              <a:rPr lang="en-US" altLang="zh-TW" sz="2000" dirty="0">
                <a:latin typeface="標楷體" panose="03000509000000000000" pitchFamily="65" charset="-120"/>
                <a:ea typeface="標楷體" panose="03000509000000000000" pitchFamily="65" charset="-120"/>
              </a:rPr>
              <a:t>110</a:t>
            </a:r>
            <a:r>
              <a:rPr lang="zh-TW" altLang="zh-TW" sz="2000" dirty="0">
                <a:latin typeface="標楷體" panose="03000509000000000000" pitchFamily="65" charset="-120"/>
                <a:ea typeface="標楷體" panose="03000509000000000000" pitchFamily="65" charset="-120"/>
              </a:rPr>
              <a:t>學年度第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學期第</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週止。</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54</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20885"/>
            <a:ext cx="8229600" cy="4039097"/>
          </a:xfrm>
        </p:spPr>
        <p:txBody>
          <a:bodyPr>
            <a:noAutofit/>
          </a:bodyPr>
          <a:lstStyle/>
          <a:p>
            <a:pPr marL="0" lvl="0" indent="0">
              <a:buNone/>
            </a:pPr>
            <a:r>
              <a:rPr lang="en-US" altLang="zh-TW" sz="2000" b="1" dirty="0" smtClean="0">
                <a:latin typeface="標楷體" panose="03000509000000000000" pitchFamily="65" charset="-120"/>
                <a:ea typeface="標楷體" panose="03000509000000000000" pitchFamily="65" charset="-120"/>
              </a:rPr>
              <a:t>&lt;</a:t>
            </a:r>
            <a:r>
              <a:rPr lang="zh-TW" altLang="zh-TW" sz="2000" b="1" dirty="0">
                <a:latin typeface="標楷體" panose="03000509000000000000" pitchFamily="65" charset="-120"/>
                <a:ea typeface="標楷體" panose="03000509000000000000" pitchFamily="65" charset="-120"/>
              </a:rPr>
              <a:t>繳交</a:t>
            </a:r>
            <a:r>
              <a:rPr lang="zh-TW" altLang="zh-TW" sz="2000" b="1" dirty="0" smtClean="0">
                <a:latin typeface="標楷體" panose="03000509000000000000" pitchFamily="65" charset="-120"/>
                <a:ea typeface="標楷體" panose="03000509000000000000" pitchFamily="65" charset="-120"/>
              </a:rPr>
              <a:t>資料</a:t>
            </a:r>
            <a:r>
              <a:rPr lang="en-US" altLang="zh-TW" sz="2000" b="1" dirty="0" smtClean="0">
                <a:latin typeface="標楷體" panose="03000509000000000000" pitchFamily="65" charset="-120"/>
                <a:ea typeface="標楷體" panose="03000509000000000000" pitchFamily="65" charset="-120"/>
              </a:rPr>
              <a:t>&gt;</a:t>
            </a:r>
          </a:p>
          <a:p>
            <a:pPr marL="0" lvl="0" indent="0">
              <a:buNone/>
            </a:pPr>
            <a:r>
              <a:rPr lang="zh-TW" altLang="en-US" sz="2000" b="1" dirty="0">
                <a:latin typeface="標楷體" panose="03000509000000000000" pitchFamily="65" charset="-120"/>
                <a:ea typeface="標楷體" panose="03000509000000000000" pitchFamily="65" charset="-120"/>
              </a:rPr>
              <a:t>一、</a:t>
            </a:r>
            <a:r>
              <a:rPr lang="zh-TW" altLang="zh-TW" sz="2000" b="1" dirty="0" smtClean="0">
                <a:latin typeface="標楷體" panose="03000509000000000000" pitchFamily="65" charset="-120"/>
                <a:ea typeface="標楷體" panose="03000509000000000000" pitchFamily="65" charset="-120"/>
              </a:rPr>
              <a:t>申請</a:t>
            </a:r>
            <a:r>
              <a:rPr lang="zh-TW" altLang="zh-TW" sz="2000" b="1" dirty="0">
                <a:latin typeface="標楷體" panose="03000509000000000000" pitchFamily="65" charset="-120"/>
                <a:ea typeface="標楷體" panose="03000509000000000000" pitchFamily="65" charset="-120"/>
              </a:rPr>
              <a:t>「項目一 </a:t>
            </a:r>
            <a:r>
              <a:rPr lang="en-US" altLang="zh-TW" sz="2000" b="1" dirty="0">
                <a:latin typeface="標楷體" panose="03000509000000000000" pitchFamily="65" charset="-120"/>
                <a:ea typeface="標楷體" panose="03000509000000000000" pitchFamily="65" charset="-120"/>
              </a:rPr>
              <a:t>~ </a:t>
            </a:r>
            <a:r>
              <a:rPr lang="zh-TW" altLang="zh-TW" sz="2000" b="1" dirty="0">
                <a:latin typeface="標楷體" panose="03000509000000000000" pitchFamily="65" charset="-120"/>
                <a:ea typeface="標楷體" panose="03000509000000000000" pitchFamily="65" charset="-120"/>
              </a:rPr>
              <a:t>項目六」：</a:t>
            </a:r>
          </a:p>
          <a:p>
            <a:pPr marL="0" lv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輔導</a:t>
            </a:r>
            <a:r>
              <a:rPr lang="zh-TW" altLang="zh-TW" sz="2000" dirty="0">
                <a:latin typeface="標楷體" panose="03000509000000000000" pitchFamily="65" charset="-120"/>
                <a:ea typeface="標楷體" panose="03000509000000000000" pitchFamily="65" charset="-120"/>
              </a:rPr>
              <a:t>紀錄表</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各</a:t>
            </a:r>
            <a:r>
              <a:rPr lang="zh-TW" altLang="zh-TW" sz="2000" dirty="0">
                <a:latin typeface="標楷體" panose="03000509000000000000" pitchFamily="65" charset="-120"/>
                <a:ea typeface="標楷體" panose="03000509000000000000" pitchFamily="65" charset="-120"/>
              </a:rPr>
              <a:t>項目相關檢附資料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b="1" dirty="0" smtClean="0">
                <a:latin typeface="標楷體" panose="03000509000000000000" pitchFamily="65" charset="-120"/>
                <a:ea typeface="標楷體" panose="03000509000000000000" pitchFamily="65" charset="-120"/>
              </a:rPr>
              <a:t>　</a:t>
            </a:r>
            <a:r>
              <a:rPr lang="en-US" altLang="zh-TW" sz="2000" b="1" dirty="0" smtClean="0">
                <a:latin typeface="標楷體" panose="03000509000000000000" pitchFamily="65" charset="-120"/>
                <a:ea typeface="標楷體" panose="03000509000000000000" pitchFamily="65" charset="-120"/>
              </a:rPr>
              <a:t>3.</a:t>
            </a:r>
            <a:r>
              <a:rPr lang="zh-TW" altLang="zh-TW" sz="2000" b="1" dirty="0" smtClean="0">
                <a:latin typeface="標楷體" panose="03000509000000000000" pitchFamily="65" charset="-120"/>
                <a:ea typeface="標楷體" panose="03000509000000000000" pitchFamily="65" charset="-120"/>
              </a:rPr>
              <a:t>佐證</a:t>
            </a:r>
            <a:r>
              <a:rPr lang="zh-TW" altLang="zh-TW" sz="2000" b="1" dirty="0">
                <a:latin typeface="標楷體" panose="03000509000000000000" pitchFamily="65" charset="-120"/>
                <a:ea typeface="標楷體" panose="03000509000000000000" pitchFamily="65" charset="-120"/>
              </a:rPr>
              <a:t>照片電子檔</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請提供輔導過程或執行情形照片</a:t>
            </a:r>
            <a:r>
              <a:rPr lang="en-US" altLang="zh-TW" sz="2000" b="1"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zh-TW" sz="2000" dirty="0" smtClean="0">
                <a:latin typeface="標楷體" panose="03000509000000000000" pitchFamily="65" charset="-120"/>
                <a:ea typeface="標楷體" panose="03000509000000000000" pitchFamily="65" charset="-120"/>
              </a:rPr>
              <a:t>以</a:t>
            </a:r>
            <a:r>
              <a:rPr lang="en-US" altLang="zh-TW" sz="2000" dirty="0">
                <a:latin typeface="標楷體" panose="03000509000000000000" pitchFamily="65" charset="-120"/>
                <a:ea typeface="標楷體" panose="03000509000000000000" pitchFamily="65" charset="-120"/>
              </a:rPr>
              <a:t>word</a:t>
            </a:r>
            <a:r>
              <a:rPr lang="zh-TW" altLang="zh-TW" sz="2000" dirty="0">
                <a:latin typeface="標楷體" panose="03000509000000000000" pitchFamily="65" charset="-120"/>
                <a:ea typeface="標楷體" panose="03000509000000000000" pitchFamily="65" charset="-120"/>
              </a:rPr>
              <a:t>上傳至承辦單位網頁各項目專區。</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5.</a:t>
            </a:r>
            <a:r>
              <a:rPr lang="zh-TW" altLang="zh-TW" sz="2000" dirty="0" smtClean="0">
                <a:latin typeface="標楷體" panose="03000509000000000000" pitchFamily="65" charset="-120"/>
                <a:ea typeface="標楷體" panose="03000509000000000000" pitchFamily="65" charset="-120"/>
              </a:rPr>
              <a:t>檔名</a:t>
            </a:r>
            <a:r>
              <a:rPr lang="zh-TW" altLang="zh-TW" sz="2000" dirty="0">
                <a:latin typeface="標楷體" panose="03000509000000000000" pitchFamily="65" charset="-120"/>
                <a:ea typeface="標楷體" panose="03000509000000000000" pitchFamily="65" charset="-120"/>
              </a:rPr>
              <a:t>為：申請項目</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班級</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姓名</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學號</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55</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20885"/>
            <a:ext cx="7283152" cy="4039097"/>
          </a:xfrm>
        </p:spPr>
        <p:txBody>
          <a:bodyPr>
            <a:noAutofit/>
          </a:bodyPr>
          <a:lstStyle/>
          <a:p>
            <a:pPr marL="0" lvl="0" indent="0">
              <a:buNone/>
            </a:pPr>
            <a:r>
              <a:rPr lang="en-US" altLang="zh-TW" sz="2000" b="1" dirty="0" smtClean="0">
                <a:latin typeface="標楷體" panose="03000509000000000000" pitchFamily="65" charset="-120"/>
                <a:ea typeface="標楷體" panose="03000509000000000000" pitchFamily="65" charset="-120"/>
              </a:rPr>
              <a:t>&lt;</a:t>
            </a:r>
            <a:r>
              <a:rPr lang="zh-TW" altLang="zh-TW" sz="2000" b="1" dirty="0">
                <a:latin typeface="標楷體" panose="03000509000000000000" pitchFamily="65" charset="-120"/>
                <a:ea typeface="標楷體" panose="03000509000000000000" pitchFamily="65" charset="-120"/>
              </a:rPr>
              <a:t>繳交</a:t>
            </a:r>
            <a:r>
              <a:rPr lang="zh-TW" altLang="zh-TW" sz="2000" b="1" dirty="0" smtClean="0">
                <a:latin typeface="標楷體" panose="03000509000000000000" pitchFamily="65" charset="-120"/>
                <a:ea typeface="標楷體" panose="03000509000000000000" pitchFamily="65" charset="-120"/>
              </a:rPr>
              <a:t>資料</a:t>
            </a:r>
            <a:r>
              <a:rPr lang="en-US" altLang="zh-TW" sz="2000" b="1" dirty="0" smtClean="0">
                <a:latin typeface="標楷體" panose="03000509000000000000" pitchFamily="65" charset="-120"/>
                <a:ea typeface="標楷體" panose="03000509000000000000" pitchFamily="65" charset="-120"/>
              </a:rPr>
              <a:t>&gt;</a:t>
            </a:r>
            <a:endParaRPr lang="en-US" altLang="zh-TW" sz="2000" dirty="0">
              <a:latin typeface="標楷體" panose="03000509000000000000" pitchFamily="65" charset="-120"/>
              <a:ea typeface="標楷體" panose="03000509000000000000" pitchFamily="65" charset="-120"/>
            </a:endParaRPr>
          </a:p>
          <a:p>
            <a:pPr marL="0" lvl="0" indent="0">
              <a:buNone/>
            </a:pPr>
            <a:r>
              <a:rPr lang="zh-TW" altLang="en-US" sz="2000" b="1" dirty="0" smtClean="0">
                <a:latin typeface="標楷體" panose="03000509000000000000" pitchFamily="65" charset="-120"/>
                <a:ea typeface="標楷體" panose="03000509000000000000" pitchFamily="65" charset="-120"/>
              </a:rPr>
              <a:t>二、</a:t>
            </a:r>
            <a:r>
              <a:rPr lang="zh-TW" altLang="zh-TW" sz="2000" b="1" dirty="0" smtClean="0">
                <a:latin typeface="標楷體" panose="03000509000000000000" pitchFamily="65" charset="-120"/>
                <a:ea typeface="標楷體" panose="03000509000000000000" pitchFamily="65" charset="-120"/>
              </a:rPr>
              <a:t>申請</a:t>
            </a:r>
            <a:r>
              <a:rPr lang="zh-TW" altLang="zh-TW" sz="2000" b="1" dirty="0">
                <a:latin typeface="標楷體" panose="03000509000000000000" pitchFamily="65" charset="-120"/>
                <a:ea typeface="標楷體" panose="03000509000000000000" pitchFamily="65" charset="-120"/>
              </a:rPr>
              <a:t>「項目七」：</a:t>
            </a:r>
          </a:p>
          <a:p>
            <a:pPr marL="0" lv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築</a:t>
            </a:r>
            <a:r>
              <a:rPr lang="zh-TW" altLang="zh-TW" sz="2000" dirty="0">
                <a:latin typeface="標楷體" panose="03000509000000000000" pitchFamily="65" charset="-120"/>
                <a:ea typeface="標楷體" panose="03000509000000000000" pitchFamily="65" charset="-120"/>
              </a:rPr>
              <a:t>夢計畫申請表</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學期學習計畫</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zh-TW" sz="2000" dirty="0" smtClean="0">
                <a:latin typeface="標楷體" panose="03000509000000000000" pitchFamily="65" charset="-120"/>
                <a:ea typeface="標楷體" panose="03000509000000000000" pitchFamily="65" charset="-120"/>
              </a:rPr>
              <a:t>選</a:t>
            </a:r>
            <a:r>
              <a:rPr lang="zh-TW" altLang="zh-TW" sz="2000" dirty="0">
                <a:latin typeface="標楷體" panose="03000509000000000000" pitchFamily="65" charset="-120"/>
                <a:ea typeface="標楷體" panose="03000509000000000000" pitchFamily="65" charset="-120"/>
              </a:rPr>
              <a:t>備資料可依學生條件檢附相關資料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繳交紙本資料</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zh-TW" sz="2000" dirty="0" smtClean="0">
                <a:latin typeface="標楷體" panose="03000509000000000000" pitchFamily="65" charset="-120"/>
                <a:ea typeface="標楷體" panose="03000509000000000000" pitchFamily="65" charset="-120"/>
              </a:rPr>
              <a:t>學習</a:t>
            </a:r>
            <a:r>
              <a:rPr lang="zh-TW" altLang="zh-TW" sz="2000" dirty="0">
                <a:latin typeface="標楷體" panose="03000509000000000000" pitchFamily="65" charset="-120"/>
                <a:ea typeface="標楷體" panose="03000509000000000000" pitchFamily="65" charset="-120"/>
              </a:rPr>
              <a:t>計畫電子檔。</a:t>
            </a: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5.</a:t>
            </a:r>
            <a:r>
              <a:rPr lang="zh-TW" altLang="zh-TW" sz="2000" dirty="0" smtClean="0">
                <a:latin typeface="標楷體" panose="03000509000000000000" pitchFamily="65" charset="-120"/>
                <a:ea typeface="標楷體" panose="03000509000000000000" pitchFamily="65" charset="-120"/>
              </a:rPr>
              <a:t>以</a:t>
            </a:r>
            <a:r>
              <a:rPr lang="en-US" altLang="zh-TW" sz="2000" dirty="0">
                <a:latin typeface="標楷體" panose="03000509000000000000" pitchFamily="65" charset="-120"/>
                <a:ea typeface="標楷體" panose="03000509000000000000" pitchFamily="65" charset="-120"/>
              </a:rPr>
              <a:t>word</a:t>
            </a:r>
            <a:r>
              <a:rPr lang="zh-TW" altLang="zh-TW" sz="2000" dirty="0">
                <a:latin typeface="標楷體" panose="03000509000000000000" pitchFamily="65" charset="-120"/>
                <a:ea typeface="標楷體" panose="03000509000000000000" pitchFamily="65" charset="-120"/>
              </a:rPr>
              <a:t>上傳至承辦單位網頁「築夢計畫」專區</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6.</a:t>
            </a:r>
            <a:r>
              <a:rPr lang="zh-TW" altLang="zh-TW" sz="2000" dirty="0" smtClean="0">
                <a:latin typeface="標楷體" panose="03000509000000000000" pitchFamily="65" charset="-120"/>
                <a:ea typeface="標楷體" panose="03000509000000000000" pitchFamily="65" charset="-120"/>
              </a:rPr>
              <a:t>檔名</a:t>
            </a:r>
            <a:r>
              <a:rPr lang="zh-TW" altLang="zh-TW" sz="2000" dirty="0">
                <a:latin typeface="標楷體" panose="03000509000000000000" pitchFamily="65" charset="-120"/>
                <a:ea typeface="標楷體" panose="03000509000000000000" pitchFamily="65" charset="-120"/>
              </a:rPr>
              <a:t>為：學習計畫</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班級</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姓名</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學號</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lvl="0" indent="0">
              <a:buNone/>
            </a:pPr>
            <a:endParaRPr lang="zh-TW" altLang="zh-TW" sz="1800" dirty="0">
              <a:solidFill>
                <a:srgbClr val="CC3300"/>
              </a:solidFill>
              <a:latin typeface="標楷體" panose="03000509000000000000" pitchFamily="65" charset="-120"/>
              <a:ea typeface="標楷體" panose="03000509000000000000" pitchFamily="65" charset="-120"/>
            </a:endParaRPr>
          </a:p>
          <a:p>
            <a:pPr marL="0" indent="0">
              <a:buNone/>
            </a:pPr>
            <a:r>
              <a:rPr lang="zh-TW" altLang="zh-TW" sz="1800" dirty="0">
                <a:solidFill>
                  <a:srgbClr val="CC3300"/>
                </a:solidFill>
                <a:latin typeface="標楷體" panose="03000509000000000000" pitchFamily="65" charset="-120"/>
                <a:ea typeface="標楷體" panose="03000509000000000000" pitchFamily="65" charset="-120"/>
              </a:rPr>
              <a:t>備註：獲補助者須於第十六週繳交紙本學習報告，並將電子檔上傳至承辦單位網頁「築夢計畫」專區，</a:t>
            </a:r>
            <a:r>
              <a:rPr lang="zh-TW" altLang="zh-TW" sz="1800" b="1" dirty="0">
                <a:solidFill>
                  <a:srgbClr val="CC3300"/>
                </a:solidFill>
                <a:latin typeface="標楷體" panose="03000509000000000000" pitchFamily="65" charset="-120"/>
                <a:ea typeface="標楷體" panose="03000509000000000000" pitchFamily="65" charset="-120"/>
              </a:rPr>
              <a:t>未繳交者將追回當期已核發之勵學金</a:t>
            </a:r>
            <a:r>
              <a:rPr lang="zh-TW" altLang="zh-TW" sz="1800" dirty="0">
                <a:solidFill>
                  <a:srgbClr val="CC3300"/>
                </a:solidFill>
                <a:latin typeface="標楷體" panose="03000509000000000000" pitchFamily="65" charset="-120"/>
                <a:ea typeface="標楷體" panose="03000509000000000000" pitchFamily="65" charset="-120"/>
              </a:rPr>
              <a:t>。</a:t>
            </a:r>
          </a:p>
          <a:p>
            <a:pPr marL="0" lvl="0" indent="0">
              <a:buNone/>
            </a:pPr>
            <a:endParaRPr lang="zh-TW" altLang="zh-TW"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56</a:t>
            </a:fld>
            <a:endParaRPr lang="zh-TW" altLang="en-US"/>
          </a:p>
        </p:txBody>
      </p:sp>
    </p:spTree>
    <p:extLst>
      <p:ext uri="{BB962C8B-B14F-4D97-AF65-F5344CB8AC3E}">
        <p14:creationId xmlns:p14="http://schemas.microsoft.com/office/powerpoint/2010/main" val="422675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27534"/>
            <a:ext cx="7283152" cy="4392488"/>
          </a:xfrm>
        </p:spPr>
        <p:txBody>
          <a:bodyPr>
            <a:noAutofit/>
          </a:bodyPr>
          <a:lstStyle/>
          <a:p>
            <a:pPr marL="0" indent="0">
              <a:lnSpc>
                <a:spcPct val="110000"/>
              </a:lnSpc>
              <a:spcBef>
                <a:spcPts val="20"/>
              </a:spcBef>
              <a:buNone/>
            </a:pPr>
            <a:r>
              <a:rPr lang="en-US" altLang="zh-TW" sz="2000" b="1" dirty="0" smtClean="0">
                <a:latin typeface="標楷體" panose="03000509000000000000" pitchFamily="65" charset="-120"/>
                <a:ea typeface="標楷體" panose="03000509000000000000" pitchFamily="65" charset="-120"/>
                <a:sym typeface="+mn-ea"/>
              </a:rPr>
              <a:t>&lt;</a:t>
            </a:r>
            <a:r>
              <a:rPr lang="zh-TW" altLang="en-US" sz="2000" b="1" dirty="0" smtClean="0">
                <a:latin typeface="標楷體" panose="03000509000000000000" pitchFamily="65" charset="-120"/>
                <a:ea typeface="標楷體" panose="03000509000000000000" pitchFamily="65" charset="-120"/>
                <a:sym typeface="+mn-ea"/>
              </a:rPr>
              <a:t>資料注意事項</a:t>
            </a:r>
            <a:r>
              <a:rPr lang="en-US" altLang="zh-TW" sz="2000" b="1" dirty="0" smtClean="0">
                <a:latin typeface="標楷體" panose="03000509000000000000" pitchFamily="65" charset="-120"/>
                <a:ea typeface="標楷體" panose="03000509000000000000" pitchFamily="65" charset="-120"/>
                <a:sym typeface="+mn-ea"/>
              </a:rPr>
              <a:t>&gt;</a:t>
            </a:r>
            <a:endParaRPr lang="en-US" altLang="zh-TW" sz="2000" dirty="0" smtClean="0">
              <a:latin typeface="標楷體" panose="03000509000000000000" pitchFamily="65" charset="-120"/>
              <a:ea typeface="標楷體" panose="03000509000000000000" pitchFamily="65" charset="-120"/>
              <a:sym typeface="+mn-ea"/>
            </a:endParaRPr>
          </a:p>
          <a:p>
            <a:pPr marL="0" lvl="0" indent="0">
              <a:buNone/>
            </a:pPr>
            <a:r>
              <a:rPr lang="zh-TW" altLang="en-US" sz="2000" dirty="0" smtClean="0">
                <a:latin typeface="標楷體" panose="03000509000000000000" pitchFamily="65" charset="-120"/>
                <a:ea typeface="標楷體" panose="03000509000000000000" pitchFamily="65" charset="-120"/>
              </a:rPr>
              <a:t>一、</a:t>
            </a:r>
            <a:r>
              <a:rPr lang="zh-TW" altLang="zh-TW" sz="2000" dirty="0" smtClean="0">
                <a:latin typeface="標楷體" panose="03000509000000000000" pitchFamily="65" charset="-120"/>
                <a:ea typeface="標楷體" panose="03000509000000000000" pitchFamily="65" charset="-120"/>
              </a:rPr>
              <a:t>佐證</a:t>
            </a:r>
            <a:r>
              <a:rPr lang="zh-TW" altLang="zh-TW" sz="2000" dirty="0">
                <a:latin typeface="標楷體" panose="03000509000000000000" pitchFamily="65" charset="-120"/>
                <a:ea typeface="標楷體" panose="03000509000000000000" pitchFamily="65" charset="-120"/>
              </a:rPr>
              <a:t>照片電子檔</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請</a:t>
            </a:r>
            <a:r>
              <a:rPr lang="zh-TW" altLang="zh-TW" sz="2000" dirty="0" smtClean="0">
                <a:latin typeface="標楷體" panose="03000509000000000000" pitchFamily="65" charset="-120"/>
                <a:ea typeface="標楷體" panose="03000509000000000000" pitchFamily="65" charset="-120"/>
              </a:rPr>
              <a:t>提供情境</a:t>
            </a:r>
            <a:r>
              <a:rPr lang="zh-TW" altLang="zh-TW" sz="2000" dirty="0">
                <a:latin typeface="標楷體" panose="03000509000000000000" pitchFamily="65" charset="-120"/>
                <a:ea typeface="標楷體" panose="03000509000000000000" pitchFamily="65" charset="-120"/>
              </a:rPr>
              <a:t>照</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a:t>
            </a:r>
          </a:p>
          <a:p>
            <a:pPr marL="0" lvl="0" indent="0">
              <a:buNone/>
            </a:pPr>
            <a:r>
              <a:rPr lang="zh-TW" altLang="en-US" sz="2000" dirty="0" smtClean="0">
                <a:latin typeface="標楷體" panose="03000509000000000000" pitchFamily="65" charset="-120"/>
                <a:ea typeface="標楷體" panose="03000509000000000000" pitchFamily="65" charset="-120"/>
              </a:rPr>
              <a:t>二、心得</a:t>
            </a:r>
            <a:r>
              <a:rPr lang="zh-TW" altLang="en-US" sz="2000" dirty="0">
                <a:latin typeface="標楷體" panose="03000509000000000000" pitchFamily="65" charset="-120"/>
                <a:ea typeface="標楷體" panose="03000509000000000000" pitchFamily="65" charset="-120"/>
              </a:rPr>
              <a:t>格式</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WORD</a:t>
            </a:r>
            <a:r>
              <a:rPr lang="zh-TW" altLang="en-US" sz="2000" dirty="0">
                <a:latin typeface="標楷體" panose="03000509000000000000" pitchFamily="65" charset="-120"/>
                <a:ea typeface="標楷體" panose="03000509000000000000" pitchFamily="65" charset="-120"/>
              </a:rPr>
              <a:t>繕打，標楷體，字型</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，單行間距，</a:t>
            </a:r>
            <a:r>
              <a:rPr lang="zh-TW" altLang="en-US" sz="2000" dirty="0" smtClean="0">
                <a:latin typeface="標楷體" panose="03000509000000000000" pitchFamily="65" charset="-120"/>
                <a:ea typeface="標楷體" panose="03000509000000000000" pitchFamily="65" charset="-120"/>
              </a:rPr>
              <a:t>字數</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500</a:t>
            </a:r>
            <a:r>
              <a:rPr lang="zh-TW" altLang="en-US" sz="2000" dirty="0">
                <a:latin typeface="標楷體" panose="03000509000000000000" pitchFamily="65" charset="-120"/>
                <a:ea typeface="標楷體" panose="03000509000000000000" pitchFamily="65" charset="-120"/>
              </a:rPr>
              <a:t>字以上。</a:t>
            </a:r>
          </a:p>
          <a:p>
            <a:pPr marL="0" lvl="0" indent="0">
              <a:buNone/>
            </a:pPr>
            <a:r>
              <a:rPr lang="zh-TW" altLang="en-US" sz="2000" dirty="0" smtClean="0">
                <a:latin typeface="標楷體" panose="03000509000000000000" pitchFamily="65" charset="-120"/>
                <a:ea typeface="標楷體" panose="03000509000000000000" pitchFamily="65" charset="-120"/>
              </a:rPr>
              <a:t>三、資料</a:t>
            </a:r>
            <a:r>
              <a:rPr lang="zh-TW" altLang="en-US" sz="2000" dirty="0">
                <a:latin typeface="標楷體" panose="03000509000000000000" pitchFamily="65" charset="-120"/>
                <a:ea typeface="標楷體" panose="03000509000000000000" pitchFamily="65" charset="-120"/>
              </a:rPr>
              <a:t>繳交以承辦單位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學務處生活輔導組、進修部學務組</a:t>
            </a:r>
            <a:r>
              <a:rPr lang="en-US" altLang="zh-TW" sz="2000" dirty="0" smtClean="0">
                <a:latin typeface="標楷體" panose="03000509000000000000" pitchFamily="65" charset="-120"/>
                <a:ea typeface="標楷體" panose="03000509000000000000" pitchFamily="65" charset="-120"/>
              </a:rPr>
              <a:t>)</a:t>
            </a: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實際收件日</a:t>
            </a:r>
            <a:r>
              <a:rPr lang="zh-TW" altLang="en-US" sz="2000" dirty="0">
                <a:latin typeface="標楷體" panose="03000509000000000000" pitchFamily="65" charset="-120"/>
                <a:ea typeface="標楷體" panose="03000509000000000000" pitchFamily="65" charset="-120"/>
              </a:rPr>
              <a:t>為</a:t>
            </a:r>
            <a:r>
              <a:rPr lang="zh-TW" altLang="en-US" sz="2000" dirty="0" smtClean="0">
                <a:latin typeface="標楷體" panose="03000509000000000000" pitchFamily="65" charset="-120"/>
                <a:ea typeface="標楷體" panose="03000509000000000000" pitchFamily="65" charset="-120"/>
              </a:rPr>
              <a:t>基準</a:t>
            </a:r>
            <a:r>
              <a:rPr lang="zh-TW" altLang="en-US" sz="2000" dirty="0">
                <a:latin typeface="標楷體" panose="03000509000000000000" pitchFamily="65" charset="-120"/>
                <a:ea typeface="標楷體" panose="03000509000000000000" pitchFamily="65" charset="-120"/>
              </a:rPr>
              <a:t>日。</a:t>
            </a:r>
          </a:p>
          <a:p>
            <a:pPr marL="0" lvl="0" indent="0">
              <a:buNone/>
            </a:pPr>
            <a:r>
              <a:rPr lang="zh-TW" altLang="en-US" sz="2000" dirty="0" smtClean="0">
                <a:latin typeface="標楷體" panose="03000509000000000000" pitchFamily="65" charset="-120"/>
                <a:ea typeface="標楷體" panose="03000509000000000000" pitchFamily="65" charset="-120"/>
              </a:rPr>
              <a:t>四</a:t>
            </a:r>
            <a:r>
              <a:rPr lang="zh-TW" altLang="en-US" sz="2000" dirty="0">
                <a:latin typeface="標楷體" panose="03000509000000000000" pitchFamily="65" charset="-120"/>
                <a:ea typeface="標楷體" panose="03000509000000000000" pitchFamily="65" charset="-120"/>
              </a:rPr>
              <a:t>、輔導時數若為上課時間、輔導課程時間、實習訪視，</a:t>
            </a:r>
            <a:r>
              <a:rPr lang="zh-TW" altLang="en-US" sz="2000" dirty="0" smtClean="0">
                <a:latin typeface="標楷體" panose="03000509000000000000" pitchFamily="65" charset="-120"/>
                <a:ea typeface="標楷體" panose="03000509000000000000" pitchFamily="65" charset="-120"/>
              </a:rPr>
              <a:t>則</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不</a:t>
            </a:r>
            <a:r>
              <a:rPr lang="zh-TW" altLang="en-US" sz="2000" dirty="0">
                <a:latin typeface="標楷體" panose="03000509000000000000" pitchFamily="65" charset="-120"/>
                <a:ea typeface="標楷體" panose="03000509000000000000" pitchFamily="65" charset="-120"/>
              </a:rPr>
              <a:t>予以</a:t>
            </a:r>
            <a:r>
              <a:rPr lang="zh-TW" altLang="en-US" sz="2000" dirty="0" smtClean="0">
                <a:latin typeface="標楷體" panose="03000509000000000000" pitchFamily="65" charset="-120"/>
                <a:ea typeface="標楷體" panose="03000509000000000000" pitchFamily="65" charset="-120"/>
              </a:rPr>
              <a:t>補助勵</a:t>
            </a:r>
            <a:r>
              <a:rPr lang="zh-TW" altLang="en-US" sz="2000" dirty="0">
                <a:latin typeface="標楷體" panose="03000509000000000000" pitchFamily="65" charset="-120"/>
                <a:ea typeface="標楷體" panose="03000509000000000000" pitchFamily="65" charset="-120"/>
              </a:rPr>
              <a:t>學金。</a:t>
            </a:r>
          </a:p>
          <a:p>
            <a:pPr marL="0" indent="0">
              <a:buNone/>
            </a:pPr>
            <a:r>
              <a:rPr lang="zh-TW" altLang="en-US" sz="2000" dirty="0" smtClean="0">
                <a:latin typeface="標楷體" panose="03000509000000000000" pitchFamily="65" charset="-120"/>
                <a:ea typeface="標楷體" panose="03000509000000000000" pitchFamily="65" charset="-120"/>
              </a:rPr>
              <a:t>五</a:t>
            </a:r>
            <a:r>
              <a:rPr lang="zh-TW" altLang="en-US" sz="2000" dirty="0">
                <a:latin typeface="標楷體" panose="03000509000000000000" pitchFamily="65" charset="-120"/>
                <a:ea typeface="標楷體" panose="03000509000000000000" pitchFamily="65" charset="-120"/>
              </a:rPr>
              <a:t>、心得不得抄襲，若抄襲將不予以補助勵學金</a:t>
            </a:r>
            <a:r>
              <a:rPr lang="zh-TW" altLang="en-US" sz="2000" dirty="0" smtClean="0">
                <a:latin typeface="標楷體" panose="03000509000000000000" pitchFamily="65" charset="-120"/>
                <a:ea typeface="標楷體" panose="03000509000000000000" pitchFamily="65" charset="-120"/>
              </a:rPr>
              <a:t>。</a:t>
            </a:r>
            <a:endParaRPr lang="zh-TW" altLang="zh-TW" sz="2000" dirty="0"/>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57</a:t>
            </a:fld>
            <a:endParaRPr lang="zh-TW" altLang="en-US"/>
          </a:p>
        </p:txBody>
      </p:sp>
    </p:spTree>
    <p:extLst>
      <p:ext uri="{BB962C8B-B14F-4D97-AF65-F5344CB8AC3E}">
        <p14:creationId xmlns:p14="http://schemas.microsoft.com/office/powerpoint/2010/main" val="178502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7499176" cy="4320480"/>
          </a:xfrm>
        </p:spPr>
        <p:txBody>
          <a:bodyPr>
            <a:noAutofit/>
          </a:bodyPr>
          <a:lstStyle/>
          <a:p>
            <a:pPr marL="0" lvl="0" indent="0">
              <a:buNone/>
            </a:pPr>
            <a:r>
              <a:rPr lang="en-US" altLang="zh-TW" sz="2000" b="1" dirty="0" smtClean="0">
                <a:latin typeface="標楷體" panose="03000509000000000000" pitchFamily="65" charset="-120"/>
                <a:ea typeface="標楷體" panose="03000509000000000000" pitchFamily="65" charset="-120"/>
              </a:rPr>
              <a:t>&lt;</a:t>
            </a:r>
            <a:r>
              <a:rPr lang="zh-TW" altLang="en-US" sz="2000" b="1" dirty="0" smtClean="0">
                <a:latin typeface="標楷體" panose="03000509000000000000" pitchFamily="65" charset="-120"/>
                <a:ea typeface="標楷體" panose="03000509000000000000" pitchFamily="65" charset="-120"/>
              </a:rPr>
              <a:t>申請條件</a:t>
            </a:r>
            <a:r>
              <a:rPr lang="en-US" altLang="zh-TW" sz="2000" b="1" dirty="0" smtClean="0">
                <a:latin typeface="標楷體" panose="03000509000000000000" pitchFamily="65" charset="-120"/>
                <a:ea typeface="標楷體" panose="03000509000000000000" pitchFamily="65" charset="-120"/>
              </a:rPr>
              <a:t>&gt;</a:t>
            </a:r>
          </a:p>
          <a:p>
            <a:pPr marL="0" indent="0">
              <a:buNone/>
            </a:pPr>
            <a:r>
              <a:rPr lang="zh-TW" altLang="en-US" sz="2000" b="1" dirty="0" smtClean="0">
                <a:latin typeface="標楷體" panose="03000509000000000000" pitchFamily="65" charset="-120"/>
                <a:ea typeface="標楷體" panose="03000509000000000000" pitchFamily="65" charset="-120"/>
              </a:rPr>
              <a:t>一</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課業輔導：</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單</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1,500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次</a:t>
            </a:r>
            <a:r>
              <a:rPr lang="zh-TW" altLang="en-US" sz="2000" dirty="0">
                <a:latin typeface="標楷體" panose="03000509000000000000" pitchFamily="65" charset="-120"/>
                <a:ea typeface="標楷體" panose="03000509000000000000" pitchFamily="65" charset="-120"/>
              </a:rPr>
              <a:t>。</a:t>
            </a:r>
          </a:p>
          <a:p>
            <a:pPr marL="0" indent="0">
              <a:buNone/>
            </a:pPr>
            <a:r>
              <a:rPr lang="zh-TW" altLang="en-US" sz="2000" dirty="0">
                <a:latin typeface="Times New Roman"/>
                <a:ea typeface="標楷體"/>
                <a:cs typeface="Times New Roman"/>
              </a:rPr>
              <a:t>　</a:t>
            </a:r>
            <a:r>
              <a:rPr lang="en-US" altLang="zh-TW" sz="2000" dirty="0" smtClean="0">
                <a:latin typeface="Times New Roman"/>
                <a:ea typeface="標楷體"/>
                <a:cs typeface="Times New Roman"/>
              </a:rPr>
              <a:t>2.</a:t>
            </a:r>
            <a:r>
              <a:rPr lang="zh-TW" altLang="zh-TW" sz="2000" dirty="0" smtClean="0">
                <a:latin typeface="Times New Roman"/>
                <a:ea typeface="標楷體"/>
                <a:cs typeface="Times New Roman"/>
              </a:rPr>
              <a:t>於</a:t>
            </a:r>
            <a:r>
              <a:rPr lang="zh-TW" altLang="zh-TW" sz="2000" dirty="0">
                <a:latin typeface="Times New Roman"/>
                <a:ea typeface="標楷體"/>
                <a:cs typeface="Times New Roman"/>
              </a:rPr>
              <a:t>期中或期末考前，完成課後課業輔導</a:t>
            </a:r>
            <a:r>
              <a:rPr lang="en-US" altLang="zh-TW" sz="2000" dirty="0">
                <a:latin typeface="Times New Roman"/>
                <a:ea typeface="標楷體"/>
              </a:rPr>
              <a:t>(</a:t>
            </a:r>
            <a:r>
              <a:rPr lang="zh-TW" altLang="zh-TW" sz="2000" dirty="0">
                <a:latin typeface="Times New Roman"/>
                <a:ea typeface="標楷體"/>
                <a:cs typeface="Times New Roman"/>
              </a:rPr>
              <a:t>含潛能開發班</a:t>
            </a:r>
            <a:r>
              <a:rPr lang="en-US" altLang="zh-TW" sz="2000" dirty="0">
                <a:latin typeface="Times New Roman"/>
                <a:ea typeface="標楷體"/>
              </a:rPr>
              <a:t>)</a:t>
            </a:r>
            <a:r>
              <a:rPr lang="zh-TW" altLang="zh-TW" sz="2000" dirty="0">
                <a:latin typeface="Times New Roman"/>
                <a:ea typeface="標楷體"/>
                <a:cs typeface="Times New Roman"/>
              </a:rPr>
              <a:t>，</a:t>
            </a:r>
            <a:r>
              <a:rPr lang="zh-TW" altLang="zh-TW" sz="2000" dirty="0" smtClean="0">
                <a:latin typeface="Times New Roman"/>
                <a:ea typeface="標楷體"/>
                <a:cs typeface="Times New Roman"/>
              </a:rPr>
              <a:t>同一</a:t>
            </a:r>
            <a:endParaRPr lang="en-US" altLang="zh-TW" sz="2000" dirty="0" smtClean="0">
              <a:latin typeface="Times New Roman"/>
              <a:ea typeface="標楷體"/>
              <a:cs typeface="Times New Roman"/>
            </a:endParaRPr>
          </a:p>
          <a:p>
            <a:pPr marL="0" indent="0">
              <a:buNone/>
            </a:pPr>
            <a:r>
              <a:rPr lang="zh-TW" altLang="en-US" sz="2000" dirty="0">
                <a:latin typeface="Times New Roman"/>
                <a:ea typeface="標楷體"/>
                <a:cs typeface="Times New Roman"/>
              </a:rPr>
              <a:t>　</a:t>
            </a:r>
            <a:r>
              <a:rPr lang="zh-TW" altLang="en-US" sz="2000" dirty="0" smtClean="0">
                <a:latin typeface="Times New Roman"/>
                <a:ea typeface="標楷體"/>
                <a:cs typeface="Times New Roman"/>
              </a:rPr>
              <a:t>　</a:t>
            </a:r>
            <a:r>
              <a:rPr lang="zh-TW" altLang="zh-TW" sz="2000" dirty="0" smtClean="0">
                <a:latin typeface="Times New Roman"/>
                <a:ea typeface="標楷體"/>
                <a:cs typeface="Times New Roman"/>
              </a:rPr>
              <a:t>科目</a:t>
            </a:r>
            <a:r>
              <a:rPr lang="zh-TW" altLang="zh-TW" sz="2000" dirty="0">
                <a:latin typeface="Times New Roman"/>
                <a:ea typeface="標楷體"/>
                <a:cs typeface="Times New Roman"/>
              </a:rPr>
              <a:t>時數累計</a:t>
            </a:r>
            <a:r>
              <a:rPr lang="en-US" altLang="zh-TW" sz="2000" dirty="0">
                <a:latin typeface="Times New Roman"/>
                <a:ea typeface="標楷體"/>
              </a:rPr>
              <a:t>10</a:t>
            </a:r>
            <a:r>
              <a:rPr lang="zh-TW" altLang="zh-TW" sz="2000" dirty="0">
                <a:latin typeface="Times New Roman"/>
                <a:ea typeface="標楷體"/>
                <a:cs typeface="Times New Roman"/>
              </a:rPr>
              <a:t>小時，且被輔導科目期中或期末成績須及格</a:t>
            </a:r>
            <a:r>
              <a:rPr lang="zh-TW" altLang="zh-TW" sz="2000" dirty="0" smtClean="0">
                <a:latin typeface="Times New Roman"/>
                <a:ea typeface="標楷體"/>
                <a:cs typeface="Times New Roman"/>
              </a:rPr>
              <a:t>。</a:t>
            </a:r>
            <a:endParaRPr lang="en-US" altLang="zh-TW" sz="2000" dirty="0" smtClean="0">
              <a:latin typeface="Times New Roman"/>
              <a:ea typeface="標楷體"/>
              <a:cs typeface="Times New Roman"/>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二、競賽輔導：</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單次</a:t>
            </a:r>
            <a:r>
              <a:rPr lang="en-US" altLang="zh-TW" sz="2000" dirty="0" smtClean="0">
                <a:latin typeface="標楷體" panose="03000509000000000000" pitchFamily="65" charset="-120"/>
                <a:ea typeface="標楷體" panose="03000509000000000000" pitchFamily="65" charset="-120"/>
              </a:rPr>
              <a:t>2,000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zh-TW" sz="2000" dirty="0" smtClean="0">
                <a:latin typeface="標楷體" panose="03000509000000000000" pitchFamily="65" charset="-120"/>
                <a:ea typeface="標楷體" panose="03000509000000000000" pitchFamily="65" charset="-120"/>
              </a:rPr>
              <a:t>參與</a:t>
            </a:r>
            <a:r>
              <a:rPr lang="zh-TW" altLang="en-US" sz="2000" dirty="0" smtClean="0">
                <a:latin typeface="標楷體" panose="03000509000000000000" pitchFamily="65" charset="-120"/>
                <a:ea typeface="標楷體" panose="03000509000000000000" pitchFamily="65" charset="-120"/>
              </a:rPr>
              <a:t>校內外</a:t>
            </a:r>
            <a:r>
              <a:rPr lang="zh-TW" altLang="zh-TW" sz="2000" dirty="0" smtClean="0">
                <a:latin typeface="標楷體" panose="03000509000000000000" pitchFamily="65" charset="-120"/>
                <a:ea typeface="標楷體" panose="03000509000000000000" pitchFamily="65" charset="-120"/>
              </a:rPr>
              <a:t>競賽</a:t>
            </a:r>
            <a:r>
              <a:rPr lang="zh-TW" altLang="en-US" sz="2000" dirty="0" smtClean="0">
                <a:latin typeface="標楷體" panose="03000509000000000000" pitchFamily="65" charset="-120"/>
                <a:ea typeface="標楷體" panose="03000509000000000000" pitchFamily="65" charset="-120"/>
              </a:rPr>
              <a:t>並參與競賽輔導</a:t>
            </a:r>
            <a:r>
              <a:rPr lang="zh-TW" altLang="en-US" sz="14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58</a:t>
            </a:fld>
            <a:endParaRPr lang="zh-TW" altLang="en-US"/>
          </a:p>
        </p:txBody>
      </p:sp>
    </p:spTree>
    <p:extLst>
      <p:ext uri="{BB962C8B-B14F-4D97-AF65-F5344CB8AC3E}">
        <p14:creationId xmlns:p14="http://schemas.microsoft.com/office/powerpoint/2010/main" val="2199000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323528" y="555526"/>
            <a:ext cx="7931224" cy="4680520"/>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三、跨域輔導</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單</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1,500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次。</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經校內教師輔導或學校單位認證後，完成下列任一項</a:t>
            </a:r>
            <a:r>
              <a:rPr lang="zh-TW" altLang="en-US" sz="2000" dirty="0" smtClean="0">
                <a:latin typeface="標楷體" panose="03000509000000000000" pitchFamily="65" charset="-120"/>
                <a:ea typeface="標楷體" panose="03000509000000000000" pitchFamily="65" charset="-120"/>
              </a:rPr>
              <a:t>學習</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項目並</a:t>
            </a:r>
            <a:r>
              <a:rPr lang="zh-TW" altLang="en-US" sz="2000" dirty="0">
                <a:latin typeface="標楷體" panose="03000509000000000000" pitchFamily="65" charset="-120"/>
                <a:ea typeface="標楷體" panose="03000509000000000000" pitchFamily="65" charset="-120"/>
              </a:rPr>
              <a:t>繳交心得</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好書</a:t>
            </a:r>
            <a:r>
              <a:rPr lang="zh-TW" altLang="en-US" sz="2000" dirty="0">
                <a:latin typeface="標楷體" panose="03000509000000000000" pitchFamily="65" charset="-120"/>
                <a:ea typeface="標楷體" panose="03000509000000000000" pitchFamily="65" charset="-120"/>
              </a:rPr>
              <a:t>閱讀</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電影</a:t>
            </a:r>
            <a:r>
              <a:rPr lang="zh-TW" altLang="en-US" sz="2000" dirty="0">
                <a:latin typeface="標楷體" panose="03000509000000000000" pitchFamily="65" charset="-120"/>
                <a:ea typeface="標楷體" panose="03000509000000000000" pitchFamily="65" charset="-120"/>
              </a:rPr>
              <a:t>賞析</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擔任</a:t>
            </a:r>
            <a:r>
              <a:rPr lang="zh-TW" altLang="en-US" sz="2000" dirty="0">
                <a:latin typeface="標楷體" panose="03000509000000000000" pitchFamily="65" charset="-120"/>
                <a:ea typeface="標楷體" panose="03000509000000000000" pitchFamily="65" charset="-120"/>
              </a:rPr>
              <a:t>各類服務幹部並</a:t>
            </a:r>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相關訓練或研習</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本校健康相關</a:t>
            </a:r>
            <a:r>
              <a:rPr lang="zh-TW" altLang="en-US" sz="2000" dirty="0" smtClean="0">
                <a:latin typeface="標楷體" panose="03000509000000000000" pitchFamily="65" charset="-120"/>
                <a:ea typeface="標楷體" panose="03000509000000000000" pitchFamily="65" charset="-120"/>
              </a:rPr>
              <a:t>活動</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(5)</a:t>
            </a:r>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本校志工服務</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(6)</a:t>
            </a:r>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本校各項教育</a:t>
            </a:r>
            <a:r>
              <a:rPr lang="zh-TW" altLang="en-US" sz="2000" dirty="0" smtClean="0">
                <a:latin typeface="標楷體" panose="03000509000000000000" pitchFamily="65" charset="-120"/>
                <a:ea typeface="標楷體" panose="03000509000000000000" pitchFamily="65" charset="-120"/>
              </a:rPr>
              <a:t>活動、</a:t>
            </a:r>
            <a:r>
              <a:rPr lang="zh-TW" altLang="en-US" sz="2000" dirty="0">
                <a:latin typeface="標楷體" panose="03000509000000000000" pitchFamily="65" charset="-120"/>
                <a:ea typeface="標楷體" panose="03000509000000000000" pitchFamily="65" charset="-120"/>
              </a:rPr>
              <a:t>講座、研習</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(7)</a:t>
            </a:r>
            <a:r>
              <a:rPr lang="zh-TW" altLang="en-US" sz="2000" dirty="0" smtClean="0">
                <a:latin typeface="標楷體" panose="03000509000000000000" pitchFamily="65" charset="-120"/>
                <a:ea typeface="標楷體" panose="03000509000000000000" pitchFamily="65" charset="-120"/>
              </a:rPr>
              <a:t>參觀</a:t>
            </a:r>
            <a:r>
              <a:rPr lang="zh-TW" altLang="en-US" sz="2000" dirty="0">
                <a:latin typeface="標楷體" panose="03000509000000000000" pitchFamily="65" charset="-120"/>
                <a:ea typeface="標楷體" panose="03000509000000000000" pitchFamily="65" charset="-120"/>
              </a:rPr>
              <a:t>本校辦理藝文展</a:t>
            </a:r>
            <a:r>
              <a:rPr lang="zh-TW" altLang="en-US" sz="2000" dirty="0" smtClean="0">
                <a:latin typeface="標楷體" panose="03000509000000000000" pitchFamily="65" charset="-120"/>
                <a:ea typeface="標楷體" panose="03000509000000000000" pitchFamily="65" charset="-120"/>
              </a:rPr>
              <a:t>演、</a:t>
            </a:r>
            <a:r>
              <a:rPr lang="zh-TW" altLang="en-US" sz="2000" dirty="0">
                <a:latin typeface="標楷體" panose="03000509000000000000" pitchFamily="65" charset="-120"/>
                <a:ea typeface="標楷體" panose="03000509000000000000" pitchFamily="65" charset="-120"/>
              </a:rPr>
              <a:t>音樂展演、舞蹈展</a:t>
            </a:r>
            <a:r>
              <a:rPr lang="zh-TW" altLang="en-US" sz="2000" dirty="0" smtClean="0">
                <a:latin typeface="標楷體" panose="03000509000000000000" pitchFamily="65" charset="-120"/>
                <a:ea typeface="標楷體" panose="03000509000000000000" pitchFamily="65" charset="-120"/>
              </a:rPr>
              <a:t>演</a:t>
            </a:r>
            <a:r>
              <a:rPr lang="en-US" altLang="zh-TW" sz="1400" b="1" dirty="0" smtClean="0">
                <a:solidFill>
                  <a:srgbClr val="CC3300"/>
                </a:solidFill>
                <a:latin typeface="標楷體" panose="03000509000000000000" pitchFamily="65" charset="-120"/>
                <a:ea typeface="標楷體" panose="03000509000000000000" pitchFamily="65" charset="-120"/>
              </a:rPr>
              <a:t>(</a:t>
            </a:r>
            <a:r>
              <a:rPr lang="zh-TW" altLang="en-US" sz="1400" b="1" dirty="0">
                <a:solidFill>
                  <a:srgbClr val="CC3300"/>
                </a:solidFill>
                <a:latin typeface="標楷體" panose="03000509000000000000" pitchFamily="65" charset="-120"/>
                <a:ea typeface="標楷體" panose="03000509000000000000" pitchFamily="65" charset="-120"/>
              </a:rPr>
              <a:t>不含個人之成果展</a:t>
            </a:r>
            <a:r>
              <a:rPr lang="en-US" altLang="zh-TW" sz="1400" b="1" dirty="0">
                <a:solidFill>
                  <a:srgbClr val="CC3300"/>
                </a:solidFill>
                <a:latin typeface="標楷體" panose="03000509000000000000" pitchFamily="65" charset="-120"/>
                <a:ea typeface="標楷體" panose="03000509000000000000" pitchFamily="65" charset="-120"/>
              </a:rPr>
              <a:t>)</a:t>
            </a:r>
            <a:endParaRPr lang="en-US" altLang="zh-TW" sz="1800" b="1" dirty="0">
              <a:solidFill>
                <a:srgbClr val="CC3300"/>
              </a:solidFill>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59</a:t>
            </a:fld>
            <a:endParaRPr lang="zh-TW" altLang="en-US"/>
          </a:p>
        </p:txBody>
      </p:sp>
    </p:spTree>
    <p:extLst>
      <p:ext uri="{BB962C8B-B14F-4D97-AF65-F5344CB8AC3E}">
        <p14:creationId xmlns:p14="http://schemas.microsoft.com/office/powerpoint/2010/main" val="3874799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3" name="標題 1"/>
          <p:cNvSpPr txBox="1">
            <a:spLocks/>
          </p:cNvSpPr>
          <p:nvPr/>
        </p:nvSpPr>
        <p:spPr>
          <a:xfrm>
            <a:off x="1187624" y="1095907"/>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大合照</a:t>
            </a:r>
            <a:endParaRPr lang="zh-TW"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224323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99542"/>
            <a:ext cx="8229600" cy="2448272"/>
          </a:xfrm>
        </p:spPr>
        <p:txBody>
          <a:bodyPr>
            <a:normAutofit/>
          </a:bodyPr>
          <a:lstStyle/>
          <a:p>
            <a:pPr marL="0" indent="0">
              <a:buNone/>
            </a:pPr>
            <a:r>
              <a:rPr lang="zh-TW" altLang="en-US" sz="2000" b="1" dirty="0" smtClean="0">
                <a:latin typeface="標楷體" panose="03000509000000000000" pitchFamily="65" charset="-120"/>
                <a:ea typeface="標楷體" panose="03000509000000000000" pitchFamily="65" charset="-120"/>
              </a:rPr>
              <a:t>四、</a:t>
            </a:r>
            <a:r>
              <a:rPr lang="zh-TW" altLang="zh-TW" sz="2000" b="1" dirty="0">
                <a:latin typeface="標楷體" panose="03000509000000000000" pitchFamily="65" charset="-120"/>
                <a:ea typeface="標楷體" panose="03000509000000000000" pitchFamily="65" charset="-120"/>
              </a:rPr>
              <a:t>職涯</a:t>
            </a:r>
            <a:r>
              <a:rPr lang="zh-TW" altLang="zh-TW" sz="2000" b="1" dirty="0" smtClean="0">
                <a:latin typeface="標楷體" panose="03000509000000000000" pitchFamily="65" charset="-120"/>
                <a:ea typeface="標楷體" panose="03000509000000000000" pitchFamily="65" charset="-120"/>
              </a:rPr>
              <a:t>輔導</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單</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1,500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次</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完成下列任一項學習活動並繳交校內教師輔導之履歷表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含自傳</a:t>
            </a:r>
            <a:r>
              <a:rPr lang="en-US" altLang="zh-TW"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職業適性</a:t>
            </a:r>
            <a:r>
              <a:rPr lang="zh-TW" altLang="en-US" sz="2000" dirty="0" smtClean="0">
                <a:latin typeface="標楷體" panose="03000509000000000000" pitchFamily="65" charset="-120"/>
                <a:ea typeface="標楷體" panose="03000509000000000000" pitchFamily="65" charset="-120"/>
              </a:rPr>
              <a:t>檢測</a:t>
            </a:r>
            <a:r>
              <a:rPr lang="zh-TW" altLang="en-US"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本校辦理就業相關輔導</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含職涯、就業活動</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參加</a:t>
            </a:r>
            <a:r>
              <a:rPr lang="zh-TW" altLang="en-US" sz="2000" dirty="0">
                <a:latin typeface="標楷體" panose="03000509000000000000" pitchFamily="65" charset="-120"/>
                <a:ea typeface="標楷體" panose="03000509000000000000" pitchFamily="65" charset="-120"/>
              </a:rPr>
              <a:t>本校職涯線上預約</a:t>
            </a:r>
            <a:r>
              <a:rPr lang="zh-TW" altLang="en-US" sz="2000" dirty="0" smtClean="0">
                <a:latin typeface="標楷體" panose="03000509000000000000" pitchFamily="65" charset="-120"/>
                <a:ea typeface="標楷體" panose="03000509000000000000" pitchFamily="65" charset="-120"/>
              </a:rPr>
              <a:t>諮詢。</a:t>
            </a: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60</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99542"/>
            <a:ext cx="8229600" cy="4320480"/>
          </a:xfrm>
        </p:spPr>
        <p:txBody>
          <a:bodyPr>
            <a:normAutofit/>
          </a:bodyPr>
          <a:lstStyle/>
          <a:p>
            <a:pPr marL="0" indent="0">
              <a:buNone/>
            </a:pPr>
            <a:r>
              <a:rPr lang="zh-TW" altLang="en-US" sz="2000" b="1" dirty="0" smtClean="0">
                <a:latin typeface="標楷體" panose="03000509000000000000" pitchFamily="65" charset="-120"/>
                <a:ea typeface="標楷體" panose="03000509000000000000" pitchFamily="65" charset="-120"/>
              </a:rPr>
              <a:t>五</a:t>
            </a:r>
            <a:r>
              <a:rPr lang="zh-TW" altLang="en-US" sz="2000" b="1" dirty="0">
                <a:latin typeface="標楷體" panose="03000509000000000000" pitchFamily="65" charset="-120"/>
                <a:ea typeface="標楷體" panose="03000509000000000000" pitchFamily="65" charset="-120"/>
              </a:rPr>
              <a:t>、外語</a:t>
            </a:r>
            <a:r>
              <a:rPr lang="zh-TW" altLang="en-US" sz="2000" b="1" dirty="0" smtClean="0">
                <a:latin typeface="標楷體" panose="03000509000000000000" pitchFamily="65" charset="-120"/>
                <a:ea typeface="標楷體" panose="03000509000000000000" pitchFamily="65" charset="-120"/>
              </a:rPr>
              <a:t>輔導</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單</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1,500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完成以下任一項活動</a:t>
            </a:r>
            <a:r>
              <a:rPr lang="zh-TW" altLang="en-US" sz="2000" dirty="0" smtClean="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(1)Let's </a:t>
            </a:r>
            <a:r>
              <a:rPr lang="en-US" altLang="zh-TW" sz="2000" dirty="0">
                <a:latin typeface="標楷體" panose="03000509000000000000" pitchFamily="65" charset="-120"/>
                <a:ea typeface="標楷體" panose="03000509000000000000" pitchFamily="65" charset="-120"/>
              </a:rPr>
              <a:t>Talk Café</a:t>
            </a:r>
            <a:r>
              <a:rPr lang="zh-TW" altLang="en-US" sz="2000" dirty="0">
                <a:latin typeface="標楷體" panose="03000509000000000000" pitchFamily="65" charset="-120"/>
                <a:ea typeface="標楷體" panose="03000509000000000000" pitchFamily="65" charset="-120"/>
              </a:rPr>
              <a:t>輔導</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次（合計至少</a:t>
            </a:r>
            <a:r>
              <a:rPr lang="en-US" altLang="zh-TW" sz="2000" dirty="0">
                <a:latin typeface="標楷體" panose="03000509000000000000" pitchFamily="65" charset="-120"/>
                <a:ea typeface="標楷體" panose="03000509000000000000" pitchFamily="65" charset="-120"/>
              </a:rPr>
              <a:t>200</a:t>
            </a:r>
            <a:r>
              <a:rPr lang="zh-TW" altLang="en-US" sz="2000" dirty="0">
                <a:latin typeface="標楷體" panose="03000509000000000000" pitchFamily="65" charset="-120"/>
                <a:ea typeface="標楷體" panose="03000509000000000000" pitchFamily="65" charset="-120"/>
              </a:rPr>
              <a:t>分鐘</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英語</a:t>
            </a:r>
            <a:r>
              <a:rPr lang="zh-TW" altLang="en-US" sz="2000" dirty="0">
                <a:latin typeface="標楷體" panose="03000509000000000000" pitchFamily="65" charset="-120"/>
                <a:ea typeface="標楷體" panose="03000509000000000000" pitchFamily="65" charset="-120"/>
              </a:rPr>
              <a:t>線上學習</a:t>
            </a:r>
            <a:r>
              <a:rPr lang="en-US" altLang="zh-TW" sz="2000" dirty="0">
                <a:latin typeface="標楷體" panose="03000509000000000000" pitchFamily="65" charset="-120"/>
                <a:ea typeface="標楷體" panose="03000509000000000000" pitchFamily="65" charset="-120"/>
              </a:rPr>
              <a:t>5</a:t>
            </a:r>
            <a:r>
              <a:rPr lang="zh-TW" altLang="en-US" sz="2000" dirty="0" smtClean="0">
                <a:latin typeface="標楷體" panose="03000509000000000000" pitchFamily="65" charset="-120"/>
                <a:ea typeface="標楷體" panose="03000509000000000000" pitchFamily="65" charset="-120"/>
              </a:rPr>
              <a:t>回</a:t>
            </a:r>
            <a:r>
              <a:rPr lang="zh-TW" altLang="en-US" sz="2000" dirty="0">
                <a:latin typeface="標楷體" panose="03000509000000000000" pitchFamily="65" charset="-120"/>
                <a:ea typeface="標楷體" panose="03000509000000000000" pitchFamily="65" charset="-120"/>
              </a:rPr>
              <a: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線</a:t>
            </a:r>
            <a:r>
              <a:rPr lang="zh-TW" altLang="en-US" sz="2000" dirty="0">
                <a:latin typeface="標楷體" panose="03000509000000000000" pitchFamily="65" charset="-120"/>
                <a:ea typeface="標楷體" panose="03000509000000000000" pitchFamily="65" charset="-120"/>
              </a:rPr>
              <a:t>上英檢模擬試題</a:t>
            </a:r>
            <a:r>
              <a:rPr lang="en-US" altLang="zh-TW" sz="2000" dirty="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回</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(4)</a:t>
            </a:r>
            <a:r>
              <a:rPr lang="zh-TW" altLang="en-US" sz="2000" dirty="0" smtClean="0">
                <a:latin typeface="標楷體" panose="03000509000000000000" pitchFamily="65" charset="-120"/>
                <a:ea typeface="標楷體" panose="03000509000000000000" pitchFamily="65" charset="-120"/>
              </a:rPr>
              <a:t>完成</a:t>
            </a:r>
            <a:r>
              <a:rPr lang="zh-TW" altLang="en-US" sz="2000" dirty="0">
                <a:latin typeface="標楷體" panose="03000509000000000000" pitchFamily="65" charset="-120"/>
                <a:ea typeface="標楷體" panose="03000509000000000000" pitchFamily="65" charset="-120"/>
              </a:rPr>
              <a:t>課後外文輔導，</a:t>
            </a:r>
            <a:r>
              <a:rPr lang="zh-TW" altLang="en-US" sz="2000" dirty="0" smtClean="0">
                <a:latin typeface="標楷體" panose="03000509000000000000" pitchFamily="65" charset="-120"/>
                <a:ea typeface="標楷體" panose="03000509000000000000" pitchFamily="65" charset="-120"/>
              </a:rPr>
              <a:t>同一</a:t>
            </a:r>
            <a:r>
              <a:rPr lang="zh-TW" altLang="en-US" sz="2000" dirty="0">
                <a:latin typeface="標楷體" panose="03000509000000000000" pitchFamily="65" charset="-120"/>
                <a:ea typeface="標楷體" panose="03000509000000000000" pitchFamily="65" charset="-120"/>
              </a:rPr>
              <a:t>語文累計</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小時</a:t>
            </a:r>
            <a:r>
              <a:rPr lang="zh-TW" altLang="en-US" sz="2000" dirty="0">
                <a:latin typeface="標楷體" panose="03000509000000000000" pitchFamily="65" charset="-120"/>
                <a:ea typeface="標楷體" panose="03000509000000000000" pitchFamily="65" charset="-120"/>
              </a:rPr>
              <a:t>。</a:t>
            </a:r>
          </a:p>
          <a:p>
            <a:pPr marL="0" indent="0">
              <a:buNone/>
            </a:pPr>
            <a:r>
              <a:rPr lang="en-US" altLang="zh-TW" sz="2000" dirty="0">
                <a:solidFill>
                  <a:srgbClr val="CC3300"/>
                </a:solidFill>
                <a:latin typeface="標楷體" panose="03000509000000000000" pitchFamily="65" charset="-120"/>
                <a:ea typeface="標楷體" panose="03000509000000000000" pitchFamily="65" charset="-120"/>
              </a:rPr>
              <a:t>※</a:t>
            </a:r>
            <a:r>
              <a:rPr lang="zh-TW" altLang="en-US" sz="2000" dirty="0">
                <a:solidFill>
                  <a:srgbClr val="CC3300"/>
                </a:solidFill>
                <a:latin typeface="標楷體" panose="03000509000000000000" pitchFamily="65" charset="-120"/>
                <a:ea typeface="標楷體" panose="03000509000000000000" pitchFamily="65" charset="-120"/>
              </a:rPr>
              <a:t>以上列計標準參見課後輔導計畫紀錄表</a:t>
            </a:r>
            <a:r>
              <a:rPr lang="en-US" altLang="zh-TW" sz="2000" dirty="0">
                <a:solidFill>
                  <a:srgbClr val="CC3300"/>
                </a:solidFill>
                <a:latin typeface="標楷體" panose="03000509000000000000" pitchFamily="65" charset="-120"/>
                <a:ea typeface="標楷體" panose="03000509000000000000" pitchFamily="65" charset="-120"/>
              </a:rPr>
              <a:t>-【</a:t>
            </a:r>
            <a:r>
              <a:rPr lang="zh-TW" altLang="en-US" sz="2000" dirty="0">
                <a:solidFill>
                  <a:srgbClr val="CC3300"/>
                </a:solidFill>
                <a:latin typeface="標楷體" panose="03000509000000000000" pitchFamily="65" charset="-120"/>
                <a:ea typeface="標楷體" panose="03000509000000000000" pitchFamily="65" charset="-120"/>
              </a:rPr>
              <a:t>五、外語輔導</a:t>
            </a:r>
            <a:r>
              <a:rPr lang="en-US" altLang="zh-TW" sz="2000" dirty="0" smtClean="0">
                <a:solidFill>
                  <a:srgbClr val="CC3300"/>
                </a:solidFill>
                <a:latin typeface="標楷體" panose="03000509000000000000" pitchFamily="65" charset="-120"/>
                <a:ea typeface="標楷體" panose="03000509000000000000" pitchFamily="65" charset="-120"/>
              </a:rPr>
              <a:t>】</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marL="0" indent="0">
              <a:buNone/>
            </a:pPr>
            <a:endParaRPr lang="zh-TW" altLang="en-US" sz="1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61</a:t>
            </a:fld>
            <a:endParaRPr lang="zh-TW" altLang="en-US"/>
          </a:p>
        </p:txBody>
      </p:sp>
    </p:spTree>
    <p:extLst>
      <p:ext uri="{BB962C8B-B14F-4D97-AF65-F5344CB8AC3E}">
        <p14:creationId xmlns:p14="http://schemas.microsoft.com/office/powerpoint/2010/main" val="2487118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483518"/>
            <a:ext cx="8219256" cy="4320480"/>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六、證照輔導</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單</a:t>
            </a:r>
            <a:r>
              <a:rPr lang="zh-TW" altLang="en-US" sz="2000" dirty="0" smtClean="0">
                <a:latin typeface="標楷體" panose="03000509000000000000" pitchFamily="65" charset="-120"/>
                <a:ea typeface="標楷體" panose="03000509000000000000" pitchFamily="65" charset="-120"/>
              </a:rPr>
              <a:t>次</a:t>
            </a:r>
            <a:r>
              <a:rPr lang="en-US" altLang="zh-TW" sz="2000" dirty="0" smtClean="0">
                <a:latin typeface="標楷體" panose="03000509000000000000" pitchFamily="65" charset="-120"/>
                <a:ea typeface="標楷體" panose="03000509000000000000" pitchFamily="65" charset="-120"/>
              </a:rPr>
              <a:t>1,500</a:t>
            </a:r>
            <a:r>
              <a:rPr lang="zh-TW" altLang="en-US" sz="2000" dirty="0">
                <a:latin typeface="標楷體" panose="03000509000000000000" pitchFamily="65" charset="-120"/>
                <a:ea typeface="標楷體" panose="03000509000000000000" pitchFamily="65" charset="-120"/>
              </a:rPr>
              <a:t>元為</a:t>
            </a:r>
            <a:r>
              <a:rPr lang="zh-TW" altLang="en-US" sz="2000" dirty="0" smtClean="0">
                <a:latin typeface="標楷體" panose="03000509000000000000" pitchFamily="65" charset="-120"/>
                <a:ea typeface="標楷體" panose="03000509000000000000" pitchFamily="65" charset="-120"/>
              </a:rPr>
              <a:t>原則，</a:t>
            </a:r>
            <a:r>
              <a:rPr lang="zh-TW" altLang="en-US" sz="2000" dirty="0">
                <a:latin typeface="標楷體" panose="03000509000000000000" pitchFamily="65" charset="-120"/>
                <a:ea typeface="標楷體" panose="03000509000000000000" pitchFamily="65" charset="-120"/>
              </a:rPr>
              <a:t>每人每期最多申請</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報考</a:t>
            </a:r>
            <a:r>
              <a:rPr lang="zh-TW" altLang="en-US" sz="2000" dirty="0">
                <a:latin typeface="標楷體" panose="03000509000000000000" pitchFamily="65" charset="-120"/>
                <a:ea typeface="標楷體" panose="03000509000000000000" pitchFamily="65" charset="-120"/>
              </a:rPr>
              <a:t>證照並完成課後證照輔導時數累計</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小時。</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a:t>
            </a:r>
            <a:r>
              <a:rPr lang="en-US" altLang="zh-TW" sz="1600" b="1" dirty="0" smtClean="0">
                <a:solidFill>
                  <a:srgbClr val="CC3300"/>
                </a:solidFill>
                <a:latin typeface="標楷體" panose="03000509000000000000" pitchFamily="65" charset="-120"/>
                <a:ea typeface="標楷體" panose="03000509000000000000" pitchFamily="65" charset="-120"/>
              </a:rPr>
              <a:t>(</a:t>
            </a:r>
            <a:r>
              <a:rPr lang="zh-TW" altLang="en-US" sz="1600" b="1" dirty="0">
                <a:solidFill>
                  <a:srgbClr val="CC3300"/>
                </a:solidFill>
                <a:latin typeface="標楷體" panose="03000509000000000000" pitchFamily="65" charset="-120"/>
                <a:ea typeface="標楷體" panose="03000509000000000000" pitchFamily="65" charset="-120"/>
              </a:rPr>
              <a:t>列入畢業學分計算之證照輔導課不予列計</a:t>
            </a:r>
            <a:r>
              <a:rPr lang="en-US" altLang="zh-TW" sz="1600" b="1" dirty="0" smtClean="0">
                <a:solidFill>
                  <a:srgbClr val="CC3300"/>
                </a:solidFill>
                <a:latin typeface="標楷體" panose="03000509000000000000" pitchFamily="65" charset="-120"/>
                <a:ea typeface="標楷體" panose="03000509000000000000" pitchFamily="65" charset="-120"/>
              </a:rPr>
              <a:t>)</a:t>
            </a:r>
            <a:endParaRPr lang="en-US" altLang="zh-TW" sz="1100" b="1" dirty="0" smtClean="0">
              <a:solidFill>
                <a:srgbClr val="CC3300"/>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七、築夢計畫：</a:t>
            </a:r>
            <a:endParaRPr lang="en-US" altLang="zh-TW" sz="2000" b="1" dirty="0" smtClean="0">
              <a:latin typeface="標楷體" panose="03000509000000000000" pitchFamily="65" charset="-120"/>
              <a:ea typeface="標楷體" panose="03000509000000000000" pitchFamily="65" charset="-120"/>
            </a:endParaRPr>
          </a:p>
          <a:p>
            <a:pPr marL="0" lv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本</a:t>
            </a:r>
            <a:r>
              <a:rPr lang="zh-TW" altLang="en-US" sz="2000" dirty="0" smtClean="0">
                <a:latin typeface="標楷體" panose="03000509000000000000" pitchFamily="65" charset="-120"/>
                <a:ea typeface="標楷體" panose="03000509000000000000" pitchFamily="65" charset="-120"/>
              </a:rPr>
              <a:t>項目分</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期申請，每人每期</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萬</a:t>
            </a:r>
            <a:r>
              <a:rPr lang="zh-TW" altLang="en-US" sz="2000" dirty="0" smtClean="0">
                <a:latin typeface="標楷體" panose="03000509000000000000" pitchFamily="65" charset="-120"/>
                <a:ea typeface="標楷體" panose="03000509000000000000" pitchFamily="65" charset="-120"/>
              </a:rPr>
              <a:t>元為原則。</a:t>
            </a:r>
            <a:endParaRPr lang="en-US" altLang="zh-TW" sz="2000" dirty="0" smtClean="0">
              <a:latin typeface="標楷體" panose="03000509000000000000" pitchFamily="65" charset="-120"/>
              <a:ea typeface="標楷體" panose="03000509000000000000" pitchFamily="65" charset="-120"/>
            </a:endParaRPr>
          </a:p>
          <a:p>
            <a:pPr marL="0" lv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完成</a:t>
            </a:r>
            <a:r>
              <a:rPr lang="zh-TW" altLang="zh-TW" sz="2000" dirty="0">
                <a:latin typeface="標楷體" panose="03000509000000000000" pitchFamily="65" charset="-120"/>
                <a:ea typeface="標楷體" panose="03000509000000000000" pitchFamily="65" charset="-120"/>
              </a:rPr>
              <a:t>築夢計畫</a:t>
            </a:r>
            <a:r>
              <a:rPr lang="zh-TW" altLang="zh-TW" sz="2000" dirty="0" smtClean="0">
                <a:latin typeface="標楷體" panose="03000509000000000000" pitchFamily="65" charset="-120"/>
                <a:ea typeface="標楷體" panose="03000509000000000000" pitchFamily="65" charset="-120"/>
              </a:rPr>
              <a:t>申請表</a:t>
            </a:r>
            <a:r>
              <a:rPr lang="zh-TW" altLang="en-US" sz="2000" dirty="0" smtClean="0">
                <a:latin typeface="標楷體" panose="03000509000000000000" pitchFamily="65" charset="-120"/>
                <a:ea typeface="標楷體" panose="03000509000000000000" pitchFamily="65" charset="-120"/>
              </a:rPr>
              <a:t>所需內容計畫</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62</a:t>
            </a:fld>
            <a:endParaRPr lang="zh-TW" altLang="en-US"/>
          </a:p>
        </p:txBody>
      </p:sp>
    </p:spTree>
    <p:extLst>
      <p:ext uri="{BB962C8B-B14F-4D97-AF65-F5344CB8AC3E}">
        <p14:creationId xmlns:p14="http://schemas.microsoft.com/office/powerpoint/2010/main" val="1785028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347864" y="987574"/>
            <a:ext cx="626469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其他</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63</a:t>
            </a:fld>
            <a:endParaRPr lang="zh-TW" altLang="en-US"/>
          </a:p>
        </p:txBody>
      </p:sp>
    </p:spTree>
    <p:extLst>
      <p:ext uri="{BB962C8B-B14F-4D97-AF65-F5344CB8AC3E}">
        <p14:creationId xmlns:p14="http://schemas.microsoft.com/office/powerpoint/2010/main" val="4030879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843808" y="1190658"/>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110</a:t>
            </a: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年度</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原住民族語言</a:t>
            </a:r>
            <a:endPar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能力認證測驗</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64</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699542"/>
            <a:ext cx="8229600" cy="3816424"/>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一</a:t>
            </a:r>
            <a:r>
              <a:rPr lang="zh-TW" altLang="en-US" sz="2000" b="1" dirty="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測驗報名：</a:t>
            </a:r>
            <a:endParaRPr lang="en-US" altLang="zh-TW" sz="2000" b="1" dirty="0" smtClean="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110</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01</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28</a:t>
            </a:r>
            <a:r>
              <a:rPr lang="zh-TW" altLang="en-US" sz="2000" dirty="0">
                <a:latin typeface="標楷體" panose="03000509000000000000" pitchFamily="65" charset="-120"/>
                <a:ea typeface="標楷體" panose="03000509000000000000" pitchFamily="65" charset="-120"/>
              </a:rPr>
              <a:t>日（星期四）至</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日（星期二）止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二、測驗日期：</a:t>
            </a:r>
            <a:endParaRPr lang="en-US" altLang="zh-TW" sz="2000" b="1" dirty="0" smtClean="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110</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24</a:t>
            </a:r>
            <a:r>
              <a:rPr lang="zh-TW" altLang="en-US" sz="2000" dirty="0">
                <a:latin typeface="標楷體" panose="03000509000000000000" pitchFamily="65" charset="-120"/>
                <a:ea typeface="標楷體" panose="03000509000000000000" pitchFamily="65" charset="-120"/>
              </a:rPr>
              <a:t>日（星期六）</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三、測驗級別：</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初級</a:t>
            </a:r>
            <a:r>
              <a:rPr lang="zh-TW" altLang="en-US" sz="2000" dirty="0">
                <a:latin typeface="標楷體" panose="03000509000000000000" pitchFamily="65" charset="-120"/>
                <a:ea typeface="標楷體" panose="03000509000000000000" pitchFamily="65" charset="-120"/>
              </a:rPr>
              <a:t>、中級，報名資格不限國籍、族別、年齡及學歷</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p>
          <a:p>
            <a:pPr marL="0" indent="0">
              <a:buNone/>
            </a:pPr>
            <a:endParaRPr lang="zh-TW" altLang="en-US" sz="2000" dirty="0"/>
          </a:p>
          <a:p>
            <a:pPr marL="0" indent="0">
              <a:buNone/>
            </a:pP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65</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771550"/>
            <a:ext cx="8229600" cy="3816424"/>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四、報名方式：</a:t>
            </a:r>
            <a:r>
              <a:rPr lang="zh-TW" altLang="en-US" sz="2000" b="1" dirty="0">
                <a:latin typeface="標楷體" panose="03000509000000000000" pitchFamily="65" charset="-120"/>
                <a:ea typeface="標楷體" panose="03000509000000000000" pitchFamily="65" charset="-120"/>
              </a:rPr>
              <a:t> </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個人</a:t>
            </a:r>
            <a:r>
              <a:rPr lang="zh-TW" altLang="en-US" sz="2000" dirty="0">
                <a:latin typeface="標楷體" panose="03000509000000000000" pitchFamily="65" charset="-120"/>
                <a:ea typeface="標楷體" panose="03000509000000000000" pitchFamily="65" charset="-120"/>
              </a:rPr>
              <a:t>線上報名 。</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本校</a:t>
            </a:r>
            <a:r>
              <a:rPr lang="zh-TW" altLang="en-US" sz="2000" dirty="0">
                <a:latin typeface="標楷體" panose="03000509000000000000" pitchFamily="65" charset="-120"/>
                <a:ea typeface="標楷體" panose="03000509000000000000" pitchFamily="65" charset="-120"/>
              </a:rPr>
              <a:t>原資中心集體報名，協助團體報名至</a:t>
            </a:r>
            <a:r>
              <a:rPr lang="en-US" altLang="zh-TW" sz="2000" dirty="0">
                <a:latin typeface="標楷體" panose="03000509000000000000" pitchFamily="65" charset="-120"/>
                <a:ea typeface="標楷體" panose="03000509000000000000" pitchFamily="65" charset="-120"/>
              </a:rPr>
              <a:t>03/01</a:t>
            </a:r>
            <a:r>
              <a:rPr lang="zh-TW" altLang="en-US" sz="2000" dirty="0">
                <a:latin typeface="標楷體" panose="03000509000000000000" pitchFamily="65" charset="-120"/>
                <a:ea typeface="標楷體" panose="03000509000000000000" pitchFamily="65" charset="-120"/>
              </a:rPr>
              <a:t>日止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五、</a:t>
            </a:r>
            <a:r>
              <a:rPr lang="zh-TW" altLang="en-US" sz="2000" b="1" dirty="0">
                <a:latin typeface="標楷體" panose="03000509000000000000" pitchFamily="65" charset="-120"/>
                <a:ea typeface="標楷體" panose="03000509000000000000" pitchFamily="65" charset="-120"/>
              </a:rPr>
              <a:t>其他資訊</a:t>
            </a:r>
            <a:endParaRPr lang="en-US" altLang="zh-TW" sz="2000" b="1"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查詢</a:t>
            </a:r>
            <a:r>
              <a:rPr lang="zh-TW" altLang="en-US" sz="2000" dirty="0">
                <a:latin typeface="標楷體" panose="03000509000000000000" pitchFamily="65" charset="-120"/>
                <a:ea typeface="標楷體" panose="03000509000000000000" pitchFamily="65" charset="-120"/>
              </a:rPr>
              <a:t>下載：</a:t>
            </a:r>
            <a:r>
              <a:rPr lang="en-US" altLang="zh-TW" sz="2000" dirty="0">
                <a:latin typeface="標楷體" panose="03000509000000000000" pitchFamily="65" charset="-120"/>
                <a:ea typeface="標楷體" panose="03000509000000000000" pitchFamily="65" charset="-120"/>
              </a:rPr>
              <a:t>https://exam.sce.ntnu.edu.tw/abst/</a:t>
            </a: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考生</a:t>
            </a:r>
            <a:r>
              <a:rPr lang="zh-TW" altLang="en-US" sz="2000" dirty="0">
                <a:latin typeface="標楷體" panose="03000509000000000000" pitchFamily="65" charset="-120"/>
                <a:ea typeface="標楷體" panose="03000509000000000000" pitchFamily="65" charset="-120"/>
              </a:rPr>
              <a:t>服務專線：（</a:t>
            </a:r>
            <a:r>
              <a:rPr lang="en-US" altLang="zh-TW" sz="2000" dirty="0">
                <a:latin typeface="標楷體" panose="03000509000000000000" pitchFamily="65" charset="-120"/>
                <a:ea typeface="標楷體" panose="03000509000000000000" pitchFamily="65" charset="-120"/>
              </a:rPr>
              <a:t>02) 7749-3664</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0800-699-566</a:t>
            </a:r>
            <a:r>
              <a:rPr lang="zh-TW" altLang="en-US" sz="2000" dirty="0">
                <a:latin typeface="標楷體" panose="03000509000000000000" pitchFamily="65" charset="-120"/>
                <a:ea typeface="標楷體" panose="03000509000000000000" pitchFamily="65" charset="-120"/>
              </a:rPr>
              <a:t>（免付費）</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3.LINE</a:t>
            </a:r>
            <a:r>
              <a:rPr lang="zh-TW" altLang="en-US" sz="2000" dirty="0">
                <a:latin typeface="標楷體" panose="03000509000000000000" pitchFamily="65" charset="-120"/>
                <a:ea typeface="標楷體" panose="03000509000000000000" pitchFamily="65" charset="-120"/>
              </a:rPr>
              <a:t>官方帳號：</a:t>
            </a:r>
            <a:r>
              <a:rPr lang="en-US" altLang="zh-TW" sz="2000" dirty="0">
                <a:latin typeface="標楷體" panose="03000509000000000000" pitchFamily="65" charset="-120"/>
                <a:ea typeface="標楷體" panose="03000509000000000000" pitchFamily="65" charset="-120"/>
              </a:rPr>
              <a:t>@107abst</a:t>
            </a:r>
            <a:endParaRPr lang="zh-TW" altLang="en-US" sz="2000" dirty="0">
              <a:latin typeface="標楷體" panose="03000509000000000000" pitchFamily="65" charset="-120"/>
              <a:ea typeface="標楷體" panose="03000509000000000000" pitchFamily="65" charset="-120"/>
            </a:endParaRPr>
          </a:p>
          <a:p>
            <a:pPr marL="0" indent="0">
              <a:buNone/>
            </a:pPr>
            <a:endParaRPr lang="en-US" altLang="zh-TW" sz="2000" dirty="0" smtClean="0"/>
          </a:p>
          <a:p>
            <a:pPr marL="0" indent="0">
              <a:buNone/>
            </a:pPr>
            <a:endParaRPr lang="zh-TW" altLang="en-US" sz="2000" dirty="0"/>
          </a:p>
          <a:p>
            <a:pPr marL="0" indent="0">
              <a:buNone/>
            </a:pPr>
            <a:endParaRPr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66</a:t>
            </a:fld>
            <a:endParaRPr lang="zh-TW" altLang="en-US"/>
          </a:p>
        </p:txBody>
      </p:sp>
    </p:spTree>
    <p:extLst>
      <p:ext uri="{BB962C8B-B14F-4D97-AF65-F5344CB8AC3E}">
        <p14:creationId xmlns:p14="http://schemas.microsoft.com/office/powerpoint/2010/main" val="891683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555526"/>
            <a:ext cx="8229600" cy="4039097"/>
          </a:xfrm>
        </p:spPr>
        <p:txBody>
          <a:bodyPr>
            <a:normAutofit/>
          </a:bodyPr>
          <a:lstStyle/>
          <a:p>
            <a:pPr marL="0" indent="0">
              <a:buNone/>
            </a:pPr>
            <a:r>
              <a:rPr lang="zh-TW" altLang="en-US" sz="2200" b="1" dirty="0" smtClean="0">
                <a:latin typeface="標楷體" panose="03000509000000000000" pitchFamily="65" charset="-120"/>
                <a:ea typeface="標楷體" panose="03000509000000000000" pitchFamily="65" charset="-120"/>
              </a:rPr>
              <a:t>六、日程表：</a:t>
            </a:r>
            <a:endParaRPr lang="en-US" altLang="zh-TW" sz="2200" b="1" dirty="0" smtClean="0">
              <a:latin typeface="標楷體" panose="03000509000000000000" pitchFamily="65" charset="-120"/>
              <a:ea typeface="標楷體" panose="03000509000000000000" pitchFamily="65" charset="-120"/>
            </a:endParaRPr>
          </a:p>
          <a:p>
            <a:pPr marL="0" indent="0">
              <a:buNone/>
            </a:pPr>
            <a:endParaRPr lang="zh-TW" altLang="en-US" sz="1800"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979380815"/>
              </p:ext>
            </p:extLst>
          </p:nvPr>
        </p:nvGraphicFramePr>
        <p:xfrm>
          <a:off x="1403648" y="1131590"/>
          <a:ext cx="6984776" cy="3169920"/>
        </p:xfrm>
        <a:graphic>
          <a:graphicData uri="http://schemas.openxmlformats.org/drawingml/2006/table">
            <a:tbl>
              <a:tblPr firstRow="1" bandRow="1">
                <a:tableStyleId>{5C22544A-7EE6-4342-B048-85BDC9FD1C3A}</a:tableStyleId>
              </a:tblPr>
              <a:tblGrid>
                <a:gridCol w="3052741"/>
                <a:gridCol w="3932035"/>
              </a:tblGrid>
              <a:tr h="365760">
                <a:tc>
                  <a:txBody>
                    <a:bodyPr/>
                    <a:lstStyle/>
                    <a:p>
                      <a:r>
                        <a:rPr lang="zh-TW" altLang="en-US" sz="2000" dirty="0" smtClean="0">
                          <a:latin typeface="標楷體" panose="03000509000000000000" pitchFamily="65" charset="-120"/>
                          <a:ea typeface="標楷體" panose="03000509000000000000" pitchFamily="65" charset="-120"/>
                        </a:rPr>
                        <a:t>項目</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報名日期</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110/01/28(</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110/03/02(</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准考證下載、寄發</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110/03/29(</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各區考場公告</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110/04/23(</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測驗日期</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110/04/24(</a:t>
                      </a:r>
                      <a:r>
                        <a:rPr lang="zh-TW" altLang="en-US" sz="2000" dirty="0" smtClean="0">
                          <a:latin typeface="標楷體" panose="03000509000000000000" pitchFamily="65" charset="-120"/>
                          <a:ea typeface="標楷體" panose="03000509000000000000" pitchFamily="65" charset="-120"/>
                        </a:rPr>
                        <a:t>六</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放榜及寄發成績通知單</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110/05/24(</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成績複查</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110/05/24(</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r>
                        <a:rPr lang="en-US" altLang="zh-TW" sz="2000" dirty="0" smtClean="0">
                          <a:latin typeface="標楷體" panose="03000509000000000000" pitchFamily="65" charset="-120"/>
                          <a:ea typeface="標楷體" panose="03000509000000000000" pitchFamily="65" charset="-120"/>
                        </a:rPr>
                        <a:t>110/05/28(</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r h="370840">
                <a:tc>
                  <a:txBody>
                    <a:bodyPr/>
                    <a:lstStyle/>
                    <a:p>
                      <a:r>
                        <a:rPr lang="zh-TW" altLang="en-US" sz="2000" dirty="0" smtClean="0">
                          <a:latin typeface="標楷體" panose="03000509000000000000" pitchFamily="65" charset="-120"/>
                          <a:ea typeface="標楷體" panose="03000509000000000000" pitchFamily="65" charset="-120"/>
                        </a:rPr>
                        <a:t>證書寄發</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en-US" altLang="zh-TW" sz="2000" dirty="0" smtClean="0">
                          <a:latin typeface="標楷體" panose="03000509000000000000" pitchFamily="65" charset="-120"/>
                          <a:ea typeface="標楷體" panose="03000509000000000000" pitchFamily="65" charset="-120"/>
                        </a:rPr>
                        <a:t>110/05/24(</a:t>
                      </a:r>
                      <a:r>
                        <a:rPr lang="zh-TW" altLang="en-US" sz="2000" dirty="0" smtClean="0">
                          <a:latin typeface="標楷體" panose="03000509000000000000" pitchFamily="65" charset="-120"/>
                          <a:ea typeface="標楷體" panose="03000509000000000000" pitchFamily="65" charset="-120"/>
                        </a:rPr>
                        <a:t>一</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tc>
              </a:tr>
            </a:tbl>
          </a:graphicData>
        </a:graphic>
      </p:graphicFrame>
      <p:sp>
        <p:nvSpPr>
          <p:cNvPr id="4" name="投影片編號版面配置區 3"/>
          <p:cNvSpPr>
            <a:spLocks noGrp="1"/>
          </p:cNvSpPr>
          <p:nvPr>
            <p:ph type="sldNum" sz="quarter" idx="12"/>
          </p:nvPr>
        </p:nvSpPr>
        <p:spPr/>
        <p:txBody>
          <a:bodyPr/>
          <a:lstStyle/>
          <a:p>
            <a:fld id="{8B1E6680-229B-424B-BBB3-64CE29CD5FEB}" type="slidenum">
              <a:rPr lang="zh-TW" altLang="en-US" smtClean="0"/>
              <a:t>67</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843808" y="987574"/>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110</a:t>
            </a: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年度</a:t>
            </a:r>
            <a:endPar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原住民</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族音樂產業人才培育計畫</a:t>
            </a: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68</a:t>
            </a:fld>
            <a:endParaRPr lang="zh-TW" altLang="en-US"/>
          </a:p>
        </p:txBody>
      </p:sp>
    </p:spTree>
    <p:extLst>
      <p:ext uri="{BB962C8B-B14F-4D97-AF65-F5344CB8AC3E}">
        <p14:creationId xmlns:p14="http://schemas.microsoft.com/office/powerpoint/2010/main" val="490718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7574"/>
            <a:ext cx="8229600" cy="3672408"/>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申請</a:t>
            </a:r>
            <a:r>
              <a:rPr lang="zh-TW" altLang="en-US" sz="2000" b="1" dirty="0">
                <a:latin typeface="標楷體" panose="03000509000000000000" pitchFamily="65" charset="-120"/>
                <a:ea typeface="標楷體" panose="03000509000000000000" pitchFamily="65" charset="-120"/>
              </a:rPr>
              <a:t>資格</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國內</a:t>
            </a:r>
            <a:r>
              <a:rPr lang="zh-TW" altLang="en-US" sz="2000" dirty="0">
                <a:latin typeface="標楷體" panose="03000509000000000000" pitchFamily="65" charset="-120"/>
                <a:ea typeface="標楷體" panose="03000509000000000000" pitchFamily="65" charset="-120"/>
              </a:rPr>
              <a:t>各公私立大學校院 </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參</a:t>
            </a:r>
            <a:r>
              <a:rPr lang="zh-TW" altLang="en-US" sz="2000" b="1" dirty="0">
                <a:latin typeface="標楷體" panose="03000509000000000000" pitchFamily="65" charset="-120"/>
                <a:ea typeface="標楷體" panose="03000509000000000000" pitchFamily="65" charset="-120"/>
              </a:rPr>
              <a:t>訓資格</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在學</a:t>
            </a:r>
            <a:r>
              <a:rPr lang="zh-TW" altLang="en-US" sz="2000" dirty="0">
                <a:latin typeface="標楷體" panose="03000509000000000000" pitchFamily="65" charset="-120"/>
                <a:ea typeface="標楷體" panose="03000509000000000000" pitchFamily="65" charset="-120"/>
              </a:rPr>
              <a:t>學生為限，且選填課程學生具原住民</a:t>
            </a:r>
            <a:r>
              <a:rPr lang="zh-TW" altLang="en-US" sz="2000" dirty="0" smtClean="0">
                <a:latin typeface="標楷體" panose="03000509000000000000" pitchFamily="65" charset="-120"/>
                <a:ea typeface="標楷體" panose="03000509000000000000" pitchFamily="65" charset="-120"/>
              </a:rPr>
              <a:t>身分者須達</a:t>
            </a:r>
            <a:r>
              <a:rPr lang="en-US" altLang="zh-TW" sz="2000" dirty="0" smtClean="0">
                <a:latin typeface="標楷體" panose="03000509000000000000" pitchFamily="65" charset="-120"/>
                <a:ea typeface="標楷體" panose="03000509000000000000" pitchFamily="65" charset="-120"/>
              </a:rPr>
              <a:t>60%</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計畫</a:t>
            </a:r>
            <a:r>
              <a:rPr lang="zh-TW" altLang="en-US" sz="2000" b="1" dirty="0">
                <a:latin typeface="標楷體" panose="03000509000000000000" pitchFamily="65" charset="-120"/>
                <a:ea typeface="標楷體" panose="03000509000000000000" pitchFamily="65" charset="-120"/>
              </a:rPr>
              <a:t>期程</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核定</a:t>
            </a:r>
            <a:r>
              <a:rPr lang="zh-TW" altLang="en-US" sz="2000" dirty="0">
                <a:latin typeface="標楷體" panose="03000509000000000000" pitchFamily="65" charset="-120"/>
                <a:ea typeface="標楷體" panose="03000509000000000000" pitchFamily="65" charset="-120"/>
              </a:rPr>
              <a:t>日期至</a:t>
            </a:r>
            <a:r>
              <a:rPr lang="en-US" altLang="zh-TW" sz="2000" dirty="0">
                <a:latin typeface="標楷體" panose="03000509000000000000" pitchFamily="65" charset="-120"/>
                <a:ea typeface="標楷體" panose="03000509000000000000" pitchFamily="65" charset="-120"/>
              </a:rPr>
              <a:t>111/06/30</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此計畫已轉知校內符合科系參考辦理。</a:t>
            </a:r>
            <a:endParaRPr lang="en-US" altLang="zh-TW" sz="2000" b="1"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8B1E6680-229B-424B-BBB3-64CE29CD5FEB}" type="slidenum">
              <a:rPr lang="zh-TW" altLang="en-US" smtClean="0"/>
              <a:t>69</a:t>
            </a:fld>
            <a:endParaRPr lang="zh-TW" altLang="en-US"/>
          </a:p>
        </p:txBody>
      </p:sp>
      <p:sp>
        <p:nvSpPr>
          <p:cNvPr id="5" name="標題 1"/>
          <p:cNvSpPr>
            <a:spLocks noGrp="1"/>
          </p:cNvSpPr>
          <p:nvPr>
            <p:ph type="title"/>
          </p:nvPr>
        </p:nvSpPr>
        <p:spPr>
          <a:xfrm>
            <a:off x="457200" y="202332"/>
            <a:ext cx="8229600" cy="857250"/>
          </a:xfrm>
        </p:spPr>
        <p:txBody>
          <a:bodyPr>
            <a:normAutofit/>
          </a:bodyPr>
          <a:lstStyle/>
          <a:p>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一</a:t>
            </a:r>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學分學程</a:t>
            </a:r>
            <a:endPar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p:txBody>
      </p:sp>
    </p:spTree>
    <p:extLst>
      <p:ext uri="{BB962C8B-B14F-4D97-AF65-F5344CB8AC3E}">
        <p14:creationId xmlns:p14="http://schemas.microsoft.com/office/powerpoint/2010/main" val="378420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a:t>
            </a:fld>
            <a:endParaRPr lang="zh-TW" altLang="en-US"/>
          </a:p>
        </p:txBody>
      </p:sp>
      <p:sp>
        <p:nvSpPr>
          <p:cNvPr id="5" name="標題 1"/>
          <p:cNvSpPr txBox="1">
            <a:spLocks/>
          </p:cNvSpPr>
          <p:nvPr/>
        </p:nvSpPr>
        <p:spPr>
          <a:xfrm>
            <a:off x="2051720" y="1096141"/>
            <a:ext cx="7772400"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原資中心報告</a:t>
            </a:r>
            <a:endParaRPr lang="zh-TW"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11654862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70</a:t>
            </a:fld>
            <a:endParaRPr lang="zh-TW" altLang="en-US"/>
          </a:p>
        </p:txBody>
      </p:sp>
      <p:sp>
        <p:nvSpPr>
          <p:cNvPr id="6" name="內容版面配置區 2"/>
          <p:cNvSpPr>
            <a:spLocks noGrp="1"/>
          </p:cNvSpPr>
          <p:nvPr>
            <p:ph idx="1"/>
          </p:nvPr>
        </p:nvSpPr>
        <p:spPr>
          <a:xfrm>
            <a:off x="457200" y="987574"/>
            <a:ext cx="8229600" cy="3672408"/>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申請資格：</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依公華明過法令設立登記或立案，從事與音樂產業相關之法人、協會、公</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工</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會、公司。</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參</a:t>
            </a:r>
            <a:r>
              <a:rPr lang="zh-TW" altLang="en-US" sz="2000" b="1" dirty="0">
                <a:latin typeface="標楷體" panose="03000509000000000000" pitchFamily="65" charset="-120"/>
                <a:ea typeface="標楷體" panose="03000509000000000000" pitchFamily="65" charset="-120"/>
              </a:rPr>
              <a:t>訓</a:t>
            </a:r>
            <a:r>
              <a:rPr lang="zh-TW" altLang="en-US" sz="2000" b="1" dirty="0" smtClean="0">
                <a:latin typeface="標楷體" panose="03000509000000000000" pitchFamily="65" charset="-120"/>
                <a:ea typeface="標楷體" panose="03000509000000000000" pitchFamily="65" charset="-120"/>
              </a:rPr>
              <a:t>資格：</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不以在學為限，至少</a:t>
            </a:r>
            <a:r>
              <a:rPr lang="en-US" altLang="zh-TW" sz="2000" dirty="0" smtClean="0">
                <a:latin typeface="標楷體" panose="03000509000000000000" pitchFamily="65" charset="-120"/>
                <a:ea typeface="標楷體" panose="03000509000000000000" pitchFamily="65" charset="-120"/>
              </a:rPr>
              <a:t>15</a:t>
            </a:r>
            <a:r>
              <a:rPr lang="zh-TW" altLang="en-US" sz="2000" dirty="0" smtClean="0">
                <a:latin typeface="標楷體" panose="03000509000000000000" pitchFamily="65" charset="-120"/>
                <a:ea typeface="標楷體" panose="03000509000000000000" pitchFamily="65" charset="-120"/>
              </a:rPr>
              <a:t>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組</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，且具原住民身分。以樂團報名者，團員至少應有</a:t>
            </a:r>
            <a:r>
              <a:rPr lang="en-US" altLang="zh-TW" sz="2000" dirty="0" smtClean="0">
                <a:latin typeface="標楷體" panose="03000509000000000000" pitchFamily="65" charset="-120"/>
                <a:ea typeface="標楷體" panose="03000509000000000000" pitchFamily="65" charset="-120"/>
              </a:rPr>
              <a:t>1/2</a:t>
            </a:r>
            <a:r>
              <a:rPr lang="zh-TW" altLang="en-US" sz="2000" dirty="0" smtClean="0">
                <a:latin typeface="標楷體" panose="03000509000000000000" pitchFamily="65" charset="-120"/>
                <a:ea typeface="標楷體" panose="03000509000000000000" pitchFamily="65" charset="-120"/>
              </a:rPr>
              <a:t>具原住民身分。</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計畫</a:t>
            </a:r>
            <a:r>
              <a:rPr lang="zh-TW" altLang="en-US" sz="2000" b="1" dirty="0">
                <a:latin typeface="標楷體" panose="03000509000000000000" pitchFamily="65" charset="-120"/>
                <a:ea typeface="標楷體" panose="03000509000000000000" pitchFamily="65" charset="-120"/>
              </a:rPr>
              <a:t>期程</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核定</a:t>
            </a:r>
            <a:r>
              <a:rPr lang="zh-TW" altLang="en-US" sz="2000" dirty="0">
                <a:latin typeface="標楷體" panose="03000509000000000000" pitchFamily="65" charset="-120"/>
                <a:ea typeface="標楷體" panose="03000509000000000000" pitchFamily="65" charset="-120"/>
              </a:rPr>
              <a:t>日期至</a:t>
            </a:r>
            <a:r>
              <a:rPr lang="en-US" altLang="zh-TW" sz="2000" dirty="0">
                <a:latin typeface="標楷體" panose="03000509000000000000" pitchFamily="65" charset="-120"/>
                <a:ea typeface="標楷體" panose="03000509000000000000" pitchFamily="65" charset="-120"/>
              </a:rPr>
              <a:t>110/12/15</a:t>
            </a:r>
            <a:r>
              <a:rPr lang="zh-TW" altLang="en-US" sz="2000" dirty="0" smtClean="0">
                <a:latin typeface="標楷體" panose="03000509000000000000" pitchFamily="65" charset="-120"/>
                <a:ea typeface="標楷體" panose="03000509000000000000" pitchFamily="65" charset="-120"/>
              </a:rPr>
              <a:t>止</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7" name="標題 1"/>
          <p:cNvSpPr>
            <a:spLocks noGrp="1"/>
          </p:cNvSpPr>
          <p:nvPr>
            <p:ph type="title"/>
          </p:nvPr>
        </p:nvSpPr>
        <p:spPr>
          <a:xfrm>
            <a:off x="457200" y="202332"/>
            <a:ext cx="8229600" cy="857250"/>
          </a:xfrm>
        </p:spPr>
        <p:txBody>
          <a:bodyPr>
            <a:normAutofit/>
          </a:bodyPr>
          <a:lstStyle/>
          <a:p>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二</a:t>
            </a:r>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專業培訓</a:t>
            </a:r>
            <a:endPar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endParaRPr>
          </a:p>
        </p:txBody>
      </p:sp>
    </p:spTree>
    <p:extLst>
      <p:ext uri="{BB962C8B-B14F-4D97-AF65-F5344CB8AC3E}">
        <p14:creationId xmlns:p14="http://schemas.microsoft.com/office/powerpoint/2010/main" val="13807504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71</a:t>
            </a:fld>
            <a:endParaRPr lang="zh-TW" altLang="en-US"/>
          </a:p>
        </p:txBody>
      </p:sp>
      <p:sp>
        <p:nvSpPr>
          <p:cNvPr id="6" name="內容版面配置區 2"/>
          <p:cNvSpPr>
            <a:spLocks noGrp="1"/>
          </p:cNvSpPr>
          <p:nvPr>
            <p:ph idx="1"/>
          </p:nvPr>
        </p:nvSpPr>
        <p:spPr>
          <a:xfrm>
            <a:off x="457200" y="411510"/>
            <a:ext cx="7283152" cy="3672408"/>
          </a:xfrm>
        </p:spPr>
        <p:txBody>
          <a:bodyPr>
            <a:noAutofit/>
          </a:bodyPr>
          <a:lstStyle/>
          <a:p>
            <a:pPr marL="0" indent="0">
              <a:buNone/>
            </a:pPr>
            <a:r>
              <a:rPr lang="zh-TW" altLang="en-US" sz="2000" b="1" dirty="0" smtClean="0">
                <a:latin typeface="標楷體" panose="03000509000000000000" pitchFamily="65" charset="-120"/>
                <a:ea typeface="標楷體" panose="03000509000000000000" pitchFamily="65" charset="-120"/>
              </a:rPr>
              <a:t>補助項目及額度：</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用於人才培訓活動或課程相關支出</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不含設施設備購置費</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，但不包括受補助單位經常性人事以及行政管理費；補助額度不得逾計畫總經費</a:t>
            </a:r>
            <a:r>
              <a:rPr lang="en-US" altLang="zh-TW" sz="2000" dirty="0" smtClean="0">
                <a:latin typeface="標楷體" panose="03000509000000000000" pitchFamily="65" charset="-120"/>
                <a:ea typeface="標楷體" panose="03000509000000000000" pitchFamily="65" charset="-120"/>
              </a:rPr>
              <a:t>50%</a:t>
            </a:r>
            <a:r>
              <a:rPr lang="zh-TW" altLang="en-US" sz="2000" dirty="0" smtClean="0">
                <a:latin typeface="標楷體" panose="03000509000000000000" pitchFamily="65" charset="-120"/>
                <a:ea typeface="標楷體" panose="03000509000000000000" pitchFamily="65" charset="-120"/>
              </a:rPr>
              <a:t>，且以新臺幣</a:t>
            </a:r>
            <a:r>
              <a:rPr lang="en-US" altLang="zh-TW" sz="2000" dirty="0" smtClean="0">
                <a:latin typeface="標楷體" panose="03000509000000000000" pitchFamily="65" charset="-120"/>
                <a:ea typeface="標楷體" panose="03000509000000000000" pitchFamily="65" charset="-120"/>
              </a:rPr>
              <a:t>100</a:t>
            </a:r>
            <a:r>
              <a:rPr lang="zh-TW" altLang="en-US" sz="2000" dirty="0" smtClean="0">
                <a:latin typeface="標楷體" panose="03000509000000000000" pitchFamily="65" charset="-120"/>
                <a:ea typeface="標楷體" panose="03000509000000000000" pitchFamily="65" charset="-120"/>
              </a:rPr>
              <a:t>萬元以上為限。</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smtClean="0">
              <a:latin typeface="標楷體" panose="03000509000000000000" pitchFamily="65" charset="-120"/>
              <a:ea typeface="標楷體" panose="03000509000000000000" pitchFamily="65" charset="-120"/>
            </a:endParaRPr>
          </a:p>
          <a:p>
            <a:pPr marL="0" indent="0">
              <a:buNone/>
            </a:pPr>
            <a:r>
              <a:rPr lang="zh-TW" altLang="en-US" sz="2000" b="1" dirty="0" smtClean="0">
                <a:latin typeface="標楷體" panose="03000509000000000000" pitchFamily="65" charset="-120"/>
                <a:ea typeface="標楷體" panose="03000509000000000000" pitchFamily="65" charset="-120"/>
              </a:rPr>
              <a:t>申請文件：</a:t>
            </a:r>
            <a:endParaRPr lang="en-US" altLang="zh-TW" sz="2000" b="1"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一、申請表及申請資格相關證明文件、切結書各一份裝訂成冊。</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二、企劃書紙本及電子檔各一份，</a:t>
            </a:r>
            <a:r>
              <a:rPr lang="en-US" altLang="zh-TW" sz="2000" dirty="0" smtClean="0">
                <a:latin typeface="標楷體" panose="03000509000000000000" pitchFamily="65" charset="-120"/>
                <a:ea typeface="標楷體" panose="03000509000000000000" pitchFamily="65" charset="-120"/>
              </a:rPr>
              <a:t>A4</a:t>
            </a:r>
            <a:r>
              <a:rPr lang="zh-TW" altLang="en-US" sz="2000" dirty="0" smtClean="0">
                <a:latin typeface="標楷體" panose="03000509000000000000" pitchFamily="65" charset="-120"/>
                <a:ea typeface="標楷體" panose="03000509000000000000" pitchFamily="65" charset="-120"/>
              </a:rPr>
              <a:t>尺寸雙面列印，企畫書應</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載明內容。</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0720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72</a:t>
            </a:fld>
            <a:endParaRPr lang="zh-TW" altLang="en-US"/>
          </a:p>
        </p:txBody>
      </p:sp>
      <p:sp>
        <p:nvSpPr>
          <p:cNvPr id="6" name="矩形 5"/>
          <p:cNvSpPr/>
          <p:nvPr/>
        </p:nvSpPr>
        <p:spPr>
          <a:xfrm>
            <a:off x="683568" y="1171367"/>
            <a:ext cx="6984776" cy="2985433"/>
          </a:xfrm>
          <a:prstGeom prst="rect">
            <a:avLst/>
          </a:prstGeom>
        </p:spPr>
        <p:txBody>
          <a:bodyPr wrap="square">
            <a:spAutoFit/>
          </a:bodyPr>
          <a:lstStyle/>
          <a:p>
            <a:pPr>
              <a:spcBef>
                <a:spcPct val="20000"/>
              </a:spcBef>
            </a:pPr>
            <a:r>
              <a:rPr lang="zh-TW" altLang="en-US" sz="2000" b="1" dirty="0">
                <a:latin typeface="標楷體" panose="03000509000000000000" pitchFamily="65" charset="-120"/>
                <a:ea typeface="標楷體" panose="03000509000000000000" pitchFamily="65" charset="-120"/>
              </a:rPr>
              <a:t>申請期限：</a:t>
            </a:r>
            <a:r>
              <a:rPr lang="zh-TW" altLang="en-US" sz="2000" dirty="0">
                <a:latin typeface="標楷體" panose="03000509000000000000" pitchFamily="65" charset="-120"/>
                <a:ea typeface="標楷體" panose="03000509000000000000" pitchFamily="65" charset="-120"/>
              </a:rPr>
              <a:t>即日起至</a:t>
            </a:r>
            <a:r>
              <a:rPr lang="en-US" altLang="zh-TW" sz="2000" dirty="0">
                <a:latin typeface="標楷體" panose="03000509000000000000" pitchFamily="65" charset="-120"/>
                <a:ea typeface="標楷體" panose="03000509000000000000" pitchFamily="65" charset="-120"/>
              </a:rPr>
              <a:t>110/03/15</a:t>
            </a:r>
            <a:r>
              <a:rPr lang="zh-TW" altLang="en-US" sz="2000" dirty="0">
                <a:latin typeface="標楷體" panose="03000509000000000000" pitchFamily="65" charset="-120"/>
                <a:ea typeface="標楷體" panose="03000509000000000000" pitchFamily="65" charset="-120"/>
              </a:rPr>
              <a:t>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solidFill>
                <a:prstClr val="black"/>
              </a:solidFill>
              <a:latin typeface="標楷體" panose="03000509000000000000" pitchFamily="65" charset="-120"/>
              <a:ea typeface="標楷體" panose="03000509000000000000" pitchFamily="65" charset="-120"/>
            </a:endParaRPr>
          </a:p>
          <a:p>
            <a:pPr lvl="0">
              <a:spcBef>
                <a:spcPct val="20000"/>
              </a:spcBef>
            </a:pPr>
            <a:r>
              <a:rPr lang="zh-TW" altLang="en-US" sz="2000" dirty="0" smtClean="0">
                <a:solidFill>
                  <a:prstClr val="black"/>
                </a:solidFill>
                <a:latin typeface="標楷體" panose="03000509000000000000" pitchFamily="65" charset="-120"/>
                <a:ea typeface="標楷體" panose="03000509000000000000" pitchFamily="65" charset="-120"/>
              </a:rPr>
              <a:t>申請</a:t>
            </a:r>
            <a:r>
              <a:rPr lang="zh-TW" altLang="en-US" sz="2000" dirty="0">
                <a:solidFill>
                  <a:prstClr val="black"/>
                </a:solidFill>
                <a:latin typeface="標楷體" panose="03000509000000000000" pitchFamily="65" charset="-120"/>
                <a:ea typeface="標楷體" panose="03000509000000000000" pitchFamily="65" charset="-120"/>
              </a:rPr>
              <a:t>方式：</a:t>
            </a:r>
            <a:endParaRPr lang="en-US" altLang="zh-TW" sz="2000" dirty="0">
              <a:solidFill>
                <a:prstClr val="black"/>
              </a:solidFill>
              <a:latin typeface="標楷體" panose="03000509000000000000" pitchFamily="65" charset="-120"/>
              <a:ea typeface="標楷體" panose="03000509000000000000" pitchFamily="65" charset="-120"/>
            </a:endParaRPr>
          </a:p>
          <a:p>
            <a:pPr lvl="0">
              <a:spcBef>
                <a:spcPct val="20000"/>
              </a:spcBef>
            </a:pPr>
            <a:r>
              <a:rPr lang="zh-TW" altLang="en-US" sz="2000" dirty="0">
                <a:solidFill>
                  <a:prstClr val="black"/>
                </a:solidFill>
                <a:latin typeface="標楷體" panose="03000509000000000000" pitchFamily="65" charset="-120"/>
                <a:ea typeface="標楷體" panose="03000509000000000000" pitchFamily="65" charset="-120"/>
              </a:rPr>
              <a:t>一、</a:t>
            </a:r>
            <a:r>
              <a:rPr lang="zh-TW" altLang="en-US" sz="2000" dirty="0" smtClean="0">
                <a:solidFill>
                  <a:prstClr val="black"/>
                </a:solidFill>
                <a:latin typeface="標楷體" panose="03000509000000000000" pitchFamily="65" charset="-120"/>
                <a:ea typeface="標楷體" panose="03000509000000000000" pitchFamily="65" charset="-120"/>
              </a:rPr>
              <a:t>郵寄</a:t>
            </a:r>
            <a:r>
              <a:rPr lang="zh-TW" altLang="en-US" sz="2000" dirty="0">
                <a:solidFill>
                  <a:prstClr val="black"/>
                </a:solidFill>
                <a:latin typeface="標楷體" panose="03000509000000000000" pitchFamily="65" charset="-120"/>
                <a:ea typeface="標楷體" panose="03000509000000000000" pitchFamily="65" charset="-120"/>
              </a:rPr>
              <a:t>或專人送至本會</a:t>
            </a:r>
            <a:endParaRPr lang="en-US" altLang="zh-TW" sz="2000" dirty="0">
              <a:solidFill>
                <a:prstClr val="black"/>
              </a:solidFill>
              <a:latin typeface="標楷體" panose="03000509000000000000" pitchFamily="65" charset="-120"/>
              <a:ea typeface="標楷體" panose="03000509000000000000" pitchFamily="65" charset="-120"/>
            </a:endParaRPr>
          </a:p>
          <a:p>
            <a:pPr lvl="0">
              <a:spcBef>
                <a:spcPct val="20000"/>
              </a:spcBef>
            </a:pPr>
            <a:r>
              <a:rPr lang="zh-TW" altLang="en-US" sz="2000" dirty="0" smtClean="0">
                <a:solidFill>
                  <a:prstClr val="black"/>
                </a:solidFill>
                <a:latin typeface="標楷體" panose="03000509000000000000" pitchFamily="65" charset="-120"/>
                <a:ea typeface="標楷體" panose="03000509000000000000" pitchFamily="65" charset="-120"/>
              </a:rPr>
              <a:t>二、地址</a:t>
            </a:r>
            <a:r>
              <a:rPr lang="zh-TW" altLang="en-US" sz="2000" dirty="0">
                <a:solidFill>
                  <a:prstClr val="black"/>
                </a:solidFill>
                <a:latin typeface="標楷體" panose="03000509000000000000" pitchFamily="65" charset="-120"/>
                <a:ea typeface="標楷體" panose="03000509000000000000" pitchFamily="65" charset="-120"/>
              </a:rPr>
              <a:t>：新北市新莊區中平路</a:t>
            </a:r>
            <a:r>
              <a:rPr lang="en-US" altLang="zh-TW" sz="2000" dirty="0">
                <a:solidFill>
                  <a:prstClr val="black"/>
                </a:solidFill>
                <a:latin typeface="標楷體" panose="03000509000000000000" pitchFamily="65" charset="-120"/>
                <a:ea typeface="標楷體" panose="03000509000000000000" pitchFamily="65" charset="-120"/>
              </a:rPr>
              <a:t>439</a:t>
            </a:r>
            <a:r>
              <a:rPr lang="zh-TW" altLang="en-US" sz="2000" dirty="0">
                <a:solidFill>
                  <a:prstClr val="black"/>
                </a:solidFill>
                <a:latin typeface="標楷體" panose="03000509000000000000" pitchFamily="65" charset="-120"/>
                <a:ea typeface="標楷體" panose="03000509000000000000" pitchFamily="65" charset="-120"/>
              </a:rPr>
              <a:t>號北棟</a:t>
            </a:r>
            <a:r>
              <a:rPr lang="en-US" altLang="zh-TW" sz="2000" dirty="0">
                <a:solidFill>
                  <a:prstClr val="black"/>
                </a:solidFill>
                <a:latin typeface="標楷體" panose="03000509000000000000" pitchFamily="65" charset="-120"/>
                <a:ea typeface="標楷體" panose="03000509000000000000" pitchFamily="65" charset="-120"/>
              </a:rPr>
              <a:t>15</a:t>
            </a:r>
            <a:r>
              <a:rPr lang="zh-TW" altLang="en-US" sz="2000" dirty="0">
                <a:solidFill>
                  <a:prstClr val="black"/>
                </a:solidFill>
                <a:latin typeface="標楷體" panose="03000509000000000000" pitchFamily="65" charset="-120"/>
                <a:ea typeface="標楷體" panose="03000509000000000000" pitchFamily="65" charset="-120"/>
              </a:rPr>
              <a:t>樓</a:t>
            </a:r>
            <a:endParaRPr lang="en-US" altLang="zh-TW" sz="2000" dirty="0">
              <a:solidFill>
                <a:prstClr val="black"/>
              </a:solidFill>
              <a:latin typeface="標楷體" panose="03000509000000000000" pitchFamily="65" charset="-120"/>
              <a:ea typeface="標楷體" panose="03000509000000000000" pitchFamily="65" charset="-120"/>
            </a:endParaRPr>
          </a:p>
          <a:p>
            <a:pPr lvl="0">
              <a:spcBef>
                <a:spcPct val="20000"/>
              </a:spcBef>
            </a:pP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a:solidFill>
                  <a:prstClr val="black"/>
                </a:solidFill>
                <a:latin typeface="標楷體" panose="03000509000000000000" pitchFamily="65" charset="-120"/>
                <a:ea typeface="標楷體" panose="03000509000000000000" pitchFamily="65" charset="-120"/>
              </a:rPr>
              <a:t>信封封套正面應註明</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b="1" dirty="0">
                <a:solidFill>
                  <a:prstClr val="black"/>
                </a:solidFill>
                <a:latin typeface="標楷體" panose="03000509000000000000" pitchFamily="65" charset="-120"/>
                <a:ea typeface="標楷體" panose="03000509000000000000" pitchFamily="65" charset="-120"/>
              </a:rPr>
              <a:t>申請</a:t>
            </a:r>
            <a:r>
              <a:rPr lang="en-US" altLang="zh-TW" sz="2000" b="1" dirty="0">
                <a:solidFill>
                  <a:prstClr val="black"/>
                </a:solidFill>
                <a:latin typeface="標楷體" panose="03000509000000000000" pitchFamily="65" charset="-120"/>
                <a:ea typeface="標楷體" panose="03000509000000000000" pitchFamily="65" charset="-120"/>
              </a:rPr>
              <a:t>110</a:t>
            </a:r>
            <a:r>
              <a:rPr lang="zh-TW" altLang="en-US" sz="2000" b="1" dirty="0">
                <a:solidFill>
                  <a:prstClr val="black"/>
                </a:solidFill>
                <a:latin typeface="標楷體" panose="03000509000000000000" pitchFamily="65" charset="-120"/>
                <a:ea typeface="標楷體" panose="03000509000000000000" pitchFamily="65" charset="-120"/>
              </a:rPr>
              <a:t>年度原住民族音樂產業</a:t>
            </a:r>
            <a:r>
              <a:rPr lang="zh-TW" altLang="en-US" sz="2000" b="1" dirty="0" smtClean="0">
                <a:solidFill>
                  <a:prstClr val="black"/>
                </a:solidFill>
                <a:latin typeface="標楷體" panose="03000509000000000000" pitchFamily="65" charset="-120"/>
                <a:ea typeface="標楷體" panose="03000509000000000000" pitchFamily="65" charset="-120"/>
              </a:rPr>
              <a:t>人才</a:t>
            </a:r>
            <a:endParaRPr lang="en-US" altLang="zh-TW" sz="2000" b="1" dirty="0" smtClean="0">
              <a:solidFill>
                <a:prstClr val="black"/>
              </a:solidFill>
              <a:latin typeface="標楷體" panose="03000509000000000000" pitchFamily="65" charset="-120"/>
              <a:ea typeface="標楷體" panose="03000509000000000000" pitchFamily="65" charset="-120"/>
            </a:endParaRPr>
          </a:p>
          <a:p>
            <a:pPr lvl="0">
              <a:spcBef>
                <a:spcPct val="20000"/>
              </a:spcBef>
            </a:pPr>
            <a:r>
              <a:rPr lang="zh-TW" altLang="en-US" sz="2000" b="1" dirty="0">
                <a:solidFill>
                  <a:prstClr val="black"/>
                </a:solidFill>
                <a:latin typeface="標楷體" panose="03000509000000000000" pitchFamily="65" charset="-120"/>
                <a:ea typeface="標楷體" panose="03000509000000000000" pitchFamily="65" charset="-120"/>
              </a:rPr>
              <a:t>　</a:t>
            </a:r>
            <a:r>
              <a:rPr lang="zh-TW" altLang="en-US" sz="2000" b="1" dirty="0" smtClean="0">
                <a:solidFill>
                  <a:prstClr val="black"/>
                </a:solidFill>
                <a:latin typeface="標楷體" panose="03000509000000000000" pitchFamily="65" charset="-120"/>
                <a:ea typeface="標楷體" panose="03000509000000000000" pitchFamily="65" charset="-120"/>
              </a:rPr>
              <a:t>培育</a:t>
            </a:r>
            <a:r>
              <a:rPr lang="zh-TW" altLang="en-US" sz="2000" b="1" dirty="0">
                <a:solidFill>
                  <a:prstClr val="black"/>
                </a:solidFill>
                <a:latin typeface="標楷體" panose="03000509000000000000" pitchFamily="65" charset="-120"/>
                <a:ea typeface="標楷體" panose="03000509000000000000" pitchFamily="65" charset="-120"/>
              </a:rPr>
              <a:t>補助計畫</a:t>
            </a:r>
            <a:r>
              <a:rPr lang="en-US" altLang="zh-TW" sz="2000" dirty="0">
                <a:solidFill>
                  <a:prstClr val="black"/>
                </a:solidFill>
                <a:latin typeface="標楷體" panose="03000509000000000000" pitchFamily="65" charset="-120"/>
                <a:ea typeface="標楷體" panose="03000509000000000000" pitchFamily="65" charset="-120"/>
              </a:rPr>
              <a:t>]</a:t>
            </a:r>
          </a:p>
          <a:p>
            <a:pPr lvl="0">
              <a:spcBef>
                <a:spcPct val="20000"/>
              </a:spcBef>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寄件方式者，以郵戳收件日為憑；專人送件者，以本會</a:t>
            </a:r>
            <a:r>
              <a:rPr lang="zh-TW" altLang="en-US" sz="2000" dirty="0" smtClean="0">
                <a:solidFill>
                  <a:prstClr val="black"/>
                </a:solidFill>
                <a:latin typeface="標楷體" panose="03000509000000000000" pitchFamily="65" charset="-120"/>
                <a:ea typeface="標楷體" panose="03000509000000000000" pitchFamily="65" charset="-120"/>
              </a:rPr>
              <a:t>收</a:t>
            </a:r>
            <a:endParaRPr lang="en-US" altLang="zh-TW" sz="2000" dirty="0" smtClean="0">
              <a:solidFill>
                <a:prstClr val="black"/>
              </a:solidFill>
              <a:latin typeface="標楷體" panose="03000509000000000000" pitchFamily="65" charset="-120"/>
              <a:ea typeface="標楷體" panose="03000509000000000000" pitchFamily="65" charset="-120"/>
            </a:endParaRPr>
          </a:p>
          <a:p>
            <a:pPr lvl="0">
              <a:spcBef>
                <a:spcPct val="20000"/>
              </a:spcBef>
            </a:pPr>
            <a:r>
              <a:rPr lang="zh-TW" altLang="en-US" sz="2000" dirty="0">
                <a:solidFill>
                  <a:prstClr val="black"/>
                </a:solidFill>
                <a:latin typeface="標楷體" panose="03000509000000000000" pitchFamily="65" charset="-120"/>
                <a:ea typeface="標楷體" panose="03000509000000000000" pitchFamily="65" charset="-120"/>
              </a:rPr>
              <a:t>　</a:t>
            </a:r>
            <a:r>
              <a:rPr lang="zh-TW" altLang="en-US" sz="2000" dirty="0" smtClean="0">
                <a:solidFill>
                  <a:prstClr val="black"/>
                </a:solidFill>
                <a:latin typeface="標楷體" panose="03000509000000000000" pitchFamily="65" charset="-120"/>
                <a:ea typeface="標楷體" panose="03000509000000000000" pitchFamily="65" charset="-120"/>
              </a:rPr>
              <a:t>發</a:t>
            </a:r>
            <a:r>
              <a:rPr lang="zh-TW" altLang="en-US" sz="2000" dirty="0">
                <a:solidFill>
                  <a:prstClr val="black"/>
                </a:solidFill>
                <a:latin typeface="標楷體" panose="03000509000000000000" pitchFamily="65" charset="-120"/>
                <a:ea typeface="標楷體" panose="03000509000000000000" pitchFamily="65" charset="-120"/>
              </a:rPr>
              <a:t>章為憑。</a:t>
            </a:r>
          </a:p>
        </p:txBody>
      </p:sp>
    </p:spTree>
    <p:extLst>
      <p:ext uri="{BB962C8B-B14F-4D97-AF65-F5344CB8AC3E}">
        <p14:creationId xmlns:p14="http://schemas.microsoft.com/office/powerpoint/2010/main" val="4110720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843808" y="987574"/>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109</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學年度原住民</a:t>
            </a: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族</a:t>
            </a:r>
            <a:endPar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傳統</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智慧創作保護人才培育系列講座</a:t>
            </a:r>
            <a:endPar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73</a:t>
            </a:fld>
            <a:endParaRPr lang="zh-TW" altLang="en-US"/>
          </a:p>
        </p:txBody>
      </p:sp>
    </p:spTree>
    <p:extLst>
      <p:ext uri="{BB962C8B-B14F-4D97-AF65-F5344CB8AC3E}">
        <p14:creationId xmlns:p14="http://schemas.microsoft.com/office/powerpoint/2010/main" val="9184120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74</a:t>
            </a:fld>
            <a:endParaRPr lang="zh-TW" altLang="en-US"/>
          </a:p>
        </p:txBody>
      </p:sp>
      <p:sp>
        <p:nvSpPr>
          <p:cNvPr id="2" name="文字方塊 1"/>
          <p:cNvSpPr txBox="1"/>
          <p:nvPr/>
        </p:nvSpPr>
        <p:spPr>
          <a:xfrm>
            <a:off x="611561" y="627534"/>
            <a:ext cx="6984776" cy="4370427"/>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一、</a:t>
            </a:r>
            <a:r>
              <a:rPr lang="en-US" altLang="zh-TW" sz="2000" b="1" dirty="0">
                <a:latin typeface="標楷體" panose="03000509000000000000" pitchFamily="65" charset="-120"/>
                <a:ea typeface="標楷體" panose="03000509000000000000" pitchFamily="65" charset="-120"/>
              </a:rPr>
              <a:t>109-2</a:t>
            </a:r>
            <a:r>
              <a:rPr lang="zh-TW" altLang="en-US" sz="2000" b="1" dirty="0">
                <a:latin typeface="標楷體" panose="03000509000000000000" pitchFamily="65" charset="-120"/>
                <a:ea typeface="標楷體" panose="03000509000000000000" pitchFamily="65" charset="-120"/>
              </a:rPr>
              <a:t>學期共辦理三場次，講座相關資訊如下：</a:t>
            </a: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場次一</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  110</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9</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星期二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上午</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分至中午</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分</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主題</a:t>
            </a:r>
            <a:r>
              <a:rPr lang="zh-TW" altLang="en-US"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原住民族傳統智慧創作專用權之操作經驗</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場次二</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110</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16</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星期二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上午</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分至中午</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分</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主題</a:t>
            </a:r>
            <a:r>
              <a:rPr lang="zh-TW" altLang="en-US"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原住民文學之山海奧妙</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場次三</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   110</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23</a:t>
            </a:r>
            <a:r>
              <a:rPr lang="zh-TW" altLang="en-US" sz="2000" dirty="0">
                <a:latin typeface="標楷體" panose="03000509000000000000" pitchFamily="65" charset="-120"/>
                <a:ea typeface="標楷體" panose="03000509000000000000" pitchFamily="65" charset="-120"/>
              </a:rPr>
              <a:t>日</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星期二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上午</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分至中午</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時</a:t>
            </a:r>
            <a:r>
              <a:rPr lang="en-US" altLang="zh-TW" sz="2000" dirty="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分</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主題</a:t>
            </a:r>
            <a:r>
              <a:rPr lang="zh-TW" altLang="en-US"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檢視</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原住民族傳統智慧創作保護條例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的內容</a:t>
            </a:r>
            <a:r>
              <a:rPr lang="zh-TW" altLang="en-US" sz="2000" b="1" dirty="0" smtClean="0">
                <a:latin typeface="標楷體" panose="03000509000000000000" pitchFamily="65" charset="-120"/>
                <a:ea typeface="標楷體" panose="03000509000000000000" pitchFamily="65" charset="-120"/>
              </a:rPr>
              <a:t>與</a:t>
            </a:r>
            <a:endParaRPr lang="en-US" altLang="zh-TW" sz="2000" b="1" dirty="0" smtClean="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 </a:t>
            </a:r>
            <a:r>
              <a:rPr lang="en-US" altLang="zh-TW" sz="2000" b="1" dirty="0" smtClean="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施行</a:t>
            </a:r>
            <a:r>
              <a:rPr lang="zh-TW" altLang="en-US" sz="2000" b="1" dirty="0">
                <a:latin typeface="標楷體" panose="03000509000000000000" pitchFamily="65" charset="-120"/>
                <a:ea typeface="標楷體" panose="03000509000000000000" pitchFamily="65" charset="-120"/>
              </a:rPr>
              <a:t>的情況</a:t>
            </a:r>
            <a:r>
              <a:rPr lang="zh-TW" altLang="en-US" sz="20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13612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75</a:t>
            </a:fld>
            <a:endParaRPr lang="zh-TW" altLang="en-US"/>
          </a:p>
        </p:txBody>
      </p:sp>
      <p:sp>
        <p:nvSpPr>
          <p:cNvPr id="2" name="文字方塊 1"/>
          <p:cNvSpPr txBox="1"/>
          <p:nvPr/>
        </p:nvSpPr>
        <p:spPr>
          <a:xfrm>
            <a:off x="539553" y="411510"/>
            <a:ext cx="6984776" cy="4678204"/>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二、活動地點</a:t>
            </a:r>
            <a:r>
              <a:rPr lang="zh-TW" altLang="en-US" sz="2000" dirty="0">
                <a:latin typeface="標楷體" panose="03000509000000000000" pitchFamily="65" charset="-120"/>
                <a:ea typeface="標楷體" panose="03000509000000000000" pitchFamily="65" charset="-120"/>
              </a:rPr>
              <a:t>：本校教學研究大樓</a:t>
            </a:r>
            <a:r>
              <a:rPr lang="en-US" altLang="zh-TW" sz="2000" dirty="0">
                <a:latin typeface="標楷體" panose="03000509000000000000" pitchFamily="65" charset="-120"/>
                <a:ea typeface="標楷體" panose="03000509000000000000" pitchFamily="65" charset="-120"/>
              </a:rPr>
              <a:t>113</a:t>
            </a:r>
            <a:r>
              <a:rPr lang="zh-TW" altLang="en-US" sz="2000" dirty="0">
                <a:latin typeface="標楷體" panose="03000509000000000000" pitchFamily="65" charset="-120"/>
                <a:ea typeface="標楷體" panose="03000509000000000000" pitchFamily="65" charset="-120"/>
              </a:rPr>
              <a:t>教室。</a:t>
            </a:r>
          </a:p>
          <a:p>
            <a:r>
              <a:rPr lang="zh-TW" altLang="en-US" sz="2000" b="1" dirty="0">
                <a:latin typeface="標楷體" panose="03000509000000000000" pitchFamily="65" charset="-120"/>
                <a:ea typeface="標楷體" panose="03000509000000000000" pitchFamily="65" charset="-120"/>
              </a:rPr>
              <a:t>三、活動對象</a:t>
            </a:r>
            <a:r>
              <a:rPr lang="zh-TW" altLang="en-US" sz="2000" dirty="0">
                <a:latin typeface="標楷體" panose="03000509000000000000" pitchFamily="65" charset="-120"/>
                <a:ea typeface="標楷體" panose="03000509000000000000" pitchFamily="65" charset="-120"/>
              </a:rPr>
              <a:t>：本校師生及國內其他大專校院學生。</a:t>
            </a:r>
          </a:p>
          <a:p>
            <a:r>
              <a:rPr lang="zh-TW" altLang="en-US" sz="2000" b="1" dirty="0" smtClean="0">
                <a:latin typeface="標楷體" panose="03000509000000000000" pitchFamily="65" charset="-120"/>
                <a:ea typeface="標楷體" panose="03000509000000000000" pitchFamily="65" charset="-120"/>
              </a:rPr>
              <a:t>四、報名方式</a:t>
            </a:r>
            <a:r>
              <a:rPr lang="zh-TW" altLang="en-US" sz="2000" dirty="0" smtClean="0">
                <a:latin typeface="標楷體" panose="03000509000000000000" pitchFamily="65" charset="-120"/>
                <a:ea typeface="標楷體" panose="03000509000000000000" pitchFamily="65" charset="-120"/>
              </a:rPr>
              <a:t>：採網路報名，報名網址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hlinkClick r:id="rId2"/>
              </a:rPr>
              <a:t>https://forms.gle/WeYYbEh4Cf6MmpNCA</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五、因應中央流行疫情指揮中心防疫措施，參與講座時請配合校內各項防疫措施</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六、聯絡資訊</a:t>
            </a:r>
            <a:r>
              <a:rPr lang="zh-TW" altLang="en-US" sz="2000" dirty="0">
                <a:latin typeface="標楷體" panose="03000509000000000000" pitchFamily="65" charset="-120"/>
                <a:ea typeface="標楷體" panose="03000509000000000000" pitchFamily="65" charset="-120"/>
              </a:rPr>
              <a:t>：</a:t>
            </a: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聯絡人：陳凱銘先生</a:t>
            </a: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聯絡電話：</a:t>
            </a:r>
            <a:r>
              <a:rPr lang="en-US" altLang="zh-TW" sz="2000" dirty="0">
                <a:latin typeface="標楷體" panose="03000509000000000000" pitchFamily="65" charset="-120"/>
                <a:ea typeface="標楷體" panose="03000509000000000000" pitchFamily="65" charset="-120"/>
              </a:rPr>
              <a:t>03-3283201</a:t>
            </a:r>
            <a:r>
              <a:rPr lang="zh-TW" altLang="en-US" sz="2000" dirty="0">
                <a:latin typeface="標楷體" panose="03000509000000000000" pitchFamily="65" charset="-120"/>
                <a:ea typeface="標楷體" panose="03000509000000000000" pitchFamily="65" charset="-120"/>
              </a:rPr>
              <a:t>分機</a:t>
            </a:r>
            <a:r>
              <a:rPr lang="en-US" altLang="zh-TW" sz="2000" dirty="0">
                <a:latin typeface="標楷體" panose="03000509000000000000" pitchFamily="65" charset="-120"/>
                <a:ea typeface="標楷體" panose="03000509000000000000" pitchFamily="65" charset="-120"/>
              </a:rPr>
              <a:t>8112</a:t>
            </a: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電子信箱：</a:t>
            </a:r>
            <a:r>
              <a:rPr lang="en-US" altLang="zh-TW" sz="2000" dirty="0" smtClean="0">
                <a:latin typeface="標楷體" panose="03000509000000000000" pitchFamily="65" charset="-120"/>
                <a:ea typeface="標楷體" panose="03000509000000000000" pitchFamily="65" charset="-120"/>
                <a:hlinkClick r:id="rId3"/>
              </a:rPr>
              <a:t>tahus@ntsu.edu.tw</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   請</a:t>
            </a:r>
            <a:r>
              <a:rPr lang="zh-TW" altLang="en-US" sz="2000" b="1" dirty="0">
                <a:latin typeface="標楷體" panose="03000509000000000000" pitchFamily="65" charset="-120"/>
                <a:ea typeface="標楷體" panose="03000509000000000000" pitchFamily="65" charset="-120"/>
              </a:rPr>
              <a:t>有興趣的同學自行上網報名。</a:t>
            </a:r>
          </a:p>
          <a:p>
            <a:endParaRPr lang="zh-TW" altLang="en-US" dirty="0"/>
          </a:p>
        </p:txBody>
      </p:sp>
    </p:spTree>
    <p:extLst>
      <p:ext uri="{BB962C8B-B14F-4D97-AF65-F5344CB8AC3E}">
        <p14:creationId xmlns:p14="http://schemas.microsoft.com/office/powerpoint/2010/main" val="13612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76</a:t>
            </a:fld>
            <a:endParaRPr lang="zh-TW" altLang="en-US"/>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002" y="0"/>
            <a:ext cx="3633995" cy="5143500"/>
          </a:xfrm>
          <a:prstGeom prst="rect">
            <a:avLst/>
          </a:prstGeom>
        </p:spPr>
      </p:pic>
    </p:spTree>
    <p:extLst>
      <p:ext uri="{BB962C8B-B14F-4D97-AF65-F5344CB8AC3E}">
        <p14:creationId xmlns:p14="http://schemas.microsoft.com/office/powerpoint/2010/main" val="13612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77</a:t>
            </a:fld>
            <a:endParaRPr lang="zh-TW" altLang="en-US"/>
          </a:p>
        </p:txBody>
      </p:sp>
      <p:sp>
        <p:nvSpPr>
          <p:cNvPr id="5" name="標題 1"/>
          <p:cNvSpPr txBox="1">
            <a:spLocks/>
          </p:cNvSpPr>
          <p:nvPr/>
        </p:nvSpPr>
        <p:spPr>
          <a:xfrm>
            <a:off x="2843808" y="771550"/>
            <a:ext cx="6696744"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110</a:t>
            </a: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年度</a:t>
            </a:r>
            <a:endPar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「太魯閣</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族文化刊物製作出版計畫</a:t>
            </a: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a:t>
            </a:r>
            <a:endPar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第</a:t>
            </a:r>
            <a:r>
              <a:rPr lang="en-US" altLang="zh-TW"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14</a:t>
            </a:r>
            <a:r>
              <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期文案徵稿</a:t>
            </a:r>
            <a:endPar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40381673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8B1E6680-229B-424B-BBB3-64CE29CD5FEB}" type="slidenum">
              <a:rPr lang="zh-TW" altLang="en-US" smtClean="0"/>
              <a:t>78</a:t>
            </a:fld>
            <a:endParaRPr lang="zh-TW" altLang="en-US"/>
          </a:p>
        </p:txBody>
      </p:sp>
      <p:sp>
        <p:nvSpPr>
          <p:cNvPr id="2" name="文字方塊 1"/>
          <p:cNvSpPr txBox="1"/>
          <p:nvPr/>
        </p:nvSpPr>
        <p:spPr>
          <a:xfrm>
            <a:off x="683568" y="987574"/>
            <a:ext cx="7056784" cy="2523768"/>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一、徵稿日期：</a:t>
            </a: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14</a:t>
            </a:r>
            <a:r>
              <a:rPr lang="zh-TW" altLang="en-US" sz="2000" dirty="0">
                <a:latin typeface="標楷體" panose="03000509000000000000" pitchFamily="65" charset="-120"/>
                <a:ea typeface="標楷體" panose="03000509000000000000" pitchFamily="65" charset="-120"/>
              </a:rPr>
              <a:t>期截稿日期至</a:t>
            </a:r>
            <a:r>
              <a:rPr lang="en-US" altLang="zh-TW" sz="2000" dirty="0">
                <a:latin typeface="標楷體" panose="03000509000000000000" pitchFamily="65" charset="-120"/>
                <a:ea typeface="標楷體" panose="03000509000000000000" pitchFamily="65" charset="-120"/>
              </a:rPr>
              <a:t>110</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日止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二、徵稿類型</a:t>
            </a:r>
            <a:r>
              <a:rPr lang="zh-TW" altLang="en-US" sz="2000" b="1" dirty="0" smtClean="0">
                <a:latin typeface="標楷體" panose="03000509000000000000" pitchFamily="65" charset="-120"/>
                <a:ea typeface="標楷體" panose="03000509000000000000" pitchFamily="65" charset="-120"/>
              </a:rPr>
              <a:t>：</a:t>
            </a:r>
            <a:endParaRPr lang="en-US" altLang="zh-TW" sz="2000" b="1"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文字：中文與太魯閣族語</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羅馬拼音</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文化歷史：</a:t>
            </a:r>
          </a:p>
          <a:p>
            <a:r>
              <a:rPr lang="en-US" altLang="zh-TW" sz="2000" dirty="0" smtClean="0">
                <a:latin typeface="標楷體" panose="03000509000000000000" pitchFamily="65" charset="-120"/>
                <a:ea typeface="標楷體" panose="03000509000000000000" pitchFamily="65" charset="-120"/>
              </a:rPr>
              <a:t>    1</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以太魯閣族或台灣原住民族相關之文化歷史題材為主。</a:t>
            </a:r>
          </a:p>
          <a:p>
            <a:r>
              <a:rPr lang="en-US" altLang="zh-TW" sz="2000" dirty="0" smtClean="0">
                <a:latin typeface="標楷體" panose="03000509000000000000" pitchFamily="65" charset="-120"/>
                <a:ea typeface="標楷體" panose="03000509000000000000" pitchFamily="65" charset="-120"/>
              </a:rPr>
              <a:t>    2</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文字限制</a:t>
            </a:r>
            <a:r>
              <a:rPr lang="en-US" altLang="zh-TW" sz="2000" dirty="0">
                <a:latin typeface="標楷體" panose="03000509000000000000" pitchFamily="65" charset="-120"/>
                <a:ea typeface="標楷體" panose="03000509000000000000" pitchFamily="65" charset="-120"/>
              </a:rPr>
              <a:t>1,600</a:t>
            </a:r>
            <a:r>
              <a:rPr lang="zh-TW" altLang="en-US" sz="2000" dirty="0">
                <a:latin typeface="標楷體" panose="03000509000000000000" pitchFamily="65" charset="-120"/>
                <a:ea typeface="標楷體" panose="03000509000000000000" pitchFamily="65" charset="-120"/>
              </a:rPr>
              <a:t>字以內，至少</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張圖</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照</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片。</a:t>
            </a:r>
          </a:p>
          <a:p>
            <a:r>
              <a:rPr lang="zh-TW" altLang="en-US" dirty="0"/>
              <a:t>　</a:t>
            </a:r>
            <a:endParaRPr lang="zh-TW" altLang="en-US" dirty="0"/>
          </a:p>
        </p:txBody>
      </p:sp>
    </p:spTree>
    <p:extLst>
      <p:ext uri="{BB962C8B-B14F-4D97-AF65-F5344CB8AC3E}">
        <p14:creationId xmlns:p14="http://schemas.microsoft.com/office/powerpoint/2010/main" val="2769624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79</a:t>
            </a:fld>
            <a:endParaRPr lang="zh-TW" altLang="en-US"/>
          </a:p>
        </p:txBody>
      </p:sp>
      <p:sp>
        <p:nvSpPr>
          <p:cNvPr id="5" name="文字方塊 4"/>
          <p:cNvSpPr txBox="1"/>
          <p:nvPr/>
        </p:nvSpPr>
        <p:spPr>
          <a:xfrm>
            <a:off x="467544" y="411510"/>
            <a:ext cx="7416823" cy="4678204"/>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文學創作：</a:t>
            </a:r>
          </a:p>
          <a:p>
            <a:r>
              <a:rPr lang="en-US" altLang="zh-TW" sz="2000" dirty="0" smtClean="0">
                <a:latin typeface="標楷體" panose="03000509000000000000" pitchFamily="65" charset="-120"/>
                <a:ea typeface="標楷體" panose="03000509000000000000" pitchFamily="65" charset="-120"/>
              </a:rPr>
              <a:t>    1</a:t>
            </a:r>
            <a:r>
              <a:rPr lang="en-US" altLang="zh-TW"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短篇小說</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文字限制</a:t>
            </a:r>
            <a:r>
              <a:rPr lang="en-US" altLang="zh-TW" sz="1600" dirty="0">
                <a:latin typeface="標楷體" panose="03000509000000000000" pitchFamily="65" charset="-120"/>
                <a:ea typeface="標楷體" panose="03000509000000000000" pitchFamily="65" charset="-120"/>
              </a:rPr>
              <a:t>1,600</a:t>
            </a:r>
            <a:r>
              <a:rPr lang="zh-TW" altLang="en-US" sz="1600" dirty="0">
                <a:latin typeface="標楷體" panose="03000509000000000000" pitchFamily="65" charset="-120"/>
                <a:ea typeface="標楷體" panose="03000509000000000000" pitchFamily="65" charset="-120"/>
              </a:rPr>
              <a:t>字以內，內容須與太魯閣族</a:t>
            </a:r>
            <a:r>
              <a:rPr lang="zh-TW" altLang="en-US" sz="1600" dirty="0" smtClean="0">
                <a:latin typeface="標楷體" panose="03000509000000000000" pitchFamily="65" charset="-120"/>
                <a:ea typeface="標楷體" panose="03000509000000000000" pitchFamily="65" charset="-120"/>
              </a:rPr>
              <a:t>相關</a:t>
            </a:r>
            <a:r>
              <a:rPr lang="zh-TW" altLang="en-US" sz="1600" dirty="0">
                <a:latin typeface="標楷體" panose="03000509000000000000" pitchFamily="65" charset="-120"/>
                <a:ea typeface="標楷體" panose="03000509000000000000" pitchFamily="65" charset="-120"/>
              </a:rPr>
              <a:t>之題材</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至少</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張圖</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照</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片</a:t>
            </a:r>
            <a:r>
              <a:rPr lang="en-US" altLang="zh-TW" sz="16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en-US" altLang="zh-TW" sz="2000" dirty="0" smtClean="0">
                <a:latin typeface="標楷體" panose="03000509000000000000" pitchFamily="65" charset="-120"/>
                <a:ea typeface="標楷體" panose="03000509000000000000" pitchFamily="65" charset="-120"/>
              </a:rPr>
              <a:t>    2</a:t>
            </a:r>
            <a:r>
              <a:rPr lang="en-US" altLang="zh-TW"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散文</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文字限制</a:t>
            </a:r>
            <a:r>
              <a:rPr lang="en-US" altLang="zh-TW" sz="1600" dirty="0">
                <a:latin typeface="標楷體" panose="03000509000000000000" pitchFamily="65" charset="-120"/>
                <a:ea typeface="標楷體" panose="03000509000000000000" pitchFamily="65" charset="-120"/>
              </a:rPr>
              <a:t>1,600</a:t>
            </a:r>
            <a:r>
              <a:rPr lang="zh-TW" altLang="en-US" sz="1600" dirty="0">
                <a:latin typeface="標楷體" panose="03000509000000000000" pitchFamily="65" charset="-120"/>
                <a:ea typeface="標楷體" panose="03000509000000000000" pitchFamily="65" charset="-120"/>
              </a:rPr>
              <a:t>字以內，內容須與太魯閣族相關</a:t>
            </a:r>
            <a:r>
              <a:rPr lang="zh-TW" altLang="en-US" sz="1600" dirty="0" smtClean="0">
                <a:latin typeface="標楷體" panose="03000509000000000000" pitchFamily="65" charset="-120"/>
                <a:ea typeface="標楷體" panose="03000509000000000000" pitchFamily="65" charset="-120"/>
              </a:rPr>
              <a:t>之題材</a:t>
            </a:r>
            <a:r>
              <a:rPr lang="zh-TW" altLang="en-US" sz="1600" dirty="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至少</a:t>
            </a:r>
            <a:endParaRPr lang="en-US" altLang="zh-TW" sz="1600" dirty="0" smtClean="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3</a:t>
            </a:r>
            <a:r>
              <a:rPr lang="zh-TW" altLang="en-US" sz="1600" dirty="0">
                <a:latin typeface="標楷體" panose="03000509000000000000" pitchFamily="65" charset="-120"/>
                <a:ea typeface="標楷體" panose="03000509000000000000" pitchFamily="65" charset="-120"/>
              </a:rPr>
              <a:t>張圖</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照</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片</a:t>
            </a:r>
            <a:r>
              <a:rPr lang="en-US" altLang="zh-TW" sz="16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en-US" altLang="zh-TW" sz="2000" dirty="0" smtClean="0">
                <a:latin typeface="標楷體" panose="03000509000000000000" pitchFamily="65" charset="-120"/>
                <a:ea typeface="標楷體" panose="03000509000000000000" pitchFamily="65" charset="-120"/>
              </a:rPr>
              <a:t>    3</a:t>
            </a:r>
            <a:r>
              <a:rPr lang="en-US" altLang="zh-TW"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新詩</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不限文字及圖</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照</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片數量，內容須與太魯閣族</a:t>
            </a:r>
            <a:r>
              <a:rPr lang="zh-TW" altLang="en-US" sz="1600" dirty="0" smtClean="0">
                <a:latin typeface="標楷體" panose="03000509000000000000" pitchFamily="65" charset="-120"/>
                <a:ea typeface="標楷體" panose="03000509000000000000" pitchFamily="65" charset="-120"/>
              </a:rPr>
              <a:t>相關</a:t>
            </a:r>
            <a:r>
              <a:rPr lang="zh-TW" altLang="en-US" sz="1600" dirty="0">
                <a:latin typeface="標楷體" panose="03000509000000000000" pitchFamily="65" charset="-120"/>
                <a:ea typeface="標楷體" panose="03000509000000000000" pitchFamily="65" charset="-120"/>
              </a:rPr>
              <a:t>之題材</a:t>
            </a:r>
            <a:r>
              <a:rPr lang="en-US" altLang="zh-TW" sz="16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太魯閣族相關議題：</a:t>
            </a:r>
            <a:r>
              <a:rPr lang="zh-TW" altLang="en-US" sz="2000" b="1" dirty="0">
                <a:latin typeface="標楷體" panose="03000509000000000000" pitchFamily="65" charset="-120"/>
                <a:ea typeface="標楷體" panose="03000509000000000000" pitchFamily="65" charset="-120"/>
              </a:rPr>
              <a:t>部落現況與議題</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文字限制</a:t>
            </a:r>
            <a:r>
              <a:rPr lang="en-US" altLang="zh-TW" sz="1600" dirty="0">
                <a:latin typeface="標楷體" panose="03000509000000000000" pitchFamily="65" charset="-120"/>
                <a:ea typeface="標楷體" panose="03000509000000000000" pitchFamily="65" charset="-120"/>
              </a:rPr>
              <a:t>1,600</a:t>
            </a:r>
            <a:r>
              <a:rPr lang="zh-TW" altLang="en-US" sz="1600" dirty="0">
                <a:latin typeface="標楷體" panose="03000509000000000000" pitchFamily="65" charset="-120"/>
                <a:ea typeface="標楷體" panose="03000509000000000000" pitchFamily="65" charset="-120"/>
              </a:rPr>
              <a:t>字以內</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內容</a:t>
            </a:r>
            <a:r>
              <a:rPr lang="zh-TW" altLang="en-US" sz="1600" dirty="0">
                <a:latin typeface="標楷體" panose="03000509000000000000" pitchFamily="65" charset="-120"/>
                <a:ea typeface="標楷體" panose="03000509000000000000" pitchFamily="65" charset="-120"/>
              </a:rPr>
              <a:t>須與太魯閣族相關之題材，至少</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張圖</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照</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片</a:t>
            </a:r>
            <a:r>
              <a:rPr lang="en-US" altLang="zh-TW" sz="16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學生專區：</a:t>
            </a:r>
          </a:p>
          <a:p>
            <a:r>
              <a:rPr lang="en-US" altLang="zh-TW" sz="2000" dirty="0" smtClean="0">
                <a:latin typeface="標楷體" panose="03000509000000000000" pitchFamily="65" charset="-120"/>
                <a:ea typeface="標楷體" panose="03000509000000000000" pitchFamily="65" charset="-120"/>
              </a:rPr>
              <a:t>    1</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對象：國小、國中及高中</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職</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，包含外鄉太魯閣族學生。</a:t>
            </a:r>
          </a:p>
          <a:p>
            <a:r>
              <a:rPr lang="en-US" altLang="zh-TW" sz="2000" dirty="0" smtClean="0">
                <a:latin typeface="標楷體" panose="03000509000000000000" pitchFamily="65" charset="-120"/>
                <a:ea typeface="標楷體" panose="03000509000000000000" pitchFamily="65" charset="-120"/>
              </a:rPr>
              <a:t>    2</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投稿主題：對於自身文化的認知與部落生活心得。</a:t>
            </a:r>
          </a:p>
          <a:p>
            <a:r>
              <a:rPr lang="en-US" altLang="zh-TW" sz="2000" dirty="0" smtClean="0">
                <a:latin typeface="標楷體" panose="03000509000000000000" pitchFamily="65" charset="-120"/>
                <a:ea typeface="標楷體" panose="03000509000000000000" pitchFamily="65" charset="-120"/>
              </a:rPr>
              <a:t>    3</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每篇至少</a:t>
            </a:r>
            <a:r>
              <a:rPr lang="en-US" altLang="zh-TW" sz="2000" dirty="0">
                <a:latin typeface="標楷體" panose="03000509000000000000" pitchFamily="65" charset="-120"/>
                <a:ea typeface="標楷體" panose="03000509000000000000" pitchFamily="65" charset="-120"/>
              </a:rPr>
              <a:t>400</a:t>
            </a:r>
            <a:r>
              <a:rPr lang="zh-TW" altLang="en-US" sz="2000" dirty="0">
                <a:latin typeface="標楷體" panose="03000509000000000000" pitchFamily="65" charset="-120"/>
                <a:ea typeface="標楷體" panose="03000509000000000000" pitchFamily="65" charset="-120"/>
              </a:rPr>
              <a:t>字以上，提供</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張圖</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照</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片。</a:t>
            </a:r>
          </a:p>
          <a:p>
            <a:endParaRPr lang="zh-TW" altLang="en-US" dirty="0"/>
          </a:p>
        </p:txBody>
      </p:sp>
    </p:spTree>
    <p:extLst>
      <p:ext uri="{BB962C8B-B14F-4D97-AF65-F5344CB8AC3E}">
        <p14:creationId xmlns:p14="http://schemas.microsoft.com/office/powerpoint/2010/main" val="5186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339752" y="1131590"/>
            <a:ext cx="676875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承辦員介紹</a:t>
            </a:r>
            <a:endParaRPr lang="en-US" altLang="zh-TW"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a:t>
            </a:fld>
            <a:endParaRPr lang="zh-TW" altLang="en-US"/>
          </a:p>
        </p:txBody>
      </p:sp>
    </p:spTree>
    <p:extLst>
      <p:ext uri="{BB962C8B-B14F-4D97-AF65-F5344CB8AC3E}">
        <p14:creationId xmlns:p14="http://schemas.microsoft.com/office/powerpoint/2010/main" val="210090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80</a:t>
            </a:fld>
            <a:endParaRPr lang="zh-TW" altLang="en-US"/>
          </a:p>
        </p:txBody>
      </p:sp>
      <p:sp>
        <p:nvSpPr>
          <p:cNvPr id="5" name="文字方塊 4"/>
          <p:cNvSpPr txBox="1"/>
          <p:nvPr/>
        </p:nvSpPr>
        <p:spPr>
          <a:xfrm>
            <a:off x="683569" y="915566"/>
            <a:ext cx="6984776" cy="2831544"/>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三、審查制度：</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審查委員：審查委員</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位，以審查委員加總之平均分數</a:t>
            </a:r>
            <a:r>
              <a:rPr lang="zh-TW" altLang="en-US" sz="2000" dirty="0" smtClean="0">
                <a:latin typeface="標楷體" panose="03000509000000000000" pitchFamily="65" charset="-120"/>
                <a:ea typeface="標楷體" panose="03000509000000000000" pitchFamily="65" charset="-120"/>
              </a:rPr>
              <a:t>為</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依據</a:t>
            </a:r>
            <a:r>
              <a:rPr lang="zh-TW" altLang="en-US" sz="2000" dirty="0">
                <a:latin typeface="標楷體" panose="03000509000000000000" pitchFamily="65" charset="-120"/>
                <a:ea typeface="標楷體" panose="03000509000000000000" pitchFamily="65" charset="-120"/>
              </a:rPr>
              <a:t>。</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評分標準：</a:t>
            </a:r>
          </a:p>
          <a:p>
            <a:r>
              <a:rPr lang="en-US" altLang="zh-TW" sz="2000" dirty="0" smtClean="0">
                <a:latin typeface="標楷體" panose="03000509000000000000" pitchFamily="65" charset="-120"/>
                <a:ea typeface="標楷體" panose="03000509000000000000" pitchFamily="65" charset="-120"/>
              </a:rPr>
              <a:t>    1. 75</a:t>
            </a:r>
            <a:r>
              <a:rPr lang="zh-TW" altLang="en-US" sz="2000" dirty="0">
                <a:latin typeface="標楷體" panose="03000509000000000000" pitchFamily="65" charset="-120"/>
                <a:ea typeface="標楷體" panose="03000509000000000000" pitchFamily="65" charset="-120"/>
              </a:rPr>
              <a:t>分以下：退件。</a:t>
            </a:r>
          </a:p>
          <a:p>
            <a:r>
              <a:rPr lang="en-US" altLang="zh-TW" sz="2000" dirty="0" smtClean="0">
                <a:latin typeface="標楷體" panose="03000509000000000000" pitchFamily="65" charset="-120"/>
                <a:ea typeface="標楷體" panose="03000509000000000000" pitchFamily="65" charset="-120"/>
              </a:rPr>
              <a:t>    2</a:t>
            </a:r>
            <a:r>
              <a:rPr lang="en-US" altLang="zh-TW" sz="2000" dirty="0">
                <a:latin typeface="標楷體" panose="03000509000000000000" pitchFamily="65" charset="-120"/>
                <a:ea typeface="標楷體" panose="03000509000000000000" pitchFamily="65" charset="-120"/>
              </a:rPr>
              <a:t>. 75</a:t>
            </a:r>
            <a:r>
              <a:rPr lang="zh-TW" altLang="en-US" sz="2000" dirty="0">
                <a:latin typeface="標楷體" panose="03000509000000000000" pitchFamily="65" charset="-120"/>
                <a:ea typeface="標楷體" panose="03000509000000000000" pitchFamily="65" charset="-120"/>
              </a:rPr>
              <a:t>分</a:t>
            </a:r>
            <a:r>
              <a:rPr lang="en-US" altLang="zh-TW" sz="2000" dirty="0">
                <a:latin typeface="標楷體" panose="03000509000000000000" pitchFamily="65" charset="-120"/>
                <a:ea typeface="標楷體" panose="03000509000000000000" pitchFamily="65" charset="-120"/>
              </a:rPr>
              <a:t>-80</a:t>
            </a:r>
            <a:r>
              <a:rPr lang="zh-TW" altLang="en-US" sz="2000" dirty="0">
                <a:latin typeface="標楷體" panose="03000509000000000000" pitchFamily="65" charset="-120"/>
                <a:ea typeface="標楷體" panose="03000509000000000000" pitchFamily="65" charset="-120"/>
              </a:rPr>
              <a:t>分退回修改再送審</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依審查委員建議修改</a:t>
            </a:r>
            <a:r>
              <a:rPr lang="en-US"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再審</a:t>
            </a:r>
            <a:r>
              <a:rPr lang="zh-TW" altLang="en-US" sz="2000" dirty="0">
                <a:latin typeface="標楷體" panose="03000509000000000000" pitchFamily="65" charset="-120"/>
                <a:ea typeface="標楷體" panose="03000509000000000000" pitchFamily="65" charset="-120"/>
              </a:rPr>
              <a:t>後通過即錄取。</a:t>
            </a:r>
          </a:p>
          <a:p>
            <a:r>
              <a:rPr lang="en-US" altLang="zh-TW" sz="2000" dirty="0" smtClean="0">
                <a:latin typeface="標楷體" panose="03000509000000000000" pitchFamily="65" charset="-120"/>
                <a:ea typeface="標楷體" panose="03000509000000000000" pitchFamily="65" charset="-120"/>
              </a:rPr>
              <a:t>    3</a:t>
            </a:r>
            <a:r>
              <a:rPr lang="en-US" altLang="zh-TW" sz="2000" dirty="0">
                <a:latin typeface="標楷體" panose="03000509000000000000" pitchFamily="65" charset="-120"/>
                <a:ea typeface="標楷體" panose="03000509000000000000" pitchFamily="65" charset="-120"/>
              </a:rPr>
              <a:t>. 80</a:t>
            </a:r>
            <a:r>
              <a:rPr lang="zh-TW" altLang="en-US" sz="2000" dirty="0">
                <a:latin typeface="標楷體" panose="03000509000000000000" pitchFamily="65" charset="-120"/>
                <a:ea typeface="標楷體" panose="03000509000000000000" pitchFamily="65" charset="-120"/>
              </a:rPr>
              <a:t>分以上：錄取。</a:t>
            </a:r>
          </a:p>
          <a:p>
            <a:endParaRPr lang="zh-TW" altLang="en-US" dirty="0"/>
          </a:p>
        </p:txBody>
      </p:sp>
    </p:spTree>
    <p:extLst>
      <p:ext uri="{BB962C8B-B14F-4D97-AF65-F5344CB8AC3E}">
        <p14:creationId xmlns:p14="http://schemas.microsoft.com/office/powerpoint/2010/main" val="42135796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81</a:t>
            </a:fld>
            <a:endParaRPr lang="zh-TW" altLang="en-US"/>
          </a:p>
        </p:txBody>
      </p:sp>
      <p:sp>
        <p:nvSpPr>
          <p:cNvPr id="5" name="文字方塊 4"/>
          <p:cNvSpPr txBox="1"/>
          <p:nvPr/>
        </p:nvSpPr>
        <p:spPr>
          <a:xfrm>
            <a:off x="756920" y="820326"/>
            <a:ext cx="6839416" cy="3447098"/>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四、 注意事項：</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錄取文案本所有刪減調整之權利。</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錄取後不等同於當期刊登。</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投稿文案須附作者簡介</a:t>
            </a:r>
            <a:r>
              <a:rPr lang="en-US" altLang="zh-TW" sz="2000" dirty="0">
                <a:latin typeface="標楷體" panose="03000509000000000000" pitchFamily="65" charset="-120"/>
                <a:ea typeface="標楷體" panose="03000509000000000000" pitchFamily="65" charset="-120"/>
              </a:rPr>
              <a:t>(50</a:t>
            </a:r>
            <a:r>
              <a:rPr lang="zh-TW" altLang="en-US" sz="2000" dirty="0">
                <a:latin typeface="標楷體" panose="03000509000000000000" pitchFamily="65" charset="-120"/>
                <a:ea typeface="標楷體" panose="03000509000000000000" pitchFamily="65" charset="-120"/>
              </a:rPr>
              <a:t>字內</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照片、個人基本資料</a:t>
            </a:r>
            <a:r>
              <a:rPr lang="zh-TW" altLang="en-US" sz="2000" dirty="0" smtClean="0">
                <a:latin typeface="標楷體" panose="03000509000000000000" pitchFamily="65" charset="-120"/>
                <a:ea typeface="標楷體" panose="03000509000000000000" pitchFamily="65" charset="-120"/>
              </a:rPr>
              <a:t>及</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電子信箱</a:t>
            </a:r>
            <a:r>
              <a:rPr lang="zh-TW" altLang="en-US" sz="2000" dirty="0">
                <a:latin typeface="標楷體" panose="03000509000000000000" pitchFamily="65" charset="-120"/>
                <a:ea typeface="標楷體" panose="03000509000000000000" pitchFamily="65" charset="-120"/>
              </a:rPr>
              <a:t>。</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若投稿文案涉及抄襲，本所可回收撰述費，並保留</a:t>
            </a:r>
            <a:r>
              <a:rPr lang="zh-TW" altLang="en-US" sz="2000" dirty="0" smtClean="0">
                <a:latin typeface="標楷體" panose="03000509000000000000" pitchFamily="65" charset="-120"/>
                <a:ea typeface="標楷體" panose="03000509000000000000" pitchFamily="65" charset="-120"/>
              </a:rPr>
              <a:t>法律</a:t>
            </a:r>
            <a:endParaRPr lang="en-US" altLang="zh-TW" sz="2000" dirty="0" smtClean="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追溯</a:t>
            </a:r>
            <a:r>
              <a:rPr lang="zh-TW" altLang="en-US" sz="2000" dirty="0">
                <a:latin typeface="標楷體" panose="03000509000000000000" pitchFamily="65" charset="-120"/>
                <a:ea typeface="標楷體" panose="03000509000000000000" pitchFamily="65" charset="-120"/>
              </a:rPr>
              <a:t>權。</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其他未盡事宜本所有權調整公告內容及規定。</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六</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本期未入選的文章將列入下一期再審。</a:t>
            </a:r>
          </a:p>
          <a:p>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請將文案以</a:t>
            </a:r>
            <a:r>
              <a:rPr lang="en-US" altLang="zh-TW" sz="2000" dirty="0">
                <a:latin typeface="標楷體" panose="03000509000000000000" pitchFamily="65" charset="-120"/>
                <a:ea typeface="標楷體" panose="03000509000000000000" pitchFamily="65" charset="-120"/>
              </a:rPr>
              <a:t>Word</a:t>
            </a:r>
            <a:r>
              <a:rPr lang="zh-TW" altLang="en-US" sz="2000" dirty="0">
                <a:latin typeface="標楷體" panose="03000509000000000000" pitchFamily="65" charset="-120"/>
                <a:ea typeface="標楷體" panose="03000509000000000000" pitchFamily="65" charset="-120"/>
              </a:rPr>
              <a:t>檔傳送至</a:t>
            </a:r>
            <a:r>
              <a:rPr lang="en-US" altLang="zh-TW" sz="2000" dirty="0">
                <a:latin typeface="標楷體" panose="03000509000000000000" pitchFamily="65" charset="-120"/>
                <a:ea typeface="標楷體" panose="03000509000000000000" pitchFamily="65" charset="-120"/>
              </a:rPr>
              <a:t>jung068843@gmail.com</a:t>
            </a:r>
            <a:r>
              <a:rPr lang="zh-TW" altLang="en-US" sz="20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4221667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82</a:t>
            </a:fld>
            <a:endParaRPr lang="zh-TW" altLang="en-US"/>
          </a:p>
        </p:txBody>
      </p:sp>
      <p:sp>
        <p:nvSpPr>
          <p:cNvPr id="5" name="文字方塊 4"/>
          <p:cNvSpPr txBox="1"/>
          <p:nvPr/>
        </p:nvSpPr>
        <p:spPr>
          <a:xfrm>
            <a:off x="827584" y="915566"/>
            <a:ext cx="6724918" cy="3447098"/>
          </a:xfrm>
          <a:prstGeom prst="rect">
            <a:avLst/>
          </a:prstGeom>
          <a:noFill/>
        </p:spPr>
        <p:txBody>
          <a:bodyPr wrap="none" rtlCol="0">
            <a:spAutoFit/>
          </a:bodyPr>
          <a:lstStyle/>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八</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稿費：</a:t>
            </a: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文化歷史：每字</a:t>
            </a:r>
            <a:r>
              <a:rPr lang="en-US" altLang="zh-TW" sz="2000" dirty="0">
                <a:latin typeface="標楷體" panose="03000509000000000000" pitchFamily="65" charset="-120"/>
                <a:ea typeface="標楷體" panose="03000509000000000000" pitchFamily="65" charset="-120"/>
              </a:rPr>
              <a:t>1.2</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不含標點符號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文學創作：小說每字</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不含標點符號</a:t>
            </a:r>
            <a:r>
              <a:rPr lang="en-US" altLang="zh-TW" sz="2000" dirty="0" smtClean="0">
                <a:latin typeface="標楷體" panose="03000509000000000000" pitchFamily="65" charset="-120"/>
                <a:ea typeface="標楷體" panose="03000509000000000000" pitchFamily="65" charset="-120"/>
              </a:rPr>
              <a:t>)</a:t>
            </a: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散文</a:t>
            </a:r>
            <a:r>
              <a:rPr lang="zh-TW" altLang="en-US" sz="2000" dirty="0">
                <a:latin typeface="標楷體" panose="03000509000000000000" pitchFamily="65" charset="-120"/>
                <a:ea typeface="標楷體" panose="03000509000000000000" pitchFamily="65" charset="-120"/>
              </a:rPr>
              <a:t>每字</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不含標點符號</a:t>
            </a:r>
            <a:r>
              <a:rPr lang="en-US" altLang="zh-TW" sz="2000" dirty="0" smtClean="0">
                <a:latin typeface="標楷體" panose="03000509000000000000" pitchFamily="65" charset="-120"/>
                <a:ea typeface="標楷體" panose="03000509000000000000" pitchFamily="65" charset="-120"/>
              </a:rPr>
              <a:t>)</a:t>
            </a:r>
          </a:p>
          <a:p>
            <a:r>
              <a:rPr lang="en-US" altLang="zh-TW" sz="2000" dirty="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詩</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每篇</a:t>
            </a:r>
            <a:r>
              <a:rPr lang="en-US" altLang="zh-TW" sz="2000" dirty="0">
                <a:latin typeface="標楷體" panose="03000509000000000000" pitchFamily="65" charset="-120"/>
                <a:ea typeface="標楷體" panose="03000509000000000000" pitchFamily="65" charset="-120"/>
              </a:rPr>
              <a:t>800</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部落議題與現況：每字</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不含標點符號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學生專區：每字</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不含標點符號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照片使用費：每張照片</a:t>
            </a:r>
            <a:r>
              <a:rPr lang="en-US" altLang="zh-TW" sz="2000" dirty="0">
                <a:latin typeface="標楷體" panose="03000509000000000000" pitchFamily="65" charset="-120"/>
                <a:ea typeface="標楷體" panose="03000509000000000000" pitchFamily="65" charset="-120"/>
              </a:rPr>
              <a:t>100</a:t>
            </a:r>
            <a:r>
              <a:rPr lang="zh-TW" altLang="en-US" sz="2000" dirty="0">
                <a:latin typeface="標楷體" panose="03000509000000000000" pitchFamily="65" charset="-120"/>
                <a:ea typeface="標楷體" panose="03000509000000000000" pitchFamily="65" charset="-120"/>
              </a:rPr>
              <a:t>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照片解析度需清晰</a:t>
            </a:r>
            <a:r>
              <a:rPr lang="en-US"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五、承辦人：</a:t>
            </a:r>
            <a:r>
              <a:rPr lang="zh-TW" altLang="en-US" sz="2000" dirty="0">
                <a:latin typeface="標楷體" panose="03000509000000000000" pitchFamily="65" charset="-120"/>
                <a:ea typeface="標楷體" panose="03000509000000000000" pitchFamily="65" charset="-120"/>
              </a:rPr>
              <a:t>花蓮縣秀林鄉公所 </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樊珍怡</a:t>
            </a:r>
            <a:r>
              <a:rPr lang="en-US" altLang="zh-TW" sz="2000" dirty="0">
                <a:latin typeface="標楷體" panose="03000509000000000000" pitchFamily="65" charset="-120"/>
                <a:ea typeface="標楷體" panose="03000509000000000000" pitchFamily="65" charset="-120"/>
              </a:rPr>
              <a:t>03-8612116#706</a:t>
            </a:r>
          </a:p>
          <a:p>
            <a:endParaRPr lang="zh-TW" altLang="en-US" dirty="0"/>
          </a:p>
        </p:txBody>
      </p:sp>
    </p:spTree>
    <p:extLst>
      <p:ext uri="{BB962C8B-B14F-4D97-AF65-F5344CB8AC3E}">
        <p14:creationId xmlns:p14="http://schemas.microsoft.com/office/powerpoint/2010/main" val="2266938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3059832" y="987574"/>
            <a:ext cx="590465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中心活動</a:t>
            </a:r>
            <a:r>
              <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sym typeface="+mn-ea"/>
              </a:rPr>
              <a:t>辦理</a:t>
            </a:r>
            <a:endPar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83</a:t>
            </a:fld>
            <a:endParaRPr lang="zh-TW" altLang="en-US"/>
          </a:p>
        </p:txBody>
      </p:sp>
    </p:spTree>
    <p:extLst>
      <p:ext uri="{BB962C8B-B14F-4D97-AF65-F5344CB8AC3E}">
        <p14:creationId xmlns:p14="http://schemas.microsoft.com/office/powerpoint/2010/main" val="13084806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457200" y="346348"/>
            <a:ext cx="8229600" cy="857250"/>
          </a:xfrm>
        </p:spPr>
        <p:txBody>
          <a:bodyPr>
            <a:noAutofit/>
          </a:bodyPr>
          <a:lstStyle/>
          <a:p>
            <a:pPr algn="l"/>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2</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月份</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471431708"/>
              </p:ext>
            </p:extLst>
          </p:nvPr>
        </p:nvGraphicFramePr>
        <p:xfrm>
          <a:off x="107504" y="1275606"/>
          <a:ext cx="7560840" cy="1402080"/>
        </p:xfrm>
        <a:graphic>
          <a:graphicData uri="http://schemas.openxmlformats.org/drawingml/2006/table">
            <a:tbl>
              <a:tblPr firstRow="1" bandRow="1">
                <a:tableStyleId>{5C22544A-7EE6-4342-B048-85BDC9FD1C3A}</a:tableStyleId>
              </a:tblPr>
              <a:tblGrid>
                <a:gridCol w="2592288"/>
                <a:gridCol w="2095253"/>
                <a:gridCol w="2873299"/>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marL="92367" marR="92367"/>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marL="92367" marR="92367"/>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marL="92367" marR="92367"/>
                </a:tc>
              </a:tr>
              <a:tr h="370840">
                <a:tc>
                  <a:txBody>
                    <a:bodyPr/>
                    <a:lstStyle/>
                    <a:p>
                      <a:pPr algn="l"/>
                      <a:r>
                        <a:rPr lang="en-US" altLang="zh-TW" sz="2000" dirty="0" smtClean="0">
                          <a:latin typeface="標楷體" panose="03000509000000000000" pitchFamily="65" charset="-120"/>
                          <a:ea typeface="標楷體" panose="03000509000000000000" pitchFamily="65" charset="-120"/>
                        </a:rPr>
                        <a:t>109-2</a:t>
                      </a:r>
                    </a:p>
                    <a:p>
                      <a:pPr algn="l"/>
                      <a:r>
                        <a:rPr lang="zh-TW" altLang="en-US" sz="2000" dirty="0" smtClean="0">
                          <a:latin typeface="標楷體" panose="03000509000000000000" pitchFamily="65" charset="-120"/>
                          <a:ea typeface="標楷體" panose="03000509000000000000" pitchFamily="65" charset="-120"/>
                        </a:rPr>
                        <a:t>原歸．期初部落會議</a:t>
                      </a:r>
                      <a:endParaRPr lang="zh-TW" altLang="en-US" sz="2000" dirty="0">
                        <a:latin typeface="標楷體" panose="03000509000000000000" pitchFamily="65" charset="-120"/>
                        <a:ea typeface="標楷體" panose="03000509000000000000" pitchFamily="65" charset="-120"/>
                      </a:endParaRPr>
                    </a:p>
                  </a:txBody>
                  <a:tcPr marL="92367" marR="92367" anchor="ctr"/>
                </a:tc>
                <a:tc>
                  <a:txBody>
                    <a:bodyPr/>
                    <a:lstStyle/>
                    <a:p>
                      <a:pPr algn="ctr"/>
                      <a:r>
                        <a:rPr lang="en-US" altLang="zh-TW" sz="2000" dirty="0" smtClean="0">
                          <a:latin typeface="標楷體" panose="03000509000000000000" pitchFamily="65" charset="-120"/>
                          <a:ea typeface="標楷體" panose="03000509000000000000" pitchFamily="65" charset="-120"/>
                        </a:rPr>
                        <a:t>110.02.25(</a:t>
                      </a:r>
                      <a:r>
                        <a:rPr lang="zh-TW" altLang="en-US" sz="2000" dirty="0" smtClean="0">
                          <a:latin typeface="標楷體" panose="03000509000000000000" pitchFamily="65" charset="-120"/>
                          <a:ea typeface="標楷體" panose="03000509000000000000" pitchFamily="65" charset="-120"/>
                        </a:rPr>
                        <a:t>四</a:t>
                      </a:r>
                      <a:r>
                        <a:rPr lang="en-US" altLang="zh-TW" sz="2000" dirty="0" smtClean="0">
                          <a:latin typeface="標楷體" panose="03000509000000000000" pitchFamily="65" charset="-120"/>
                          <a:ea typeface="標楷體" panose="03000509000000000000" pitchFamily="65" charset="-120"/>
                        </a:rPr>
                        <a:t>)</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16:30~20:00</a:t>
                      </a:r>
                      <a:endParaRPr lang="zh-TW" altLang="en-US" sz="2000" dirty="0">
                        <a:latin typeface="標楷體" panose="03000509000000000000" pitchFamily="65" charset="-120"/>
                        <a:ea typeface="標楷體" panose="03000509000000000000" pitchFamily="65" charset="-120"/>
                      </a:endParaRPr>
                    </a:p>
                  </a:txBody>
                  <a:tcPr marL="92367" marR="92367" anchor="ctr"/>
                </a:tc>
                <a:tc>
                  <a:txBody>
                    <a:bodyPr/>
                    <a:lstStyle/>
                    <a:p>
                      <a:pPr algn="l"/>
                      <a:r>
                        <a:rPr lang="zh-TW" altLang="en-US" sz="2000" dirty="0" smtClean="0">
                          <a:latin typeface="標楷體" panose="03000509000000000000" pitchFamily="65" charset="-120"/>
                          <a:ea typeface="標楷體" panose="03000509000000000000" pitchFamily="65" charset="-120"/>
                        </a:rPr>
                        <a:t>報告本學期原資中心活動辦理，宣導原住民學生相關之權益。</a:t>
                      </a:r>
                      <a:endParaRPr lang="zh-TW" altLang="en-US" sz="2000" dirty="0">
                        <a:latin typeface="標楷體" panose="03000509000000000000" pitchFamily="65" charset="-120"/>
                        <a:ea typeface="標楷體" panose="03000509000000000000" pitchFamily="65" charset="-120"/>
                      </a:endParaRPr>
                    </a:p>
                  </a:txBody>
                  <a:tcPr marL="92367" marR="92367"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84</a:t>
            </a:fld>
            <a:endParaRPr lang="zh-TW" altLang="en-US"/>
          </a:p>
        </p:txBody>
      </p:sp>
    </p:spTree>
    <p:extLst>
      <p:ext uri="{BB962C8B-B14F-4D97-AF65-F5344CB8AC3E}">
        <p14:creationId xmlns:p14="http://schemas.microsoft.com/office/powerpoint/2010/main" val="17065093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754105384"/>
              </p:ext>
            </p:extLst>
          </p:nvPr>
        </p:nvGraphicFramePr>
        <p:xfrm>
          <a:off x="107503" y="1275606"/>
          <a:ext cx="7560841" cy="2712720"/>
        </p:xfrm>
        <a:graphic>
          <a:graphicData uri="http://schemas.openxmlformats.org/drawingml/2006/table">
            <a:tbl>
              <a:tblPr firstRow="1" bandRow="1">
                <a:tableStyleId>{5C22544A-7EE6-4342-B048-85BDC9FD1C3A}</a:tableStyleId>
              </a:tblPr>
              <a:tblGrid>
                <a:gridCol w="2772857"/>
                <a:gridCol w="1907664"/>
                <a:gridCol w="2880320"/>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tc>
              </a:tr>
              <a:tr h="453608">
                <a:tc>
                  <a:txBody>
                    <a:bodyPr/>
                    <a:lstStyle/>
                    <a:p>
                      <a:r>
                        <a:rPr lang="zh-TW" altLang="en-US" sz="2000" dirty="0" smtClean="0">
                          <a:latin typeface="標楷體" panose="03000509000000000000" pitchFamily="65" charset="-120"/>
                          <a:ea typeface="標楷體" panose="03000509000000000000" pitchFamily="65" charset="-120"/>
                        </a:rPr>
                        <a:t>族語課程</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每周四，晚上</a:t>
                      </a:r>
                      <a:r>
                        <a:rPr lang="en-US" altLang="zh-TW" sz="2000" dirty="0" smtClean="0">
                          <a:latin typeface="標楷體" panose="03000509000000000000" pitchFamily="65" charset="-120"/>
                          <a:ea typeface="標楷體" panose="03000509000000000000" pitchFamily="65" charset="-120"/>
                        </a:rPr>
                        <a:t>17:30~19:30</a:t>
                      </a:r>
                    </a:p>
                  </a:txBody>
                  <a:tcPr anchor="ctr"/>
                </a:tc>
                <a:tc>
                  <a:txBody>
                    <a:bodyPr/>
                    <a:lstStyle/>
                    <a:p>
                      <a:pPr lvl="0"/>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族語課程學習</a:t>
                      </a:r>
                      <a:endParaRPr lang="zh-TW" altLang="zh-TW" sz="2000" kern="1200" dirty="0" smtClean="0">
                        <a:solidFill>
                          <a:schemeClr val="dk1"/>
                        </a:solidFill>
                        <a:effectLst/>
                        <a:latin typeface="標楷體" panose="03000509000000000000" pitchFamily="65" charset="-120"/>
                        <a:ea typeface="標楷體" panose="03000509000000000000" pitchFamily="65" charset="-120"/>
                        <a:cs typeface="+mn-cs"/>
                      </a:endParaRPr>
                    </a:p>
                  </a:txBody>
                  <a:tcPr anchor="ctr"/>
                </a:tc>
              </a:tr>
              <a:tr h="453608">
                <a:tc>
                  <a:txBody>
                    <a:bodyPr/>
                    <a:lstStyle/>
                    <a:p>
                      <a:r>
                        <a:rPr lang="zh-TW" altLang="en-US" sz="2000" dirty="0" smtClean="0">
                          <a:latin typeface="標楷體" panose="03000509000000000000" pitchFamily="65" charset="-120"/>
                          <a:ea typeface="標楷體" panose="03000509000000000000" pitchFamily="65" charset="-120"/>
                        </a:rPr>
                        <a:t>企業參訪</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110.03.16(</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br>
                        <a:rPr lang="en-US" altLang="zh-TW" sz="2000" dirty="0" smtClean="0">
                          <a:latin typeface="標楷體" panose="03000509000000000000" pitchFamily="65" charset="-120"/>
                          <a:ea typeface="標楷體" panose="03000509000000000000" pitchFamily="65" charset="-120"/>
                        </a:rPr>
                      </a:br>
                      <a:r>
                        <a:rPr lang="en-US" altLang="zh-TW" sz="2000" dirty="0" smtClean="0">
                          <a:latin typeface="標楷體" panose="03000509000000000000" pitchFamily="65" charset="-120"/>
                          <a:ea typeface="標楷體" panose="03000509000000000000" pitchFamily="65" charset="-120"/>
                        </a:rPr>
                        <a:t>(08:30~16:00)</a:t>
                      </a:r>
                    </a:p>
                  </a:txBody>
                  <a:tcPr anchor="ctr"/>
                </a:tc>
                <a:tc>
                  <a:txBody>
                    <a:bodyPr/>
                    <a:lstStyle/>
                    <a:p>
                      <a:pPr lvl="0"/>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邀請職場達人分享面試技巧及職場經驗</a:t>
                      </a: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行推介媒合及職業訓練、技能檢定及創業資源等訊息宣導。</a:t>
                      </a:r>
                    </a:p>
                  </a:txBody>
                  <a:tcPr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85</a:t>
            </a:fld>
            <a:endParaRPr lang="zh-TW" altLang="en-US"/>
          </a:p>
        </p:txBody>
      </p:sp>
      <p:sp>
        <p:nvSpPr>
          <p:cNvPr id="6" name="標題 2"/>
          <p:cNvSpPr txBox="1">
            <a:spLocks/>
          </p:cNvSpPr>
          <p:nvPr/>
        </p:nvSpPr>
        <p:spPr>
          <a:xfrm>
            <a:off x="457200" y="346348"/>
            <a:ext cx="82296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3</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月份</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16112682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979898642"/>
              </p:ext>
            </p:extLst>
          </p:nvPr>
        </p:nvGraphicFramePr>
        <p:xfrm>
          <a:off x="107504" y="1275606"/>
          <a:ext cx="7632848" cy="2804160"/>
        </p:xfrm>
        <a:graphic>
          <a:graphicData uri="http://schemas.openxmlformats.org/drawingml/2006/table">
            <a:tbl>
              <a:tblPr firstRow="1" bandRow="1">
                <a:tableStyleId>{5C22544A-7EE6-4342-B048-85BDC9FD1C3A}</a:tableStyleId>
              </a:tblPr>
              <a:tblGrid>
                <a:gridCol w="2773442"/>
                <a:gridCol w="1907078"/>
                <a:gridCol w="2952328"/>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族語課程</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每周四，晚上</a:t>
                      </a:r>
                      <a:r>
                        <a:rPr lang="en-US" altLang="zh-TW" sz="2000" dirty="0" smtClean="0">
                          <a:latin typeface="標楷體" panose="03000509000000000000" pitchFamily="65" charset="-120"/>
                          <a:ea typeface="標楷體" panose="03000509000000000000" pitchFamily="65" charset="-120"/>
                        </a:rPr>
                        <a:t>17:30~19:30</a:t>
                      </a:r>
                    </a:p>
                  </a:txBody>
                  <a:tcPr anchor="ctr"/>
                </a:tc>
                <a:tc>
                  <a:txBody>
                    <a:bodyPr/>
                    <a:lstStyle/>
                    <a:p>
                      <a:pPr lvl="0"/>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族語課程學習</a:t>
                      </a:r>
                      <a:endParaRPr lang="zh-TW" altLang="zh-TW" sz="2000" kern="1200" dirty="0" smtClean="0">
                        <a:solidFill>
                          <a:schemeClr val="dk1"/>
                        </a:solidFill>
                        <a:effectLst/>
                        <a:latin typeface="標楷體" panose="03000509000000000000" pitchFamily="65" charset="-120"/>
                        <a:ea typeface="標楷體" panose="03000509000000000000" pitchFamily="65" charset="-120"/>
                        <a:cs typeface="+mn-cs"/>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返鄉學習</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110.04.03(</a:t>
                      </a:r>
                      <a:r>
                        <a:rPr lang="zh-TW" altLang="en-US" sz="2000" dirty="0" smtClean="0">
                          <a:latin typeface="標楷體" panose="03000509000000000000" pitchFamily="65" charset="-120"/>
                          <a:ea typeface="標楷體" panose="03000509000000000000" pitchFamily="65" charset="-120"/>
                        </a:rPr>
                        <a:t>六</a:t>
                      </a: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a:t>
                      </a:r>
                    </a:p>
                    <a:p>
                      <a:pPr algn="ctr"/>
                      <a:r>
                        <a:rPr lang="en-US" altLang="zh-TW" sz="2000" dirty="0" smtClean="0">
                          <a:latin typeface="標楷體" panose="03000509000000000000" pitchFamily="65" charset="-120"/>
                          <a:ea typeface="標楷體" panose="03000509000000000000" pitchFamily="65" charset="-120"/>
                        </a:rPr>
                        <a:t>110.04.06(</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p>
                  </a:txBody>
                  <a:tcPr anchor="ctr"/>
                </a:tc>
                <a:tc>
                  <a:txBody>
                    <a:bodyPr/>
                    <a:lstStyle/>
                    <a:p>
                      <a:r>
                        <a:rPr lang="zh-TW" altLang="en-US" sz="2000" dirty="0" smtClean="0">
                          <a:latin typeface="標楷體" panose="03000509000000000000" pitchFamily="65" charset="-120"/>
                          <a:ea typeface="標楷體" panose="03000509000000000000" pitchFamily="65" charset="-120"/>
                        </a:rPr>
                        <a:t>返鄉學習當地文化融入生活</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原民生高峰會</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110.04.28(</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全校原住民學生會議，與師長面對面</a:t>
                      </a:r>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86</a:t>
            </a:fld>
            <a:endParaRPr lang="zh-TW" altLang="en-US"/>
          </a:p>
        </p:txBody>
      </p:sp>
      <p:sp>
        <p:nvSpPr>
          <p:cNvPr id="6" name="標題 2"/>
          <p:cNvSpPr>
            <a:spLocks noGrp="1"/>
          </p:cNvSpPr>
          <p:nvPr>
            <p:ph type="title"/>
          </p:nvPr>
        </p:nvSpPr>
        <p:spPr>
          <a:xfrm>
            <a:off x="457200" y="346348"/>
            <a:ext cx="8229600" cy="857250"/>
          </a:xfrm>
        </p:spPr>
        <p:txBody>
          <a:bodyPr>
            <a:noAutofit/>
          </a:bodyPr>
          <a:lstStyle/>
          <a:p>
            <a:pPr algn="l"/>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4</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月份</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16112682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522120130"/>
              </p:ext>
            </p:extLst>
          </p:nvPr>
        </p:nvGraphicFramePr>
        <p:xfrm>
          <a:off x="107504" y="1226790"/>
          <a:ext cx="7632848" cy="3505200"/>
        </p:xfrm>
        <a:graphic>
          <a:graphicData uri="http://schemas.openxmlformats.org/drawingml/2006/table">
            <a:tbl>
              <a:tblPr firstRow="1" bandRow="1">
                <a:tableStyleId>{5C22544A-7EE6-4342-B048-85BDC9FD1C3A}</a:tableStyleId>
              </a:tblPr>
              <a:tblGrid>
                <a:gridCol w="2773442"/>
                <a:gridCol w="1907078"/>
                <a:gridCol w="2952328"/>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族語課程</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每周四，晚上</a:t>
                      </a:r>
                      <a:r>
                        <a:rPr lang="en-US" altLang="zh-TW" sz="2000" dirty="0" smtClean="0">
                          <a:latin typeface="標楷體" panose="03000509000000000000" pitchFamily="65" charset="-120"/>
                          <a:ea typeface="標楷體" panose="03000509000000000000" pitchFamily="65" charset="-120"/>
                        </a:rPr>
                        <a:t>17:30~19:30</a:t>
                      </a:r>
                    </a:p>
                  </a:txBody>
                  <a:tcPr anchor="ctr"/>
                </a:tc>
                <a:tc>
                  <a:txBody>
                    <a:bodyPr/>
                    <a:lstStyle/>
                    <a:p>
                      <a:pPr lvl="0"/>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族語課程學習</a:t>
                      </a:r>
                      <a:endParaRPr lang="zh-TW" altLang="zh-TW" sz="2000" kern="1200" dirty="0" smtClean="0">
                        <a:solidFill>
                          <a:schemeClr val="dk1"/>
                        </a:solidFill>
                        <a:effectLst/>
                        <a:latin typeface="標楷體" panose="03000509000000000000" pitchFamily="65" charset="-120"/>
                        <a:ea typeface="標楷體" panose="03000509000000000000" pitchFamily="65" charset="-120"/>
                        <a:cs typeface="+mn-cs"/>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面試技巧及準備講座</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110.05.05(</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針對面試準備以及履歷表的書寫課程</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職場屬向測驗輔導</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110.05.18(</a:t>
                      </a:r>
                      <a:r>
                        <a:rPr lang="zh-TW" altLang="en-US" sz="2000" dirty="0" smtClean="0">
                          <a:latin typeface="標楷體" panose="03000509000000000000" pitchFamily="65" charset="-120"/>
                          <a:ea typeface="標楷體" panose="03000509000000000000" pitchFamily="65" charset="-120"/>
                        </a:rPr>
                        <a:t>二</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針對大三大四同學的屬向類型測驗。</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文化工作者分享</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110.05.21(</a:t>
                      </a:r>
                      <a:r>
                        <a:rPr lang="zh-TW" altLang="en-US" sz="2000" dirty="0" smtClean="0">
                          <a:latin typeface="標楷體" panose="03000509000000000000" pitchFamily="65" charset="-120"/>
                          <a:ea typeface="標楷體" panose="03000509000000000000" pitchFamily="65" charset="-120"/>
                        </a:rPr>
                        <a:t>五</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latin typeface="標楷體" panose="03000509000000000000" pitchFamily="65" charset="-120"/>
                          <a:ea typeface="標楷體" panose="03000509000000000000" pitchFamily="65" charset="-120"/>
                        </a:rPr>
                        <a:t>邀請文化相關工作者，在工作職場上的心路歷程以及經驗。</a:t>
                      </a:r>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87</a:t>
            </a:fld>
            <a:endParaRPr lang="zh-TW" altLang="en-US"/>
          </a:p>
        </p:txBody>
      </p:sp>
      <p:sp>
        <p:nvSpPr>
          <p:cNvPr id="6" name="標題 2"/>
          <p:cNvSpPr>
            <a:spLocks noGrp="1"/>
          </p:cNvSpPr>
          <p:nvPr>
            <p:ph type="title"/>
          </p:nvPr>
        </p:nvSpPr>
        <p:spPr>
          <a:xfrm>
            <a:off x="457200" y="346348"/>
            <a:ext cx="8229600" cy="857250"/>
          </a:xfrm>
        </p:spPr>
        <p:txBody>
          <a:bodyPr>
            <a:noAutofit/>
          </a:bodyPr>
          <a:lstStyle/>
          <a:p>
            <a:pPr algn="l"/>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5</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月份</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2393012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810398580"/>
              </p:ext>
            </p:extLst>
          </p:nvPr>
        </p:nvGraphicFramePr>
        <p:xfrm>
          <a:off x="107504" y="1275606"/>
          <a:ext cx="7632848" cy="1097280"/>
        </p:xfrm>
        <a:graphic>
          <a:graphicData uri="http://schemas.openxmlformats.org/drawingml/2006/table">
            <a:tbl>
              <a:tblPr firstRow="1" bandRow="1">
                <a:tableStyleId>{5C22544A-7EE6-4342-B048-85BDC9FD1C3A}</a:tableStyleId>
              </a:tblPr>
              <a:tblGrid>
                <a:gridCol w="2773442"/>
                <a:gridCol w="1907078"/>
                <a:gridCol w="2952328"/>
              </a:tblGrid>
              <a:tr h="370840">
                <a:tc>
                  <a:txBody>
                    <a:bodyPr/>
                    <a:lstStyle/>
                    <a:p>
                      <a:pPr algn="ctr"/>
                      <a:r>
                        <a:rPr lang="zh-TW" altLang="en-US" sz="2000" dirty="0" smtClean="0">
                          <a:latin typeface="標楷體" panose="03000509000000000000" pitchFamily="65" charset="-120"/>
                          <a:ea typeface="標楷體" panose="03000509000000000000" pitchFamily="65" charset="-120"/>
                        </a:rPr>
                        <a:t>活動</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時間</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000" dirty="0" smtClean="0">
                          <a:latin typeface="標楷體" panose="03000509000000000000" pitchFamily="65" charset="-120"/>
                          <a:ea typeface="標楷體" panose="03000509000000000000" pitchFamily="65" charset="-120"/>
                        </a:rPr>
                        <a:t>內容</a:t>
                      </a:r>
                      <a:endParaRPr lang="zh-TW" altLang="en-US" sz="2000" dirty="0">
                        <a:latin typeface="標楷體" panose="03000509000000000000" pitchFamily="65" charset="-120"/>
                        <a:ea typeface="標楷體" panose="03000509000000000000" pitchFamily="65" charset="-120"/>
                      </a:endParaRPr>
                    </a:p>
                  </a:txBody>
                  <a:tcPr anchor="ctr"/>
                </a:tc>
              </a:tr>
              <a:tr h="370840">
                <a:tc>
                  <a:txBody>
                    <a:bodyPr/>
                    <a:lstStyle/>
                    <a:p>
                      <a:r>
                        <a:rPr lang="zh-TW" altLang="en-US" sz="2000" dirty="0" smtClean="0">
                          <a:latin typeface="標楷體" panose="03000509000000000000" pitchFamily="65" charset="-120"/>
                          <a:ea typeface="標楷體" panose="03000509000000000000" pitchFamily="65" charset="-120"/>
                        </a:rPr>
                        <a:t>期末部落會議</a:t>
                      </a:r>
                      <a:endParaRPr lang="zh-TW" altLang="en-US" sz="2000" dirty="0">
                        <a:latin typeface="標楷體" panose="03000509000000000000" pitchFamily="65" charset="-120"/>
                        <a:ea typeface="標楷體" panose="03000509000000000000" pitchFamily="65" charset="-120"/>
                      </a:endParaRPr>
                    </a:p>
                  </a:txBody>
                  <a:tcPr anchor="ctr"/>
                </a:tc>
                <a:tc>
                  <a:txBody>
                    <a:bodyPr/>
                    <a:lstStyle/>
                    <a:p>
                      <a:pPr algn="ctr"/>
                      <a:r>
                        <a:rPr lang="en-US" altLang="zh-TW" sz="2000" dirty="0" smtClean="0">
                          <a:latin typeface="標楷體" panose="03000509000000000000" pitchFamily="65" charset="-120"/>
                          <a:ea typeface="標楷體" panose="03000509000000000000" pitchFamily="65" charset="-120"/>
                        </a:rPr>
                        <a:t>110.06.09(</a:t>
                      </a:r>
                      <a:r>
                        <a:rPr lang="zh-TW" altLang="en-US" sz="2000" dirty="0" smtClean="0">
                          <a:latin typeface="標楷體" panose="03000509000000000000" pitchFamily="65" charset="-120"/>
                          <a:ea typeface="標楷體" panose="03000509000000000000" pitchFamily="65" charset="-120"/>
                        </a:rPr>
                        <a:t>三</a:t>
                      </a:r>
                      <a:r>
                        <a:rPr lang="en-US" altLang="zh-TW" sz="2000" dirty="0" smtClean="0">
                          <a:latin typeface="標楷體" panose="03000509000000000000" pitchFamily="65" charset="-120"/>
                          <a:ea typeface="標楷體" panose="03000509000000000000" pitchFamily="65" charset="-120"/>
                        </a:rPr>
                        <a:t>)</a:t>
                      </a:r>
                    </a:p>
                  </a:txBody>
                  <a:tcPr anchor="ctr"/>
                </a:tc>
                <a:tc>
                  <a:txBody>
                    <a:bodyPr/>
                    <a:lstStyle/>
                    <a:p>
                      <a:r>
                        <a:rPr lang="zh-TW" altLang="en-US" sz="2000" dirty="0" smtClean="0">
                          <a:latin typeface="標楷體" panose="03000509000000000000" pitchFamily="65" charset="-120"/>
                          <a:ea typeface="標楷體" panose="03000509000000000000" pitchFamily="65" charset="-120"/>
                        </a:rPr>
                        <a:t>歡送應屆畢業生以及報告原資下學期活動事宜。</a:t>
                      </a:r>
                      <a:endParaRPr lang="zh-TW" altLang="en-US" sz="2000" dirty="0">
                        <a:latin typeface="標楷體" panose="03000509000000000000" pitchFamily="65" charset="-120"/>
                        <a:ea typeface="標楷體" panose="03000509000000000000"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8B1E6680-229B-424B-BBB3-64CE29CD5FEB}" type="slidenum">
              <a:rPr lang="zh-TW" altLang="en-US" smtClean="0"/>
              <a:t>88</a:t>
            </a:fld>
            <a:endParaRPr lang="zh-TW" altLang="en-US"/>
          </a:p>
        </p:txBody>
      </p:sp>
      <p:sp>
        <p:nvSpPr>
          <p:cNvPr id="6" name="標題 2"/>
          <p:cNvSpPr>
            <a:spLocks noGrp="1"/>
          </p:cNvSpPr>
          <p:nvPr>
            <p:ph type="title"/>
          </p:nvPr>
        </p:nvSpPr>
        <p:spPr>
          <a:xfrm>
            <a:off x="457200" y="346348"/>
            <a:ext cx="8229600" cy="857250"/>
          </a:xfrm>
        </p:spPr>
        <p:txBody>
          <a:bodyPr>
            <a:noAutofit/>
          </a:bodyPr>
          <a:lstStyle/>
          <a:p>
            <a:pPr algn="l"/>
            <a:r>
              <a:rPr lang="en-US" altLang="zh-TW"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6</a:t>
            </a: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月份</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Tree>
    <p:extLst>
      <p:ext uri="{BB962C8B-B14F-4D97-AF65-F5344CB8AC3E}">
        <p14:creationId xmlns:p14="http://schemas.microsoft.com/office/powerpoint/2010/main" val="1963603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B1E6680-229B-424B-BBB3-64CE29CD5FEB}" type="slidenum">
              <a:rPr lang="zh-TW" altLang="en-US" smtClean="0"/>
              <a:t>89</a:t>
            </a:fld>
            <a:endParaRPr lang="zh-TW" altLang="en-US"/>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58"/>
            <a:ext cx="9144000" cy="4257524"/>
          </a:xfrm>
          <a:prstGeom prst="rect">
            <a:avLst/>
          </a:prstGeom>
        </p:spPr>
      </p:pic>
    </p:spTree>
    <p:extLst>
      <p:ext uri="{BB962C8B-B14F-4D97-AF65-F5344CB8AC3E}">
        <p14:creationId xmlns:p14="http://schemas.microsoft.com/office/powerpoint/2010/main" val="351028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a:t>
            </a:fld>
            <a:endParaRPr lang="zh-TW" altLang="en-US"/>
          </a:p>
        </p:txBody>
      </p:sp>
      <p:sp>
        <p:nvSpPr>
          <p:cNvPr id="5" name="內容版面配置區 2"/>
          <p:cNvSpPr>
            <a:spLocks noGrp="1"/>
          </p:cNvSpPr>
          <p:nvPr>
            <p:ph idx="1"/>
          </p:nvPr>
        </p:nvSpPr>
        <p:spPr>
          <a:xfrm>
            <a:off x="827584" y="483518"/>
            <a:ext cx="3816424" cy="4680520"/>
          </a:xfrm>
        </p:spPr>
        <p:txBody>
          <a:bodyPr>
            <a:normAutofit/>
          </a:bodyPr>
          <a:lstStyle/>
          <a:p>
            <a:pPr marL="0" indent="0">
              <a:buNone/>
              <a:defRPr/>
            </a:pPr>
            <a:r>
              <a:rPr lang="zh-TW" altLang="en-US" sz="2800" dirty="0" smtClean="0">
                <a:latin typeface="標楷體" panose="03000509000000000000" pitchFamily="65" charset="-120"/>
                <a:ea typeface="標楷體" panose="03000509000000000000" pitchFamily="65" charset="-120"/>
              </a:rPr>
              <a:t>學輔中心 心理師</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周書郁</a:t>
            </a:r>
            <a:r>
              <a:rPr lang="zh-TW" altLang="en-US" sz="3600" dirty="0" smtClean="0">
                <a:latin typeface="標楷體" panose="03000509000000000000" pitchFamily="65" charset="-120"/>
                <a:ea typeface="標楷體" panose="03000509000000000000" pitchFamily="65" charset="-120"/>
              </a:rPr>
              <a:t>  老師</a:t>
            </a:r>
            <a:endParaRPr lang="en-US" altLang="zh-TW" sz="2800" dirty="0">
              <a:latin typeface="標楷體" panose="03000509000000000000" pitchFamily="65" charset="-120"/>
              <a:ea typeface="標楷體" panose="03000509000000000000" pitchFamily="65" charset="-120"/>
            </a:endParaRPr>
          </a:p>
          <a:p>
            <a:pPr marL="0" indent="0">
              <a:buNone/>
              <a:defRPr/>
            </a:pP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服務項目</a:t>
            </a:r>
            <a:r>
              <a:rPr lang="zh-TW" altLang="en-US" sz="2000" b="1"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defRPr/>
            </a:pPr>
            <a:r>
              <a:rPr lang="zh-TW" altLang="en-US" sz="2000" dirty="0" smtClean="0">
                <a:latin typeface="標楷體" panose="03000509000000000000" pitchFamily="65" charset="-120"/>
                <a:ea typeface="標楷體" panose="03000509000000000000" pitchFamily="65" charset="-120"/>
              </a:rPr>
              <a:t>  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協助中心規劃生涯輔導</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相關課程活動。</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  二、協助接洽心理師。</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  三、協助辦理學生輔導課程。</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b="1" dirty="0">
                <a:latin typeface="標楷體" panose="03000509000000000000" pitchFamily="65" charset="-120"/>
                <a:ea typeface="標楷體" panose="03000509000000000000" pitchFamily="65" charset="-120"/>
              </a:rPr>
              <a:t>服務地點</a:t>
            </a:r>
            <a:r>
              <a:rPr lang="zh-TW" altLang="en-US" sz="2000" b="1"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學生活動中心</a:t>
            </a:r>
            <a:endParaRPr lang="en-US" altLang="zh-TW" sz="2000" dirty="0" smtClean="0">
              <a:latin typeface="標楷體" panose="03000509000000000000" pitchFamily="65" charset="-120"/>
              <a:ea typeface="標楷體" panose="03000509000000000000" pitchFamily="65" charset="-120"/>
            </a:endParaRPr>
          </a:p>
          <a:p>
            <a:pPr marL="0" indent="0">
              <a:buNone/>
              <a:defRPr/>
            </a:pPr>
            <a:r>
              <a:rPr lang="zh-TW" altLang="en-US" sz="2000" dirty="0">
                <a:latin typeface="標楷體" panose="03000509000000000000" pitchFamily="65" charset="-120"/>
                <a:ea typeface="標楷體" panose="03000509000000000000" pitchFamily="65" charset="-120"/>
              </a:rPr>
              <a:t> </a:t>
            </a:r>
            <a:r>
              <a:rPr lang="zh-TW" altLang="en-US" sz="2000" dirty="0" smtClean="0">
                <a:latin typeface="標楷體" panose="03000509000000000000" pitchFamily="65" charset="-120"/>
                <a:ea typeface="標楷體" panose="03000509000000000000" pitchFamily="65" charset="-120"/>
              </a:rPr>
              <a:t>         三</a:t>
            </a:r>
            <a:r>
              <a:rPr lang="zh-TW" altLang="en-US" sz="2000" dirty="0">
                <a:latin typeface="標楷體" panose="03000509000000000000" pitchFamily="65" charset="-120"/>
                <a:ea typeface="標楷體" panose="03000509000000000000" pitchFamily="65" charset="-120"/>
              </a:rPr>
              <a:t>樓</a:t>
            </a:r>
            <a:r>
              <a:rPr lang="zh-TW" altLang="en-US" sz="2000" dirty="0" smtClean="0">
                <a:latin typeface="標楷體" panose="03000509000000000000" pitchFamily="65" charset="-120"/>
                <a:ea typeface="標楷體" panose="03000509000000000000" pitchFamily="65" charset="-120"/>
              </a:rPr>
              <a:t>右側</a:t>
            </a:r>
            <a:endParaRPr lang="en-US" altLang="zh-TW" sz="20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6876" t="36110" r="26461"/>
          <a:stretch/>
        </p:blipFill>
        <p:spPr>
          <a:xfrm>
            <a:off x="4393366" y="627534"/>
            <a:ext cx="3418994" cy="3888432"/>
          </a:xfrm>
          <a:prstGeom prst="rect">
            <a:avLst/>
          </a:prstGeom>
        </p:spPr>
      </p:pic>
    </p:spTree>
    <p:extLst>
      <p:ext uri="{BB962C8B-B14F-4D97-AF65-F5344CB8AC3E}">
        <p14:creationId xmlns:p14="http://schemas.microsoft.com/office/powerpoint/2010/main" val="22099464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65771"/>
            <a:ext cx="640871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事項表決</a:t>
            </a:r>
            <a:endParaRPr lang="zh-TW" altLang="en-US" sz="7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90</a:t>
            </a:fld>
            <a:endParaRPr lang="zh-TW" altLang="en-US"/>
          </a:p>
        </p:txBody>
      </p:sp>
    </p:spTree>
    <p:extLst>
      <p:ext uri="{BB962C8B-B14F-4D97-AF65-F5344CB8AC3E}">
        <p14:creationId xmlns:p14="http://schemas.microsoft.com/office/powerpoint/2010/main" val="39313772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91</a:t>
            </a:fld>
            <a:endParaRPr lang="zh-TW" altLang="en-US"/>
          </a:p>
        </p:txBody>
      </p:sp>
      <p:sp>
        <p:nvSpPr>
          <p:cNvPr id="5" name="文字方塊 4"/>
          <p:cNvSpPr txBox="1"/>
          <p:nvPr/>
        </p:nvSpPr>
        <p:spPr>
          <a:xfrm>
            <a:off x="467544" y="915566"/>
            <a:ext cx="7272808" cy="1015663"/>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為了減緩傳統語言的流失，中心於本學期將開始將實施短期族語課程，成果也將利於未來提議開設族語選修課程之有利依據。</a:t>
            </a:r>
            <a:endParaRPr lang="en-US" altLang="zh-TW" sz="20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邀請同學對於開課語言表決以及提議</a:t>
            </a:r>
            <a:endParaRPr lang="zh-TW" altLang="en-US" sz="2000" b="1" dirty="0">
              <a:latin typeface="標楷體" panose="03000509000000000000" pitchFamily="65" charset="-120"/>
              <a:ea typeface="標楷體" panose="03000509000000000000" pitchFamily="65" charset="-120"/>
            </a:endParaRPr>
          </a:p>
        </p:txBody>
      </p:sp>
      <p:sp>
        <p:nvSpPr>
          <p:cNvPr id="6" name="文字方塊 5"/>
          <p:cNvSpPr txBox="1"/>
          <p:nvPr/>
        </p:nvSpPr>
        <p:spPr>
          <a:xfrm>
            <a:off x="476712" y="2139702"/>
            <a:ext cx="2492990" cy="707886"/>
          </a:xfrm>
          <a:prstGeom prst="rect">
            <a:avLst/>
          </a:prstGeom>
          <a:noFill/>
        </p:spPr>
        <p:txBody>
          <a:bodyPr wrap="none" rtlCol="0">
            <a:spAutoFit/>
          </a:bodyPr>
          <a:lstStyle/>
          <a:p>
            <a:r>
              <a:rPr lang="zh-TW" altLang="en-US" sz="2000" dirty="0" smtClean="0">
                <a:latin typeface="標楷體" panose="03000509000000000000" pitchFamily="65" charset="-120"/>
                <a:ea typeface="標楷體" panose="03000509000000000000" pitchFamily="65" charset="-120"/>
              </a:rPr>
              <a:t>一、開設語言類別？</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二</a:t>
            </a:r>
            <a:r>
              <a:rPr lang="zh-TW" altLang="en-US" sz="2000" dirty="0" smtClean="0">
                <a:latin typeface="標楷體" panose="03000509000000000000" pitchFamily="65" charset="-120"/>
                <a:ea typeface="標楷體" panose="03000509000000000000" pitchFamily="65" charset="-120"/>
              </a:rPr>
              <a:t>、課程時間？</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3918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65771"/>
            <a:ext cx="640871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相關連結</a:t>
            </a:r>
            <a:endParaRPr lang="zh-TW" altLang="en-US" sz="7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92</a:t>
            </a:fld>
            <a:endParaRPr lang="zh-TW" altLang="en-US"/>
          </a:p>
        </p:txBody>
      </p:sp>
    </p:spTree>
    <p:extLst>
      <p:ext uri="{BB962C8B-B14F-4D97-AF65-F5344CB8AC3E}">
        <p14:creationId xmlns:p14="http://schemas.microsoft.com/office/powerpoint/2010/main" val="36759768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93</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627534"/>
            <a:ext cx="3888432" cy="3888432"/>
          </a:xfrm>
          <a:prstGeom prst="rect">
            <a:avLst/>
          </a:prstGeom>
        </p:spPr>
      </p:pic>
      <p:sp>
        <p:nvSpPr>
          <p:cNvPr id="6" name="文字方塊 5"/>
          <p:cNvSpPr txBox="1"/>
          <p:nvPr/>
        </p:nvSpPr>
        <p:spPr>
          <a:xfrm>
            <a:off x="323528" y="2284452"/>
            <a:ext cx="3262432" cy="400110"/>
          </a:xfrm>
          <a:prstGeom prst="rect">
            <a:avLst/>
          </a:prstGeom>
          <a:noFill/>
        </p:spPr>
        <p:txBody>
          <a:bodyPr wrap="none" rtlCol="0">
            <a:spAutoFit/>
          </a:bodyPr>
          <a:lstStyle/>
          <a:p>
            <a:r>
              <a:rPr lang="zh-TW" altLang="en-US" sz="2000" b="1" dirty="0" smtClean="0">
                <a:latin typeface="標楷體" panose="03000509000000000000" pitchFamily="65" charset="-120"/>
                <a:ea typeface="標楷體" panose="03000509000000000000" pitchFamily="65" charset="-120"/>
              </a:rPr>
              <a:t>南應</a:t>
            </a:r>
            <a:r>
              <a:rPr lang="zh-TW" altLang="en-US" sz="2000" b="1" dirty="0">
                <a:latin typeface="標楷體" panose="03000509000000000000" pitchFamily="65" charset="-120"/>
                <a:ea typeface="標楷體" panose="03000509000000000000" pitchFamily="65" charset="-120"/>
              </a:rPr>
              <a:t>大</a:t>
            </a:r>
            <a:r>
              <a:rPr lang="zh-TW" altLang="en-US" sz="2000" b="1" dirty="0" smtClean="0">
                <a:latin typeface="標楷體" panose="03000509000000000000" pitchFamily="65" charset="-120"/>
                <a:ea typeface="標楷體" panose="03000509000000000000" pitchFamily="65" charset="-120"/>
              </a:rPr>
              <a:t>原資中心 官方</a:t>
            </a:r>
            <a:r>
              <a:rPr lang="en-US" altLang="zh-TW" sz="2000" b="1" dirty="0" smtClean="0">
                <a:latin typeface="標楷體" panose="03000509000000000000" pitchFamily="65" charset="-120"/>
                <a:ea typeface="標楷體" panose="03000509000000000000" pitchFamily="65" charset="-120"/>
              </a:rPr>
              <a:t>Line</a:t>
            </a:r>
            <a:r>
              <a:rPr lang="zh-TW" altLang="en-US" sz="2000" b="1" dirty="0" smtClean="0">
                <a:latin typeface="標楷體" panose="03000509000000000000" pitchFamily="65" charset="-120"/>
                <a:ea typeface="標楷體" panose="03000509000000000000" pitchFamily="65" charset="-120"/>
              </a:rPr>
              <a:t> </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05160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94</a:t>
            </a:fld>
            <a:endParaRPr lang="zh-TW" altLang="en-US"/>
          </a:p>
        </p:txBody>
      </p:sp>
      <p:sp>
        <p:nvSpPr>
          <p:cNvPr id="6" name="文字方塊 5"/>
          <p:cNvSpPr txBox="1"/>
          <p:nvPr/>
        </p:nvSpPr>
        <p:spPr>
          <a:xfrm>
            <a:off x="229448" y="2284452"/>
            <a:ext cx="3262432" cy="400110"/>
          </a:xfrm>
          <a:prstGeom prst="rect">
            <a:avLst/>
          </a:prstGeom>
          <a:noFill/>
        </p:spPr>
        <p:txBody>
          <a:bodyPr wrap="none" rtlCol="0">
            <a:spAutoFit/>
          </a:bodyPr>
          <a:lstStyle/>
          <a:p>
            <a:r>
              <a:rPr lang="zh-TW" altLang="en-US" sz="2000" b="1" dirty="0" smtClean="0">
                <a:latin typeface="標楷體" panose="03000509000000000000" pitchFamily="65" charset="-120"/>
                <a:ea typeface="標楷體" panose="03000509000000000000" pitchFamily="65" charset="-120"/>
              </a:rPr>
              <a:t>南應</a:t>
            </a:r>
            <a:r>
              <a:rPr lang="zh-TW" altLang="en-US" sz="2000" b="1" dirty="0">
                <a:latin typeface="標楷體" panose="03000509000000000000" pitchFamily="65" charset="-120"/>
                <a:ea typeface="標楷體" panose="03000509000000000000" pitchFamily="65" charset="-120"/>
              </a:rPr>
              <a:t>大原資</a:t>
            </a:r>
            <a:r>
              <a:rPr lang="zh-TW" altLang="en-US" sz="2000" b="1" dirty="0" smtClean="0">
                <a:latin typeface="標楷體" panose="03000509000000000000" pitchFamily="65" charset="-120"/>
                <a:ea typeface="標楷體" panose="03000509000000000000" pitchFamily="65" charset="-120"/>
              </a:rPr>
              <a:t>中心 </a:t>
            </a:r>
            <a:r>
              <a:rPr lang="en-US" altLang="zh-TW" sz="2000" b="1" dirty="0" smtClean="0">
                <a:latin typeface="標楷體" panose="03000509000000000000" pitchFamily="65" charset="-120"/>
                <a:ea typeface="標楷體" panose="03000509000000000000" pitchFamily="65" charset="-120"/>
              </a:rPr>
              <a:t>Instagram</a:t>
            </a:r>
            <a:endParaRPr lang="zh-TW" altLang="en-US" sz="2000" b="1"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627966"/>
            <a:ext cx="3888000" cy="3888000"/>
          </a:xfrm>
          <a:prstGeom prst="rect">
            <a:avLst/>
          </a:prstGeom>
        </p:spPr>
      </p:pic>
    </p:spTree>
    <p:extLst>
      <p:ext uri="{BB962C8B-B14F-4D97-AF65-F5344CB8AC3E}">
        <p14:creationId xmlns:p14="http://schemas.microsoft.com/office/powerpoint/2010/main" val="17126685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95</a:t>
            </a:fld>
            <a:endParaRPr lang="zh-TW" altLang="en-US"/>
          </a:p>
        </p:txBody>
      </p:sp>
      <p:sp>
        <p:nvSpPr>
          <p:cNvPr id="6" name="文字方塊 5"/>
          <p:cNvSpPr txBox="1"/>
          <p:nvPr/>
        </p:nvSpPr>
        <p:spPr>
          <a:xfrm>
            <a:off x="229448" y="2284452"/>
            <a:ext cx="3134191" cy="400110"/>
          </a:xfrm>
          <a:prstGeom prst="rect">
            <a:avLst/>
          </a:prstGeom>
          <a:noFill/>
        </p:spPr>
        <p:txBody>
          <a:bodyPr wrap="none" rtlCol="0">
            <a:spAutoFit/>
          </a:bodyPr>
          <a:lstStyle/>
          <a:p>
            <a:r>
              <a:rPr lang="zh-TW" altLang="en-US" sz="2000" b="1" dirty="0" smtClean="0">
                <a:latin typeface="標楷體" panose="03000509000000000000" pitchFamily="65" charset="-120"/>
                <a:ea typeface="標楷體" panose="03000509000000000000" pitchFamily="65" charset="-120"/>
              </a:rPr>
              <a:t>南應</a:t>
            </a:r>
            <a:r>
              <a:rPr lang="zh-TW" altLang="en-US" sz="2000" b="1" dirty="0">
                <a:latin typeface="標楷體" panose="03000509000000000000" pitchFamily="65" charset="-120"/>
                <a:ea typeface="標楷體" panose="03000509000000000000" pitchFamily="65" charset="-120"/>
              </a:rPr>
              <a:t>大原資</a:t>
            </a:r>
            <a:r>
              <a:rPr lang="zh-TW" altLang="en-US" sz="2000" b="1" dirty="0" smtClean="0">
                <a:latin typeface="標楷體" panose="03000509000000000000" pitchFamily="65" charset="-120"/>
                <a:ea typeface="標楷體" panose="03000509000000000000" pitchFamily="65" charset="-120"/>
              </a:rPr>
              <a:t>中心 </a:t>
            </a:r>
            <a:r>
              <a:rPr lang="en-US" altLang="zh-TW" sz="2000" b="1" dirty="0" smtClean="0">
                <a:latin typeface="標楷體" panose="03000509000000000000" pitchFamily="65" charset="-120"/>
                <a:ea typeface="標楷體" panose="03000509000000000000" pitchFamily="65" charset="-120"/>
              </a:rPr>
              <a:t>Facebook</a:t>
            </a:r>
            <a:endParaRPr lang="zh-TW" altLang="en-US" sz="2000" b="1"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627966"/>
            <a:ext cx="3888000" cy="3888000"/>
          </a:xfrm>
          <a:prstGeom prst="rect">
            <a:avLst/>
          </a:prstGeom>
        </p:spPr>
      </p:pic>
    </p:spTree>
    <p:extLst>
      <p:ext uri="{BB962C8B-B14F-4D97-AF65-F5344CB8AC3E}">
        <p14:creationId xmlns:p14="http://schemas.microsoft.com/office/powerpoint/2010/main" val="3674072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B1E6680-229B-424B-BBB3-64CE29CD5FEB}" type="slidenum">
              <a:rPr lang="zh-TW" altLang="en-US" smtClean="0"/>
              <a:t>96</a:t>
            </a:fld>
            <a:endParaRPr lang="zh-TW" altLang="en-US"/>
          </a:p>
        </p:txBody>
      </p:sp>
      <p:sp>
        <p:nvSpPr>
          <p:cNvPr id="6" name="文字方塊 5"/>
          <p:cNvSpPr txBox="1"/>
          <p:nvPr/>
        </p:nvSpPr>
        <p:spPr>
          <a:xfrm>
            <a:off x="229448" y="2284452"/>
            <a:ext cx="2492990" cy="400110"/>
          </a:xfrm>
          <a:prstGeom prst="rect">
            <a:avLst/>
          </a:prstGeom>
          <a:noFill/>
        </p:spPr>
        <p:txBody>
          <a:bodyPr wrap="none" rtlCol="0">
            <a:spAutoFit/>
          </a:bodyPr>
          <a:lstStyle/>
          <a:p>
            <a:r>
              <a:rPr lang="zh-TW" altLang="en-US" sz="2000" b="1" dirty="0" smtClean="0">
                <a:latin typeface="標楷體" panose="03000509000000000000" pitchFamily="65" charset="-120"/>
                <a:ea typeface="標楷體" panose="03000509000000000000" pitchFamily="65" charset="-120"/>
              </a:rPr>
              <a:t>南應</a:t>
            </a:r>
            <a:r>
              <a:rPr lang="zh-TW" altLang="en-US" sz="2000" b="1" dirty="0">
                <a:latin typeface="標楷體" panose="03000509000000000000" pitchFamily="65" charset="-120"/>
                <a:ea typeface="標楷體" panose="03000509000000000000" pitchFamily="65" charset="-120"/>
              </a:rPr>
              <a:t>大原資</a:t>
            </a:r>
            <a:r>
              <a:rPr lang="zh-TW" altLang="en-US" sz="2000" b="1" dirty="0" smtClean="0">
                <a:latin typeface="標楷體" panose="03000509000000000000" pitchFamily="65" charset="-120"/>
                <a:ea typeface="標楷體" panose="03000509000000000000" pitchFamily="65" charset="-120"/>
              </a:rPr>
              <a:t>中心</a:t>
            </a:r>
            <a:r>
              <a:rPr lang="zh-TW" altLang="en-US" sz="2000" b="1" dirty="0">
                <a:latin typeface="標楷體" panose="03000509000000000000" pitchFamily="65" charset="-120"/>
                <a:ea typeface="標楷體" panose="03000509000000000000" pitchFamily="65" charset="-120"/>
              </a:rPr>
              <a:t>網頁</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344" y="627966"/>
            <a:ext cx="3888000" cy="3888000"/>
          </a:xfrm>
          <a:prstGeom prst="rect">
            <a:avLst/>
          </a:prstGeom>
        </p:spPr>
      </p:pic>
    </p:spTree>
    <p:extLst>
      <p:ext uri="{BB962C8B-B14F-4D97-AF65-F5344CB8AC3E}">
        <p14:creationId xmlns:p14="http://schemas.microsoft.com/office/powerpoint/2010/main" val="1192501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65771"/>
            <a:ext cx="6408712"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五分鐘</a:t>
            </a:r>
            <a:endParaRPr lang="en-US" altLang="zh-TW" sz="7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7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休息時間</a:t>
            </a:r>
            <a:endParaRPr lang="zh-TW" altLang="en-US" sz="7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97</a:t>
            </a:fld>
            <a:endParaRPr lang="zh-TW" altLang="en-US"/>
          </a:p>
        </p:txBody>
      </p:sp>
    </p:spTree>
    <p:extLst>
      <p:ext uri="{BB962C8B-B14F-4D97-AF65-F5344CB8AC3E}">
        <p14:creationId xmlns:p14="http://schemas.microsoft.com/office/powerpoint/2010/main" val="11692123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31590"/>
            <a:ext cx="615617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社團報告時間</a:t>
            </a:r>
            <a:endPar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98</a:t>
            </a:fld>
            <a:endParaRPr lang="zh-TW" altLang="en-US"/>
          </a:p>
        </p:txBody>
      </p:sp>
    </p:spTree>
    <p:extLst>
      <p:ext uri="{BB962C8B-B14F-4D97-AF65-F5344CB8AC3E}">
        <p14:creationId xmlns:p14="http://schemas.microsoft.com/office/powerpoint/2010/main" val="42590361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p:nvSpPr>
        <p:spPr>
          <a:xfrm>
            <a:off x="2987824" y="1131590"/>
            <a:ext cx="6156176" cy="263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放鬆心情</a:t>
            </a:r>
            <a:endPar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a:p>
            <a:pPr algn="l"/>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rPr>
              <a:t>團康時間</a:t>
            </a:r>
            <a:endPar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墨字體" panose="02010609010101010101" pitchFamily="49" charset="-120"/>
              <a:ea typeface="華康墨字體" panose="02010609010101010101" pitchFamily="49" charset="-120"/>
            </a:endParaRPr>
          </a:p>
        </p:txBody>
      </p:sp>
      <p:sp>
        <p:nvSpPr>
          <p:cNvPr id="3" name="投影片編號版面配置區 2"/>
          <p:cNvSpPr>
            <a:spLocks noGrp="1"/>
          </p:cNvSpPr>
          <p:nvPr>
            <p:ph type="sldNum" sz="quarter" idx="12"/>
          </p:nvPr>
        </p:nvSpPr>
        <p:spPr/>
        <p:txBody>
          <a:bodyPr/>
          <a:lstStyle/>
          <a:p>
            <a:fld id="{8B1E6680-229B-424B-BBB3-64CE29CD5FEB}" type="slidenum">
              <a:rPr lang="zh-TW" altLang="en-US" smtClean="0"/>
              <a:t>99</a:t>
            </a:fld>
            <a:endParaRPr lang="zh-TW" altLang="en-US"/>
          </a:p>
        </p:txBody>
      </p:sp>
    </p:spTree>
    <p:extLst>
      <p:ext uri="{BB962C8B-B14F-4D97-AF65-F5344CB8AC3E}">
        <p14:creationId xmlns:p14="http://schemas.microsoft.com/office/powerpoint/2010/main" val="24567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TotalTime>
  <Words>4006</Words>
  <Application>Microsoft Office PowerPoint</Application>
  <PresentationFormat>如螢幕大小 (16:9)</PresentationFormat>
  <Paragraphs>763</Paragraphs>
  <Slides>102</Slides>
  <Notes>5</Notes>
  <HiddenSlides>0</HiddenSlides>
  <MMClips>0</MMClips>
  <ScaleCrop>false</ScaleCrop>
  <HeadingPairs>
    <vt:vector size="4" baseType="variant">
      <vt:variant>
        <vt:lpstr>佈景主題</vt:lpstr>
      </vt:variant>
      <vt:variant>
        <vt:i4>1</vt:i4>
      </vt:variant>
      <vt:variant>
        <vt:lpstr>投影片標題</vt:lpstr>
      </vt:variant>
      <vt:variant>
        <vt:i4>102</vt:i4>
      </vt:variant>
    </vt:vector>
  </HeadingPairs>
  <TitlesOfParts>
    <vt:vector size="103"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(一)生活津貼</vt:lpstr>
      <vt:lpstr>PowerPoint 簡報</vt:lpstr>
      <vt:lpstr>(二)清寒及優秀獎助學金</vt:lpstr>
      <vt:lpstr>PowerPoint 簡報</vt:lpstr>
      <vt:lpstr>PowerPoint 簡報</vt:lpstr>
      <vt:lpstr>PowerPoint 簡報</vt:lpstr>
      <vt:lpstr>PowerPoint 簡報</vt:lpstr>
      <vt:lpstr>PowerPoint 簡報</vt:lpstr>
      <vt:lpstr>(一)原住民族學生</vt:lpstr>
      <vt:lpstr>PowerPoint 簡報</vt:lpstr>
      <vt:lpstr>PowerPoint 簡報</vt:lpstr>
      <vt:lpstr>PowerPoint 簡報</vt:lpstr>
      <vt:lpstr>(二)原住民西拉雅族學生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(一)學分學程</vt:lpstr>
      <vt:lpstr>(二)專業培訓</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2月份</vt:lpstr>
      <vt:lpstr>PowerPoint 簡報</vt:lpstr>
      <vt:lpstr>4月份</vt:lpstr>
      <vt:lpstr>5月份</vt:lpstr>
      <vt:lpstr>6月份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165</cp:revision>
  <dcterms:created xsi:type="dcterms:W3CDTF">2020-09-01T05:42:01Z</dcterms:created>
  <dcterms:modified xsi:type="dcterms:W3CDTF">2021-02-25T03:23:36Z</dcterms:modified>
</cp:coreProperties>
</file>